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10" r:id="rId1"/>
  </p:sldMasterIdLst>
  <p:notesMasterIdLst>
    <p:notesMasterId r:id="rId21"/>
  </p:notesMasterIdLst>
  <p:handoutMasterIdLst>
    <p:handoutMasterId r:id="rId22"/>
  </p:handoutMasterIdLst>
  <p:sldIdLst>
    <p:sldId id="381" r:id="rId2"/>
    <p:sldId id="612" r:id="rId3"/>
    <p:sldId id="613" r:id="rId4"/>
    <p:sldId id="611" r:id="rId5"/>
    <p:sldId id="572" r:id="rId6"/>
    <p:sldId id="573" r:id="rId7"/>
    <p:sldId id="615" r:id="rId8"/>
    <p:sldId id="616" r:id="rId9"/>
    <p:sldId id="617" r:id="rId10"/>
    <p:sldId id="618" r:id="rId11"/>
    <p:sldId id="619" r:id="rId12"/>
    <p:sldId id="620" r:id="rId13"/>
    <p:sldId id="624" r:id="rId14"/>
    <p:sldId id="622" r:id="rId15"/>
    <p:sldId id="600" r:id="rId16"/>
    <p:sldId id="599" r:id="rId17"/>
    <p:sldId id="614" r:id="rId18"/>
    <p:sldId id="625" r:id="rId19"/>
    <p:sldId id="563" r:id="rId20"/>
  </p:sldIdLst>
  <p:sldSz cx="9144000" cy="5143500" type="screen16x9"/>
  <p:notesSz cx="7010400" cy="9296400"/>
  <p:defaultTextStyle>
    <a:defPPr>
      <a:defRPr lang="en-US"/>
    </a:defPPr>
    <a:lvl1pPr algn="ctr" rtl="0" fontAlgn="base">
      <a:spcBef>
        <a:spcPct val="0"/>
      </a:spcBef>
      <a:spcAft>
        <a:spcPct val="0"/>
      </a:spcAft>
      <a:defRPr sz="1800" kern="1200">
        <a:solidFill>
          <a:schemeClr val="tx1"/>
        </a:solidFill>
        <a:latin typeface="Arial" pitchFamily="34" charset="0"/>
        <a:ea typeface="+mn-ea"/>
        <a:cs typeface="Arial" pitchFamily="34" charset="0"/>
      </a:defRPr>
    </a:lvl1pPr>
    <a:lvl2pPr marL="320040" algn="ctr" rtl="0" fontAlgn="base">
      <a:spcBef>
        <a:spcPct val="0"/>
      </a:spcBef>
      <a:spcAft>
        <a:spcPct val="0"/>
      </a:spcAft>
      <a:defRPr sz="1800" kern="1200">
        <a:solidFill>
          <a:schemeClr val="tx1"/>
        </a:solidFill>
        <a:latin typeface="Arial" pitchFamily="34" charset="0"/>
        <a:ea typeface="+mn-ea"/>
        <a:cs typeface="Arial" pitchFamily="34" charset="0"/>
      </a:defRPr>
    </a:lvl2pPr>
    <a:lvl3pPr marL="640080" algn="ctr" rtl="0" fontAlgn="base">
      <a:spcBef>
        <a:spcPct val="0"/>
      </a:spcBef>
      <a:spcAft>
        <a:spcPct val="0"/>
      </a:spcAft>
      <a:defRPr sz="1800" kern="1200">
        <a:solidFill>
          <a:schemeClr val="tx1"/>
        </a:solidFill>
        <a:latin typeface="Arial" pitchFamily="34" charset="0"/>
        <a:ea typeface="+mn-ea"/>
        <a:cs typeface="Arial" pitchFamily="34" charset="0"/>
      </a:defRPr>
    </a:lvl3pPr>
    <a:lvl4pPr marL="960120" algn="ctr" rtl="0" fontAlgn="base">
      <a:spcBef>
        <a:spcPct val="0"/>
      </a:spcBef>
      <a:spcAft>
        <a:spcPct val="0"/>
      </a:spcAft>
      <a:defRPr sz="1800" kern="1200">
        <a:solidFill>
          <a:schemeClr val="tx1"/>
        </a:solidFill>
        <a:latin typeface="Arial" pitchFamily="34" charset="0"/>
        <a:ea typeface="+mn-ea"/>
        <a:cs typeface="Arial" pitchFamily="34" charset="0"/>
      </a:defRPr>
    </a:lvl4pPr>
    <a:lvl5pPr marL="1280160" algn="ctr" rtl="0" fontAlgn="base">
      <a:spcBef>
        <a:spcPct val="0"/>
      </a:spcBef>
      <a:spcAft>
        <a:spcPct val="0"/>
      </a:spcAft>
      <a:defRPr sz="1800" kern="1200">
        <a:solidFill>
          <a:schemeClr val="tx1"/>
        </a:solidFill>
        <a:latin typeface="Arial" pitchFamily="34" charset="0"/>
        <a:ea typeface="+mn-ea"/>
        <a:cs typeface="Arial" pitchFamily="34" charset="0"/>
      </a:defRPr>
    </a:lvl5pPr>
    <a:lvl6pPr marL="1600200" algn="l" defTabSz="640080" rtl="0" eaLnBrk="1" latinLnBrk="0" hangingPunct="1">
      <a:defRPr sz="1800" kern="1200">
        <a:solidFill>
          <a:schemeClr val="tx1"/>
        </a:solidFill>
        <a:latin typeface="Arial" pitchFamily="34" charset="0"/>
        <a:ea typeface="+mn-ea"/>
        <a:cs typeface="Arial" pitchFamily="34" charset="0"/>
      </a:defRPr>
    </a:lvl6pPr>
    <a:lvl7pPr marL="1920240" algn="l" defTabSz="640080" rtl="0" eaLnBrk="1" latinLnBrk="0" hangingPunct="1">
      <a:defRPr sz="1800" kern="1200">
        <a:solidFill>
          <a:schemeClr val="tx1"/>
        </a:solidFill>
        <a:latin typeface="Arial" pitchFamily="34" charset="0"/>
        <a:ea typeface="+mn-ea"/>
        <a:cs typeface="Arial" pitchFamily="34" charset="0"/>
      </a:defRPr>
    </a:lvl7pPr>
    <a:lvl8pPr marL="2240280" algn="l" defTabSz="640080" rtl="0" eaLnBrk="1" latinLnBrk="0" hangingPunct="1">
      <a:defRPr sz="1800" kern="1200">
        <a:solidFill>
          <a:schemeClr val="tx1"/>
        </a:solidFill>
        <a:latin typeface="Arial" pitchFamily="34" charset="0"/>
        <a:ea typeface="+mn-ea"/>
        <a:cs typeface="Arial" pitchFamily="34" charset="0"/>
      </a:defRPr>
    </a:lvl8pPr>
    <a:lvl9pPr marL="2560320" algn="l" defTabSz="640080" rtl="0" eaLnBrk="1" latinLnBrk="0" hangingPunct="1">
      <a:defRPr sz="1800"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63F"/>
    <a:srgbClr val="FFCF01"/>
    <a:srgbClr val="E7412B"/>
    <a:srgbClr val="FF9900"/>
    <a:srgbClr val="00B0DA"/>
    <a:srgbClr val="00649D"/>
    <a:srgbClr val="00B2EF"/>
    <a:srgbClr val="00FF99"/>
    <a:srgbClr val="E6E6E6"/>
    <a:srgbClr val="0D45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34" autoAdjust="0"/>
    <p:restoredTop sz="69923" autoAdjust="0"/>
  </p:normalViewPr>
  <p:slideViewPr>
    <p:cSldViewPr snapToGrid="0">
      <p:cViewPr>
        <p:scale>
          <a:sx n="100" d="100"/>
          <a:sy n="100" d="100"/>
        </p:scale>
        <p:origin x="-2000" y="-448"/>
      </p:cViewPr>
      <p:guideLst>
        <p:guide orient="horz" pos="465"/>
        <p:guide orient="horz" pos="3013"/>
        <p:guide orient="horz" pos="953"/>
        <p:guide pos="174"/>
        <p:guide pos="5592"/>
        <p:guide pos="4420"/>
      </p:guideLst>
    </p:cSldViewPr>
  </p:slideViewPr>
  <p:notesTextViewPr>
    <p:cViewPr>
      <p:scale>
        <a:sx n="100" d="100"/>
        <a:sy n="100" d="100"/>
      </p:scale>
      <p:origin x="0" y="0"/>
    </p:cViewPr>
  </p:notesTextViewPr>
  <p:sorterViewPr>
    <p:cViewPr>
      <p:scale>
        <a:sx n="75" d="100"/>
        <a:sy n="75" d="100"/>
      </p:scale>
      <p:origin x="0" y="0"/>
    </p:cViewPr>
  </p:sorterViewPr>
  <p:notesViewPr>
    <p:cSldViewPr snapToGrid="0">
      <p:cViewPr varScale="1">
        <p:scale>
          <a:sx n="71" d="100"/>
          <a:sy n="71" d="100"/>
        </p:scale>
        <p:origin x="-2966" y="-96"/>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58" tIns="46580" rIns="93158" bIns="46580" numCol="1" anchor="t" anchorCtr="0" compatLnSpc="1">
            <a:prstTxWarp prst="textNoShape">
              <a:avLst/>
            </a:prstTxWarp>
          </a:bodyPr>
          <a:lstStyle>
            <a:lvl1pPr algn="l" defTabSz="931863">
              <a:defRPr sz="1200" smtClean="0">
                <a:cs typeface="+mn-cs"/>
              </a:defRPr>
            </a:lvl1pPr>
          </a:lstStyle>
          <a:p>
            <a:pPr>
              <a:defRPr/>
            </a:pPr>
            <a:endParaRPr lang="en-US"/>
          </a:p>
        </p:txBody>
      </p:sp>
      <p:sp>
        <p:nvSpPr>
          <p:cNvPr id="19459"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58" tIns="46580" rIns="93158" bIns="46580" numCol="1" anchor="t" anchorCtr="0" compatLnSpc="1">
            <a:prstTxWarp prst="textNoShape">
              <a:avLst/>
            </a:prstTxWarp>
          </a:bodyPr>
          <a:lstStyle>
            <a:lvl1pPr algn="r" defTabSz="931863">
              <a:defRPr sz="1200" smtClean="0">
                <a:cs typeface="+mn-cs"/>
              </a:defRPr>
            </a:lvl1pPr>
          </a:lstStyle>
          <a:p>
            <a:pPr>
              <a:defRPr/>
            </a:pPr>
            <a:endParaRPr lang="en-US"/>
          </a:p>
        </p:txBody>
      </p:sp>
      <p:sp>
        <p:nvSpPr>
          <p:cNvPr id="19460"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58" tIns="46580" rIns="93158" bIns="46580" numCol="1" anchor="b" anchorCtr="0" compatLnSpc="1">
            <a:prstTxWarp prst="textNoShape">
              <a:avLst/>
            </a:prstTxWarp>
          </a:bodyPr>
          <a:lstStyle>
            <a:lvl1pPr algn="l" defTabSz="931863">
              <a:defRPr sz="1200" smtClean="0">
                <a:cs typeface="+mn-cs"/>
              </a:defRPr>
            </a:lvl1pPr>
          </a:lstStyle>
          <a:p>
            <a:pPr>
              <a:defRPr/>
            </a:pPr>
            <a:endParaRPr lang="en-US"/>
          </a:p>
        </p:txBody>
      </p:sp>
      <p:sp>
        <p:nvSpPr>
          <p:cNvPr id="19461"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58" tIns="46580" rIns="93158" bIns="46580" numCol="1" anchor="b" anchorCtr="0" compatLnSpc="1">
            <a:prstTxWarp prst="textNoShape">
              <a:avLst/>
            </a:prstTxWarp>
          </a:bodyPr>
          <a:lstStyle>
            <a:lvl1pPr algn="r" defTabSz="931863">
              <a:defRPr sz="1200" smtClean="0">
                <a:cs typeface="+mn-cs"/>
              </a:defRPr>
            </a:lvl1pPr>
          </a:lstStyle>
          <a:p>
            <a:pPr>
              <a:defRPr/>
            </a:pPr>
            <a:fld id="{EDE4655F-BBDF-4B90-8BC6-B06C6DB38A61}" type="slidenum">
              <a:rPr lang="en-US"/>
              <a:pPr>
                <a:defRPr/>
              </a:pPr>
              <a:t>‹#›</a:t>
            </a:fld>
            <a:endParaRPr lang="en-US"/>
          </a:p>
        </p:txBody>
      </p:sp>
    </p:spTree>
    <p:extLst>
      <p:ext uri="{BB962C8B-B14F-4D97-AF65-F5344CB8AC3E}">
        <p14:creationId xmlns:p14="http://schemas.microsoft.com/office/powerpoint/2010/main" val="42462643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58" tIns="46580" rIns="93158" bIns="46580" numCol="1" anchor="t" anchorCtr="0" compatLnSpc="1">
            <a:prstTxWarp prst="textNoShape">
              <a:avLst/>
            </a:prstTxWarp>
          </a:bodyPr>
          <a:lstStyle>
            <a:lvl1pPr algn="l" defTabSz="931863">
              <a:defRPr sz="1200" smtClean="0">
                <a:cs typeface="+mn-cs"/>
              </a:defRPr>
            </a:lvl1pPr>
          </a:lstStyle>
          <a:p>
            <a:pPr>
              <a:defRPr/>
            </a:pPr>
            <a:endParaRPr lang="en-US"/>
          </a:p>
        </p:txBody>
      </p:sp>
      <p:sp>
        <p:nvSpPr>
          <p:cNvPr id="8195"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58" tIns="46580" rIns="93158" bIns="46580" numCol="1" anchor="t" anchorCtr="0" compatLnSpc="1">
            <a:prstTxWarp prst="textNoShape">
              <a:avLst/>
            </a:prstTxWarp>
          </a:bodyPr>
          <a:lstStyle>
            <a:lvl1pPr algn="r" defTabSz="931863">
              <a:defRPr sz="1200" smtClean="0">
                <a:cs typeface="+mn-cs"/>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58" tIns="46580" rIns="93158" bIns="4658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58" tIns="46580" rIns="93158" bIns="46580" numCol="1" anchor="b" anchorCtr="0" compatLnSpc="1">
            <a:prstTxWarp prst="textNoShape">
              <a:avLst/>
            </a:prstTxWarp>
          </a:bodyPr>
          <a:lstStyle>
            <a:lvl1pPr algn="l" defTabSz="931863">
              <a:defRPr sz="1200" smtClean="0">
                <a:cs typeface="+mn-cs"/>
              </a:defRPr>
            </a:lvl1pPr>
          </a:lstStyle>
          <a:p>
            <a:pPr>
              <a:defRPr/>
            </a:pPr>
            <a:endParaRPr lang="en-US"/>
          </a:p>
        </p:txBody>
      </p:sp>
      <p:sp>
        <p:nvSpPr>
          <p:cNvPr id="8199"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58" tIns="46580" rIns="93158" bIns="46580" numCol="1" anchor="b" anchorCtr="0" compatLnSpc="1">
            <a:prstTxWarp prst="textNoShape">
              <a:avLst/>
            </a:prstTxWarp>
          </a:bodyPr>
          <a:lstStyle>
            <a:lvl1pPr algn="r" defTabSz="931863">
              <a:defRPr sz="1200" smtClean="0">
                <a:cs typeface="+mn-cs"/>
              </a:defRPr>
            </a:lvl1pPr>
          </a:lstStyle>
          <a:p>
            <a:pPr>
              <a:defRPr/>
            </a:pPr>
            <a:fld id="{032F020C-20C7-4338-8FC9-A9EE973D188C}" type="slidenum">
              <a:rPr lang="en-US"/>
              <a:pPr>
                <a:defRPr/>
              </a:pPr>
              <a:t>‹#›</a:t>
            </a:fld>
            <a:endParaRPr lang="en-US"/>
          </a:p>
        </p:txBody>
      </p:sp>
    </p:spTree>
    <p:extLst>
      <p:ext uri="{BB962C8B-B14F-4D97-AF65-F5344CB8AC3E}">
        <p14:creationId xmlns:p14="http://schemas.microsoft.com/office/powerpoint/2010/main" val="341210143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800" kern="1200">
        <a:solidFill>
          <a:schemeClr val="tx1"/>
        </a:solidFill>
        <a:latin typeface="Arial" pitchFamily="34" charset="0"/>
        <a:ea typeface="+mn-ea"/>
        <a:cs typeface="+mn-cs"/>
      </a:defRPr>
    </a:lvl1pPr>
    <a:lvl2pPr marL="320040" algn="l" rtl="0" eaLnBrk="0" fontAlgn="base" hangingPunct="0">
      <a:spcBef>
        <a:spcPct val="30000"/>
      </a:spcBef>
      <a:spcAft>
        <a:spcPct val="0"/>
      </a:spcAft>
      <a:defRPr sz="800" kern="1200">
        <a:solidFill>
          <a:schemeClr val="tx1"/>
        </a:solidFill>
        <a:latin typeface="Arial" pitchFamily="34" charset="0"/>
        <a:ea typeface="+mn-ea"/>
        <a:cs typeface="+mn-cs"/>
      </a:defRPr>
    </a:lvl2pPr>
    <a:lvl3pPr marL="640080" algn="l" rtl="0" eaLnBrk="0" fontAlgn="base" hangingPunct="0">
      <a:spcBef>
        <a:spcPct val="30000"/>
      </a:spcBef>
      <a:spcAft>
        <a:spcPct val="0"/>
      </a:spcAft>
      <a:defRPr sz="800" kern="1200">
        <a:solidFill>
          <a:schemeClr val="tx1"/>
        </a:solidFill>
        <a:latin typeface="Arial" pitchFamily="34" charset="0"/>
        <a:ea typeface="+mn-ea"/>
        <a:cs typeface="+mn-cs"/>
      </a:defRPr>
    </a:lvl3pPr>
    <a:lvl4pPr marL="960120" algn="l" rtl="0" eaLnBrk="0" fontAlgn="base" hangingPunct="0">
      <a:spcBef>
        <a:spcPct val="30000"/>
      </a:spcBef>
      <a:spcAft>
        <a:spcPct val="0"/>
      </a:spcAft>
      <a:defRPr sz="800" kern="1200">
        <a:solidFill>
          <a:schemeClr val="tx1"/>
        </a:solidFill>
        <a:latin typeface="Arial" pitchFamily="34" charset="0"/>
        <a:ea typeface="+mn-ea"/>
        <a:cs typeface="+mn-cs"/>
      </a:defRPr>
    </a:lvl4pPr>
    <a:lvl5pPr marL="1280160" algn="l" rtl="0" eaLnBrk="0" fontAlgn="base" hangingPunct="0">
      <a:spcBef>
        <a:spcPct val="30000"/>
      </a:spcBef>
      <a:spcAft>
        <a:spcPct val="0"/>
      </a:spcAft>
      <a:defRPr sz="800" kern="1200">
        <a:solidFill>
          <a:schemeClr val="tx1"/>
        </a:solidFill>
        <a:latin typeface="Arial" pitchFamily="34" charset="0"/>
        <a:ea typeface="+mn-ea"/>
        <a:cs typeface="+mn-cs"/>
      </a:defRPr>
    </a:lvl5pPr>
    <a:lvl6pPr marL="1600200" algn="l" defTabSz="640080" rtl="0" eaLnBrk="1" latinLnBrk="0" hangingPunct="1">
      <a:defRPr sz="800" kern="1200">
        <a:solidFill>
          <a:schemeClr val="tx1"/>
        </a:solidFill>
        <a:latin typeface="+mn-lt"/>
        <a:ea typeface="+mn-ea"/>
        <a:cs typeface="+mn-cs"/>
      </a:defRPr>
    </a:lvl6pPr>
    <a:lvl7pPr marL="1920240" algn="l" defTabSz="640080" rtl="0" eaLnBrk="1" latinLnBrk="0" hangingPunct="1">
      <a:defRPr sz="800" kern="1200">
        <a:solidFill>
          <a:schemeClr val="tx1"/>
        </a:solidFill>
        <a:latin typeface="+mn-lt"/>
        <a:ea typeface="+mn-ea"/>
        <a:cs typeface="+mn-cs"/>
      </a:defRPr>
    </a:lvl7pPr>
    <a:lvl8pPr marL="2240280" algn="l" defTabSz="640080" rtl="0" eaLnBrk="1" latinLnBrk="0" hangingPunct="1">
      <a:defRPr sz="800" kern="1200">
        <a:solidFill>
          <a:schemeClr val="tx1"/>
        </a:solidFill>
        <a:latin typeface="+mn-lt"/>
        <a:ea typeface="+mn-ea"/>
        <a:cs typeface="+mn-cs"/>
      </a:defRPr>
    </a:lvl8pPr>
    <a:lvl9pPr marL="2560320" algn="l" defTabSz="64008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insights.wired.com/profiles/blogs/the-ultimate-experimenter-an-interview-with-phoenix-project-co%23ixzz2hubeszZZ"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3B02F56-9077-41C1-B60A-6EC6C0F38FED}" type="slidenum">
              <a:rPr lang="en-US">
                <a:cs typeface="Arial" pitchFamily="34" charset="0"/>
              </a:rPr>
              <a:pPr/>
              <a:t>1</a:t>
            </a:fld>
            <a:endParaRPr lang="en-US">
              <a:cs typeface="Arial" pitchFamily="34" charset="0"/>
            </a:endParaRPr>
          </a:p>
        </p:txBody>
      </p:sp>
      <p:sp>
        <p:nvSpPr>
          <p:cNvPr id="26627" name="Rectangle 2"/>
          <p:cNvSpPr>
            <a:spLocks noGrp="1" noRot="1" noChangeAspect="1" noChangeArrowheads="1" noTextEdit="1"/>
          </p:cNvSpPr>
          <p:nvPr>
            <p:ph type="sldImg"/>
          </p:nvPr>
        </p:nvSpPr>
        <p:spPr>
          <a:xfrm>
            <a:off x="406400" y="696913"/>
            <a:ext cx="6197600" cy="3486150"/>
          </a:xfrm>
          <a:ln/>
        </p:spPr>
      </p:sp>
      <p:sp>
        <p:nvSpPr>
          <p:cNvPr id="266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p:cNvSpPr>
          <p:nvPr>
            <p:ph type="sldImg"/>
          </p:nvPr>
        </p:nvSpPr>
        <p:spPr>
          <a:xfrm>
            <a:off x="406400" y="696913"/>
            <a:ext cx="6197600" cy="3486150"/>
          </a:xfrm>
          <a:ln/>
        </p:spPr>
      </p:sp>
      <p:sp>
        <p:nvSpPr>
          <p:cNvPr id="147458" name="Notes Placeholder 2"/>
          <p:cNvSpPr txBox="1">
            <a:spLocks noGrp="1"/>
          </p:cNvSpPr>
          <p:nvPr>
            <p:ph type="body" idx="1"/>
          </p:nvPr>
        </p:nvSpPr>
        <p:spPr>
          <a:noFill/>
          <a:ln/>
        </p:spPr>
        <p:txBody>
          <a:bodyPr/>
          <a:lstStyle/>
          <a:p>
            <a:pPr eaLnBrk="1" hangingPunct="1">
              <a:spcBef>
                <a:spcPct val="0"/>
              </a:spcBef>
            </a:pPr>
            <a:r>
              <a:rPr lang="en-US" dirty="0" smtClean="0"/>
              <a:t>This blog post on jazz.net contains information about how we use RTC to track continuous improvement in the context of the IBM DevOps Maturity Model</a:t>
            </a:r>
          </a:p>
          <a:p>
            <a:pPr eaLnBrk="1" hangingPunct="1">
              <a:spcBef>
                <a:spcPct val="0"/>
              </a:spcBef>
            </a:pPr>
            <a:endParaRPr lang="en-US" dirty="0" smtClean="0"/>
          </a:p>
          <a:p>
            <a:pPr eaLnBrk="1" hangingPunct="1">
              <a:spcBef>
                <a:spcPct val="0"/>
              </a:spcBef>
            </a:pPr>
            <a:r>
              <a:rPr lang="en-US" dirty="0" smtClean="0"/>
              <a:t>https://jazz.net/blog/index.php/2013/11/25/devops-culture-enabling-continuous-improvement-with-ibms-devops-maturity-model-and-rational-team-concert/</a:t>
            </a:r>
          </a:p>
          <a:p>
            <a:endParaRPr lang="en-US" dirty="0" smtClean="0"/>
          </a:p>
        </p:txBody>
      </p:sp>
      <p:sp>
        <p:nvSpPr>
          <p:cNvPr id="147459" name="Slide Number Placeholder 3"/>
          <p:cNvSpPr>
            <a:spLocks noGrp="1"/>
          </p:cNvSpPr>
          <p:nvPr>
            <p:ph type="sldNum" sz="quarter" idx="5"/>
          </p:nvPr>
        </p:nvSpPr>
        <p:spPr>
          <a:xfrm>
            <a:off x="3970938" y="8829967"/>
            <a:ext cx="3037840" cy="464820"/>
          </a:xfrm>
          <a:prstGeom prst="rect">
            <a:avLst/>
          </a:prstGeom>
          <a:noFill/>
        </p:spPr>
        <p:txBody>
          <a:bodyPr/>
          <a:lstStyle/>
          <a:p>
            <a:pPr>
              <a:buFont typeface="Arial" charset="0"/>
              <a:buNone/>
            </a:pPr>
            <a:fld id="{1BB6EE13-24B3-4CF3-A3BC-154A0022F1FA}" type="slidenum">
              <a:rPr lang="en-GB" smtClean="0">
                <a:latin typeface="Arial" charset="0"/>
                <a:cs typeface="Arial" charset="0"/>
              </a:rPr>
              <a:pPr>
                <a:buFont typeface="Arial" charset="0"/>
                <a:buNone/>
              </a:pPr>
              <a:t>12</a:t>
            </a:fld>
            <a:endParaRPr lang="en-GB" dirty="0" smtClean="0">
              <a:latin typeface="Arial" charset="0"/>
              <a:cs typeface="Arial" charset="0"/>
            </a:endParaRPr>
          </a:p>
        </p:txBody>
      </p:sp>
    </p:spTree>
    <p:extLst>
      <p:ext uri="{BB962C8B-B14F-4D97-AF65-F5344CB8AC3E}">
        <p14:creationId xmlns:p14="http://schemas.microsoft.com/office/powerpoint/2010/main" val="1775574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p:cNvSpPr>
          <p:nvPr>
            <p:ph type="sldImg"/>
          </p:nvPr>
        </p:nvSpPr>
        <p:spPr>
          <a:xfrm>
            <a:off x="406400" y="696913"/>
            <a:ext cx="6197600" cy="3486150"/>
          </a:xfrm>
          <a:ln/>
        </p:spPr>
      </p:sp>
      <p:sp>
        <p:nvSpPr>
          <p:cNvPr id="147458" name="Notes Placeholder 2"/>
          <p:cNvSpPr txBox="1">
            <a:spLocks noGrp="1"/>
          </p:cNvSpPr>
          <p:nvPr>
            <p:ph type="body" idx="1"/>
          </p:nvPr>
        </p:nvSpPr>
        <p:spPr>
          <a:noFill/>
          <a:ln/>
        </p:spPr>
        <p:txBody>
          <a:bodyPr/>
          <a:lstStyle/>
          <a:p>
            <a:pPr eaLnBrk="1" hangingPunct="1">
              <a:spcBef>
                <a:spcPct val="0"/>
              </a:spcBef>
            </a:pPr>
            <a:r>
              <a:rPr lang="en-US" dirty="0" smtClean="0"/>
              <a:t>This blog post on jazz.net contains information about how we use RTC to track continuous improvement in the context of the IBM DevOps Maturity Model</a:t>
            </a:r>
          </a:p>
          <a:p>
            <a:pPr eaLnBrk="1" hangingPunct="1">
              <a:spcBef>
                <a:spcPct val="0"/>
              </a:spcBef>
            </a:pPr>
            <a:endParaRPr lang="en-US" dirty="0" smtClean="0"/>
          </a:p>
          <a:p>
            <a:pPr eaLnBrk="1" hangingPunct="1">
              <a:spcBef>
                <a:spcPct val="0"/>
              </a:spcBef>
            </a:pPr>
            <a:r>
              <a:rPr lang="en-US" dirty="0" smtClean="0"/>
              <a:t>https://jazz.net/blog/index.php/2013/11/25/devops-culture-enabling-continuous-improvement-with-ibms-devops-maturity-model-and-rational-team-concert/</a:t>
            </a:r>
          </a:p>
          <a:p>
            <a:endParaRPr lang="en-US" dirty="0" smtClean="0"/>
          </a:p>
        </p:txBody>
      </p:sp>
      <p:sp>
        <p:nvSpPr>
          <p:cNvPr id="147459" name="Slide Number Placeholder 3"/>
          <p:cNvSpPr>
            <a:spLocks noGrp="1"/>
          </p:cNvSpPr>
          <p:nvPr>
            <p:ph type="sldNum" sz="quarter" idx="5"/>
          </p:nvPr>
        </p:nvSpPr>
        <p:spPr>
          <a:xfrm>
            <a:off x="3970938" y="8829967"/>
            <a:ext cx="3037840" cy="464820"/>
          </a:xfrm>
          <a:prstGeom prst="rect">
            <a:avLst/>
          </a:prstGeom>
          <a:noFill/>
        </p:spPr>
        <p:txBody>
          <a:bodyPr/>
          <a:lstStyle/>
          <a:p>
            <a:pPr>
              <a:buFont typeface="Arial" charset="0"/>
              <a:buNone/>
            </a:pPr>
            <a:fld id="{1BB6EE13-24B3-4CF3-A3BC-154A0022F1FA}" type="slidenum">
              <a:rPr lang="en-GB" smtClean="0">
                <a:latin typeface="Arial" charset="0"/>
                <a:cs typeface="Arial" charset="0"/>
              </a:rPr>
              <a:pPr>
                <a:buFont typeface="Arial" charset="0"/>
                <a:buNone/>
              </a:pPr>
              <a:t>13</a:t>
            </a:fld>
            <a:endParaRPr lang="en-GB" dirty="0" smtClean="0">
              <a:latin typeface="Arial" charset="0"/>
              <a:cs typeface="Arial" charset="0"/>
            </a:endParaRPr>
          </a:p>
        </p:txBody>
      </p:sp>
    </p:spTree>
    <p:extLst>
      <p:ext uri="{BB962C8B-B14F-4D97-AF65-F5344CB8AC3E}">
        <p14:creationId xmlns:p14="http://schemas.microsoft.com/office/powerpoint/2010/main" val="1775574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6"/>
          <p:cNvSpPr>
            <a:spLocks noGrp="1" noChangeArrowheads="1"/>
          </p:cNvSpPr>
          <p:nvPr>
            <p:ph type="sldNum" sz="quarter"/>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marL="359959" indent="-348810" algn="ctr">
              <a:buClr>
                <a:srgbClr val="000000"/>
              </a:buClr>
              <a:buSzPct val="100000"/>
              <a:buFont typeface="Times New Roman" charset="0"/>
              <a:tabLst>
                <a:tab pos="726289" algn="l"/>
                <a:tab pos="1452578" algn="l"/>
                <a:tab pos="2178867" algn="l"/>
                <a:tab pos="2905155" algn="l"/>
              </a:tabLst>
              <a:defRPr>
                <a:solidFill>
                  <a:srgbClr val="000000"/>
                </a:solidFill>
                <a:latin typeface="Arial" charset="0"/>
                <a:ea typeface="ＭＳ Ｐゴシック" charset="0"/>
                <a:cs typeface="Arial" charset="0"/>
              </a:defRPr>
            </a:lvl1pPr>
            <a:lvl2pPr algn="ctr">
              <a:buClr>
                <a:srgbClr val="000000"/>
              </a:buClr>
              <a:buSzPct val="100000"/>
              <a:buFont typeface="Times New Roman" charset="0"/>
              <a:tabLst>
                <a:tab pos="726289" algn="l"/>
                <a:tab pos="1452578" algn="l"/>
                <a:tab pos="2178867" algn="l"/>
                <a:tab pos="2905155" algn="l"/>
              </a:tabLst>
              <a:defRPr>
                <a:solidFill>
                  <a:srgbClr val="000000"/>
                </a:solidFill>
                <a:latin typeface="Arial" charset="0"/>
                <a:ea typeface="Arial" charset="0"/>
                <a:cs typeface="Arial" charset="0"/>
              </a:defRPr>
            </a:lvl2pPr>
            <a:lvl3pPr algn="ctr">
              <a:buClr>
                <a:srgbClr val="000000"/>
              </a:buClr>
              <a:buSzPct val="100000"/>
              <a:buFont typeface="Times New Roman" charset="0"/>
              <a:tabLst>
                <a:tab pos="726289" algn="l"/>
                <a:tab pos="1452578" algn="l"/>
                <a:tab pos="2178867" algn="l"/>
                <a:tab pos="2905155" algn="l"/>
              </a:tabLst>
              <a:defRPr>
                <a:solidFill>
                  <a:srgbClr val="000000"/>
                </a:solidFill>
                <a:latin typeface="Arial" charset="0"/>
                <a:ea typeface="Arial" charset="0"/>
                <a:cs typeface="Arial" charset="0"/>
              </a:defRPr>
            </a:lvl3pPr>
            <a:lvl4pPr algn="ctr">
              <a:buClr>
                <a:srgbClr val="000000"/>
              </a:buClr>
              <a:buSzPct val="100000"/>
              <a:buFont typeface="Times New Roman" charset="0"/>
              <a:tabLst>
                <a:tab pos="726289" algn="l"/>
                <a:tab pos="1452578" algn="l"/>
                <a:tab pos="2178867" algn="l"/>
                <a:tab pos="2905155" algn="l"/>
              </a:tabLst>
              <a:defRPr>
                <a:solidFill>
                  <a:srgbClr val="000000"/>
                </a:solidFill>
                <a:latin typeface="Arial" charset="0"/>
                <a:ea typeface="Arial" charset="0"/>
                <a:cs typeface="Arial" charset="0"/>
              </a:defRPr>
            </a:lvl4pPr>
            <a:lvl5pPr algn="ctr">
              <a:buClr>
                <a:srgbClr val="000000"/>
              </a:buClr>
              <a:buSzPct val="100000"/>
              <a:buFont typeface="Times New Roman" charset="0"/>
              <a:tabLst>
                <a:tab pos="726289" algn="l"/>
                <a:tab pos="1452578" algn="l"/>
                <a:tab pos="2178867" algn="l"/>
                <a:tab pos="2905155" algn="l"/>
              </a:tabLst>
              <a:defRPr>
                <a:solidFill>
                  <a:srgbClr val="000000"/>
                </a:solidFill>
                <a:latin typeface="Arial" charset="0"/>
                <a:ea typeface="Arial" charset="0"/>
                <a:cs typeface="Arial" charset="0"/>
              </a:defRPr>
            </a:lvl5pPr>
            <a:lvl6pPr marL="2522898" indent="-229354" algn="ctr" fontAlgn="base">
              <a:spcBef>
                <a:spcPct val="0"/>
              </a:spcBef>
              <a:spcAft>
                <a:spcPct val="0"/>
              </a:spcAft>
              <a:buClr>
                <a:srgbClr val="000000"/>
              </a:buClr>
              <a:buSzPct val="100000"/>
              <a:buFont typeface="Times New Roman" charset="0"/>
              <a:tabLst>
                <a:tab pos="726289" algn="l"/>
                <a:tab pos="1452578" algn="l"/>
                <a:tab pos="2178867" algn="l"/>
                <a:tab pos="2905155" algn="l"/>
              </a:tabLst>
              <a:defRPr>
                <a:solidFill>
                  <a:srgbClr val="000000"/>
                </a:solidFill>
                <a:latin typeface="Arial" charset="0"/>
                <a:ea typeface="Arial" charset="0"/>
                <a:cs typeface="Arial" charset="0"/>
              </a:defRPr>
            </a:lvl6pPr>
            <a:lvl7pPr marL="2981607" indent="-229354" algn="ctr" fontAlgn="base">
              <a:spcBef>
                <a:spcPct val="0"/>
              </a:spcBef>
              <a:spcAft>
                <a:spcPct val="0"/>
              </a:spcAft>
              <a:buClr>
                <a:srgbClr val="000000"/>
              </a:buClr>
              <a:buSzPct val="100000"/>
              <a:buFont typeface="Times New Roman" charset="0"/>
              <a:tabLst>
                <a:tab pos="726289" algn="l"/>
                <a:tab pos="1452578" algn="l"/>
                <a:tab pos="2178867" algn="l"/>
                <a:tab pos="2905155" algn="l"/>
              </a:tabLst>
              <a:defRPr>
                <a:solidFill>
                  <a:srgbClr val="000000"/>
                </a:solidFill>
                <a:latin typeface="Arial" charset="0"/>
                <a:ea typeface="Arial" charset="0"/>
                <a:cs typeface="Arial" charset="0"/>
              </a:defRPr>
            </a:lvl7pPr>
            <a:lvl8pPr marL="3440316" indent="-229354" algn="ctr" fontAlgn="base">
              <a:spcBef>
                <a:spcPct val="0"/>
              </a:spcBef>
              <a:spcAft>
                <a:spcPct val="0"/>
              </a:spcAft>
              <a:buClr>
                <a:srgbClr val="000000"/>
              </a:buClr>
              <a:buSzPct val="100000"/>
              <a:buFont typeface="Times New Roman" charset="0"/>
              <a:tabLst>
                <a:tab pos="726289" algn="l"/>
                <a:tab pos="1452578" algn="l"/>
                <a:tab pos="2178867" algn="l"/>
                <a:tab pos="2905155" algn="l"/>
              </a:tabLst>
              <a:defRPr>
                <a:solidFill>
                  <a:srgbClr val="000000"/>
                </a:solidFill>
                <a:latin typeface="Arial" charset="0"/>
                <a:ea typeface="Arial" charset="0"/>
                <a:cs typeface="Arial" charset="0"/>
              </a:defRPr>
            </a:lvl8pPr>
            <a:lvl9pPr marL="3899024" indent="-229354" algn="ctr" fontAlgn="base">
              <a:spcBef>
                <a:spcPct val="0"/>
              </a:spcBef>
              <a:spcAft>
                <a:spcPct val="0"/>
              </a:spcAft>
              <a:buClr>
                <a:srgbClr val="000000"/>
              </a:buClr>
              <a:buSzPct val="100000"/>
              <a:buFont typeface="Times New Roman" charset="0"/>
              <a:tabLst>
                <a:tab pos="726289" algn="l"/>
                <a:tab pos="1452578" algn="l"/>
                <a:tab pos="2178867" algn="l"/>
                <a:tab pos="2905155" algn="l"/>
              </a:tabLst>
              <a:defRPr>
                <a:solidFill>
                  <a:srgbClr val="000000"/>
                </a:solidFill>
                <a:latin typeface="Arial" charset="0"/>
                <a:ea typeface="Arial" charset="0"/>
                <a:cs typeface="Arial" charset="0"/>
              </a:defRPr>
            </a:lvl9pPr>
          </a:lstStyle>
          <a:p>
            <a:pPr algn="r">
              <a:buClrTx/>
              <a:buSzPct val="45000"/>
              <a:buFontTx/>
              <a:buNone/>
            </a:pPr>
            <a:fld id="{8610899D-1DA3-3C47-A1D8-36A42F422378}" type="slidenum">
              <a:rPr lang="en-US">
                <a:latin typeface="Times New Roman" charset="0"/>
              </a:rPr>
              <a:pPr algn="r">
                <a:buClrTx/>
                <a:buSzPct val="45000"/>
                <a:buFontTx/>
                <a:buNone/>
              </a:pPr>
              <a:t>15</a:t>
            </a:fld>
            <a:endParaRPr lang="en-US">
              <a:latin typeface="Times New Roman" charset="0"/>
            </a:endParaRPr>
          </a:p>
        </p:txBody>
      </p:sp>
      <p:sp>
        <p:nvSpPr>
          <p:cNvPr id="52227" name="Rectangle 1"/>
          <p:cNvSpPr>
            <a:spLocks noGrp="1" noRot="1" noChangeAspect="1" noChangeArrowheads="1" noTextEdit="1"/>
          </p:cNvSpPr>
          <p:nvPr>
            <p:ph type="sldImg"/>
          </p:nvPr>
        </p:nvSpPr>
        <p:spPr>
          <a:xfrm>
            <a:off x="406400" y="696913"/>
            <a:ext cx="6197600" cy="3487737"/>
          </a:xfrm>
          <a:ln/>
        </p:spPr>
      </p:sp>
      <p:sp>
        <p:nvSpPr>
          <p:cNvPr id="52228" name="Text Box 2"/>
          <p:cNvSpPr txBox="1">
            <a:spLocks noChangeArrowheads="1"/>
          </p:cNvSpPr>
          <p:nvPr/>
        </p:nvSpPr>
        <p:spPr bwMode="auto">
          <a:xfrm>
            <a:off x="3972933" y="8831500"/>
            <a:ext cx="3037468" cy="46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297" tIns="46954" rIns="90297" bIns="46954" anchor="b"/>
          <a:lstStyle>
            <a:lvl1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gn="r">
              <a:buClrTx/>
              <a:buFontTx/>
              <a:buNone/>
            </a:pPr>
            <a:fld id="{0801E646-AC06-7A4D-ABEA-DDEF5DDF24E8}" type="slidenum">
              <a:rPr lang="en-US" sz="1200"/>
              <a:pPr algn="r">
                <a:buClrTx/>
                <a:buFontTx/>
                <a:buNone/>
              </a:pPr>
              <a:t>15</a:t>
            </a:fld>
            <a:endParaRPr lang="en-US" sz="1200"/>
          </a:p>
        </p:txBody>
      </p:sp>
      <p:sp>
        <p:nvSpPr>
          <p:cNvPr id="9221" name="Text Box 3"/>
          <p:cNvSpPr txBox="1">
            <a:spLocks noGrp="1" noChangeArrowheads="1"/>
          </p:cNvSpPr>
          <p:nvPr>
            <p:ph type="body" idx="1"/>
          </p:nvPr>
        </p:nvSpPr>
        <p:spPr>
          <a:xfrm>
            <a:off x="825503" y="4402217"/>
            <a:ext cx="5141066" cy="6143998"/>
          </a:xfrm>
          <a:ln/>
        </p:spPr>
        <p:txBody>
          <a:bodyPr/>
          <a:lstStyle/>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b="1">
                <a:latin typeface="Times New Roman" charset="0"/>
              </a:rPr>
              <a:t>Client name</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a:latin typeface="Times New Roman" charset="0"/>
              </a:rPr>
              <a:t>IBM</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endParaRPr lang="en-US" sz="1000" b="1">
              <a:latin typeface="Times New Roman" charset="0"/>
            </a:endParaRP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b="1">
                <a:latin typeface="Times New Roman" charset="0"/>
              </a:rPr>
              <a:t>Case study link</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a:latin typeface="Times New Roman" charset="0"/>
              </a:rPr>
              <a:t>http://www-01.ibm.com/software/success/cssdb.nsf/CS/CPAR-9CQV8Y?OpenDocument&amp;Site=default&amp;cty=en_us</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endParaRPr lang="en-US" sz="1000" b="1">
              <a:latin typeface="Times New Roman" charset="0"/>
            </a:endParaRP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b="1">
                <a:latin typeface="Times New Roman" charset="0"/>
              </a:rPr>
              <a:t>Quote</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i="1">
                <a:latin typeface="Times New Roman" charset="0"/>
                <a:cs typeface="Arial Unicode MS" charset="0"/>
              </a:rPr>
              <a:t>“</a:t>
            </a:r>
            <a:r>
              <a:rPr lang="en-US" sz="1000" i="1">
                <a:latin typeface="Times New Roman" charset="0"/>
              </a:rPr>
              <a:t>This is why pundits extol the virtues of DevOps—smart coordination across the three dimensions of core platform, solution applications and management environment can have amazing impact.”</a:t>
            </a:r>
            <a:endParaRPr lang="en-US" sz="1000" i="1">
              <a:latin typeface="Times New Roman" charset="0"/>
              <a:cs typeface="Arial Unicode MS" charset="0"/>
            </a:endParaRP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i="1">
                <a:latin typeface="Times New Roman" charset="0"/>
                <a:cs typeface="Arial Unicode MS" charset="0"/>
              </a:rPr>
              <a:t>—Carl Kraenzel, director of the IBM Watson managed services group, IBM Distinguished Engineer, IBM</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endParaRPr lang="en-US" sz="1000">
              <a:latin typeface="Times New Roman" charset="0"/>
            </a:endParaRP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b="1">
                <a:latin typeface="Times New Roman" charset="0"/>
              </a:rPr>
              <a:t>About the company</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a:latin typeface="Times New Roman" charset="0"/>
              </a:rPr>
              <a:t>A global computer products, services and solutions company based in the United States, IBM operates in more than 170 countries and has nearly 427,000 employees. With thousands of business partners and computer  products suppliers worldwide, IBM generates more than USD99 billion in annual revenue. The company was founded in 1911 in Endicott, New York.</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endParaRPr lang="en-US" sz="1000">
              <a:latin typeface="Times New Roman" charset="0"/>
            </a:endParaRPr>
          </a:p>
          <a:p>
            <a:pPr>
              <a:spcBef>
                <a:spcPts val="439"/>
              </a:spcBef>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b="1">
                <a:latin typeface="Times New Roman" charset="0"/>
                <a:cs typeface="Arial Unicode MS" charset="0"/>
              </a:rPr>
              <a:t>Solution components</a:t>
            </a:r>
          </a:p>
          <a:p>
            <a:pPr>
              <a:spcBef>
                <a:spcPts val="439"/>
              </a:spcBef>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b="1">
                <a:latin typeface="Times New Roman" charset="0"/>
                <a:cs typeface="Arial Unicode MS" charset="0"/>
              </a:rPr>
              <a:t>Software</a:t>
            </a:r>
          </a:p>
          <a:p>
            <a:pPr>
              <a:buClr>
                <a:srgbClr val="1260B0"/>
              </a:buClr>
              <a:buSzPct val="125000"/>
              <a:buFont typeface="Times New Roman" charset="0"/>
              <a:buChar cha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a:latin typeface="Times New Roman" charset="0"/>
                <a:cs typeface="Arial Unicode MS" charset="0"/>
              </a:rPr>
              <a:t>IBM® Rational® Team Concert™</a:t>
            </a:r>
          </a:p>
          <a:p>
            <a:pPr>
              <a:buClr>
                <a:srgbClr val="1260B0"/>
              </a:buClr>
              <a:buSzPct val="125000"/>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b="1">
                <a:latin typeface="Times New Roman" charset="0"/>
                <a:cs typeface="Arial Unicode MS" charset="0"/>
              </a:rPr>
              <a:t>Server</a:t>
            </a:r>
          </a:p>
          <a:p>
            <a:pPr>
              <a:buClr>
                <a:srgbClr val="1260B0"/>
              </a:buClr>
              <a:buSzPct val="125000"/>
              <a:buFont typeface="Times New Roman" charset="0"/>
              <a:buChar cha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a:latin typeface="Times New Roman" charset="0"/>
                <a:cs typeface="Arial Unicode MS" charset="0"/>
              </a:rPr>
              <a:t>IBM Power® 750</a:t>
            </a:r>
            <a:endParaRPr lang="en-US" sz="1000">
              <a:latin typeface="Times New Roman" charset="0"/>
            </a:endParaRP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endParaRPr lang="en-US" sz="1000" b="1">
              <a:latin typeface="Times New Roman" charset="0"/>
            </a:endParaRP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b="1">
                <a:latin typeface="Times New Roman" charset="0"/>
              </a:rPr>
              <a:t>Business challenge</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a:latin typeface="Times New Roman" charset="0"/>
              </a:rPr>
              <a:t>In 2011, the IBM Watson computer gained widespread attention by beating two of the all-time champion human contestants, Ken Jennings and Brad Rutter, on the TV show </a:t>
            </a:r>
            <a:r>
              <a:rPr lang="en-US" i="1">
                <a:latin typeface="Times New Roman" charset="0"/>
              </a:rPr>
              <a:t>Jeopardy! </a:t>
            </a:r>
            <a:r>
              <a:rPr lang="en-US">
                <a:latin typeface="Times New Roman" charset="0"/>
              </a:rPr>
              <a:t>After the victory on </a:t>
            </a:r>
            <a:r>
              <a:rPr lang="en-US" i="1">
                <a:latin typeface="Times New Roman" charset="0"/>
              </a:rPr>
              <a:t>Jeopardy!, </a:t>
            </a:r>
            <a:r>
              <a:rPr lang="en-US">
                <a:latin typeface="Times New Roman" charset="0"/>
              </a:rPr>
              <a:t>IBM began to look for ways to apply the</a:t>
            </a:r>
            <a:r>
              <a:rPr lang="en-US" i="1">
                <a:latin typeface="Times New Roman" charset="0"/>
              </a:rPr>
              <a:t> </a:t>
            </a:r>
            <a:r>
              <a:rPr lang="en-US">
                <a:latin typeface="Times New Roman" charset="0"/>
              </a:rPr>
              <a:t>groundbreaking capabilities of the IBM Watson platform, which is based on IBM Power® 750 servers, to real-world problems. In May 2013, IBM announced the consumer-facing IBM Watson Engagement Advisor solution, an offering that enables companies to use the IBM Watson platform to answer contact center questions. To facilitate fast scaling of the initial consumer offering and subsequent development of additional solutions based on the IBM Watson platform, the IBM Watson teams needed to make sure they were equipped to handle a constant force shaping the IBM Watson platform and, in reality, every software development organization: the force of change. </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endParaRPr lang="en-US" sz="1000">
              <a:latin typeface="Times New Roman" charset="0"/>
            </a:endParaRP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b="1">
                <a:latin typeface="Times New Roman" charset="0"/>
              </a:rPr>
              <a:t>Business solution transformation story</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a:latin typeface="Times New Roman" charset="0"/>
              </a:rPr>
              <a:t>The IBM Watson teams are focused on properly managing change through a DevOps approach, which uses lean principles and agile development methods. The teams are using IBM Rational Team Concert™ software to support agile development within their overall DevOps approach. The IBM Watson solutions development team is currently using the planning and tracking functionality of IBM Rational Team Concert software to fully describe what a code release will contain, from the perspective of an entire product release down to each sprint release. The Rational Team Concert software also provides traceability through a self-documenting environment that enables staff to go back and view requirements, as well as the sprint in which the requirements were addressed. As part of the DevOps approach, the IBM Watson teams embraced a form of continuous availability that they call triple active. The triple active architecture is based on triple redundancy, which enables the teams to update and roll back the system without disrupting service.</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endParaRPr lang="en-US" b="1">
              <a:latin typeface="Times New Roman" charset="0"/>
            </a:endParaRP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sz="1000" b="1">
                <a:latin typeface="Times New Roman" charset="0"/>
              </a:rPr>
              <a:t>Quantifiable benefits </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r>
              <a:rPr lang="en-US">
                <a:latin typeface="Times New Roman" charset="0"/>
              </a:rPr>
              <a:t>The teams are moving from 9-week to 3-week sprints and pushing every sprint release to production, resulting in three times greater delivery velocity, reduced costs and fewer disruptions for clients. The three IBM Watson teams are closely aligned, with few boundaries among them, working together in a value-chain factory. Investing in cross-team education helps foster awareness, so teams can work together to help improve IBM Watson solutions. “The DevOps approach promotes the idea that the business stakeholders, development teams responsible for automating deployments and the operations team are all interconnected and part of a continuous delivery cycle,” says Hume. “That’s how we achieve continuous innovation.”</a:t>
            </a: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endParaRPr lang="en-US" sz="1000">
              <a:latin typeface="Times New Roman" charset="0"/>
            </a:endParaRPr>
          </a:p>
          <a:p>
            <a:pPr>
              <a:spcBef>
                <a:spcPts val="439"/>
              </a:spcBef>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endParaRPr lang="en-US" sz="1000">
              <a:latin typeface="Times New Roman" charset="0"/>
              <a:ea typeface="MS PGothic" charset="0"/>
              <a:cs typeface="MS PGothic" charset="0"/>
            </a:endParaRPr>
          </a:p>
          <a:p>
            <a:pPr>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endParaRPr lang="en-US" sz="1000">
              <a:latin typeface="Times New Roman" charset="0"/>
            </a:endParaRPr>
          </a:p>
          <a:p>
            <a:pPr>
              <a:spcBef>
                <a:spcPts val="451"/>
              </a:spcBef>
              <a:tabLst>
                <a:tab pos="0" algn="l"/>
                <a:tab pos="458709" algn="l"/>
                <a:tab pos="917418" algn="l"/>
                <a:tab pos="1376126" algn="l"/>
                <a:tab pos="1834835" algn="l"/>
                <a:tab pos="2293544" algn="l"/>
                <a:tab pos="2752253" algn="l"/>
                <a:tab pos="3210961" algn="l"/>
                <a:tab pos="3669670" algn="l"/>
                <a:tab pos="4128379" algn="l"/>
                <a:tab pos="4587088" algn="l"/>
                <a:tab pos="5045796" algn="l"/>
                <a:tab pos="5504505" algn="l"/>
                <a:tab pos="5963214" algn="l"/>
                <a:tab pos="6421923" algn="l"/>
                <a:tab pos="6880631" algn="l"/>
                <a:tab pos="7339340" algn="l"/>
                <a:tab pos="7798049" algn="l"/>
                <a:tab pos="8256758" algn="l"/>
                <a:tab pos="8715466" algn="l"/>
                <a:tab pos="9174175" algn="l"/>
              </a:tabLst>
            </a:pPr>
            <a:endParaRPr lang="en-US" sz="1000">
              <a:latin typeface="Arial" charset="0"/>
              <a:cs typeface="Arial Unicode M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p:cNvSpPr txBox="1">
            <a:spLocks noGrp="1" noChangeArrowheads="1"/>
          </p:cNvSpPr>
          <p:nvPr/>
        </p:nvSpPr>
        <p:spPr bwMode="auto">
          <a:xfrm>
            <a:off x="669351" y="156430"/>
            <a:ext cx="2266739" cy="309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0" tIns="0" rIns="0" bIns="0"/>
          <a:lstStyle>
            <a:lvl1pPr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1pPr>
            <a:lvl2pPr marL="661988" indent="-2540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2pPr>
            <a:lvl3pPr marL="1019175" indent="-2032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3pPr>
            <a:lvl4pPr marL="1427163" indent="-2032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4pPr>
            <a:lvl5pPr marL="1835150" indent="-2032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5pPr>
            <a:lvl6pPr marL="22923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6pPr>
            <a:lvl7pPr marL="27495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7pPr>
            <a:lvl8pPr marL="32067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8pPr>
            <a:lvl9pPr marL="36639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9pPr>
          </a:lstStyle>
          <a:p>
            <a:pPr>
              <a:buSzPct val="100000"/>
              <a:defRPr/>
            </a:pPr>
            <a:r>
              <a:rPr lang="en-US" sz="1200">
                <a:solidFill>
                  <a:srgbClr val="000000"/>
                </a:solidFill>
                <a:ea typeface="SimSun" pitchFamily="2" charset="-122"/>
              </a:rPr>
              <a:t> </a:t>
            </a:r>
          </a:p>
        </p:txBody>
      </p:sp>
      <p:sp>
        <p:nvSpPr>
          <p:cNvPr id="24579" name="Rectangle 2"/>
          <p:cNvSpPr txBox="1">
            <a:spLocks noGrp="1" noChangeArrowheads="1"/>
          </p:cNvSpPr>
          <p:nvPr/>
        </p:nvSpPr>
        <p:spPr bwMode="auto">
          <a:xfrm>
            <a:off x="4072695" y="156430"/>
            <a:ext cx="2266739" cy="309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0" tIns="0" rIns="0" bIns="0"/>
          <a:lstStyle>
            <a:lvl1pPr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1pPr>
            <a:lvl2pPr marL="661988" indent="-2540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2pPr>
            <a:lvl3pPr marL="1019175" indent="-2032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3pPr>
            <a:lvl4pPr marL="1427163" indent="-2032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4pPr>
            <a:lvl5pPr marL="1835150" indent="-2032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5pPr>
            <a:lvl6pPr marL="22923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6pPr>
            <a:lvl7pPr marL="27495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7pPr>
            <a:lvl8pPr marL="32067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8pPr>
            <a:lvl9pPr marL="36639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9pPr>
          </a:lstStyle>
          <a:p>
            <a:pPr>
              <a:buSzPct val="100000"/>
              <a:defRPr/>
            </a:pPr>
            <a:r>
              <a:rPr lang="en-US" sz="1200">
                <a:solidFill>
                  <a:srgbClr val="000000"/>
                </a:solidFill>
                <a:ea typeface="SimSun" pitchFamily="2" charset="-122"/>
              </a:rPr>
              <a:t> </a:t>
            </a:r>
          </a:p>
        </p:txBody>
      </p:sp>
      <p:sp>
        <p:nvSpPr>
          <p:cNvPr id="24580" name="Rectangle 3"/>
          <p:cNvSpPr txBox="1">
            <a:spLocks noGrp="1" noChangeArrowheads="1"/>
          </p:cNvSpPr>
          <p:nvPr/>
        </p:nvSpPr>
        <p:spPr bwMode="auto">
          <a:xfrm>
            <a:off x="669351" y="8827113"/>
            <a:ext cx="2266739" cy="311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0" tIns="0" rIns="0" bIns="0"/>
          <a:lstStyle>
            <a:lvl1pPr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1pPr>
            <a:lvl2pPr marL="661988" indent="-2540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2pPr>
            <a:lvl3pPr marL="1019175" indent="-2032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3pPr>
            <a:lvl4pPr marL="1427163" indent="-2032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4pPr>
            <a:lvl5pPr marL="1835150" indent="-203200" defTabSz="407988">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5pPr>
            <a:lvl6pPr marL="22923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6pPr>
            <a:lvl7pPr marL="27495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7pPr>
            <a:lvl8pPr marL="32067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8pPr>
            <a:lvl9pPr marL="3663950" indent="-203200" defTabSz="407988" fontAlgn="base">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a:solidFill>
                  <a:schemeClr val="tx1"/>
                </a:solidFill>
                <a:latin typeface="Arial" pitchFamily="34" charset="0"/>
              </a:defRPr>
            </a:lvl9pPr>
          </a:lstStyle>
          <a:p>
            <a:pPr>
              <a:buSzPct val="100000"/>
              <a:defRPr/>
            </a:pPr>
            <a:r>
              <a:rPr lang="en-US" sz="1200">
                <a:solidFill>
                  <a:srgbClr val="000000"/>
                </a:solidFill>
                <a:ea typeface="SimSun" pitchFamily="2" charset="-122"/>
              </a:rPr>
              <a:t> </a:t>
            </a:r>
          </a:p>
        </p:txBody>
      </p:sp>
      <p:sp>
        <p:nvSpPr>
          <p:cNvPr id="24581" name="Rectangle 4"/>
          <p:cNvSpPr txBox="1">
            <a:spLocks noGrp="1" noChangeArrowheads="1"/>
          </p:cNvSpPr>
          <p:nvPr/>
        </p:nvSpPr>
        <p:spPr bwMode="auto">
          <a:xfrm>
            <a:off x="4072695" y="8827113"/>
            <a:ext cx="2266739" cy="311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0" tIns="0" rIns="0" bIns="0"/>
          <a:lstStyle>
            <a:lvl1pPr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2400">
                <a:solidFill>
                  <a:schemeClr val="tx1"/>
                </a:solidFill>
                <a:latin typeface="Arial" charset="0"/>
                <a:ea typeface="ＭＳ Ｐゴシック" charset="0"/>
                <a:cs typeface="ＭＳ Ｐゴシック" charset="0"/>
              </a:defRPr>
            </a:lvl1pPr>
            <a:lvl2pPr marL="742950" indent="-28575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2400">
                <a:solidFill>
                  <a:schemeClr val="tx1"/>
                </a:solidFill>
                <a:latin typeface="Arial" charset="0"/>
                <a:ea typeface="ＭＳ Ｐゴシック" charset="0"/>
              </a:defRPr>
            </a:lvl2pPr>
            <a:lvl3pPr marL="11430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2400">
                <a:solidFill>
                  <a:schemeClr val="tx1"/>
                </a:solidFill>
                <a:latin typeface="Arial" charset="0"/>
                <a:ea typeface="ＭＳ Ｐゴシック" charset="0"/>
              </a:defRPr>
            </a:lvl3pPr>
            <a:lvl4pPr marL="16002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2400">
                <a:solidFill>
                  <a:schemeClr val="tx1"/>
                </a:solidFill>
                <a:latin typeface="Arial" charset="0"/>
                <a:ea typeface="ＭＳ Ｐゴシック" charset="0"/>
              </a:defRPr>
            </a:lvl4pPr>
            <a:lvl5pPr marL="2057400" indent="-228600" defTabSz="407988" eaLnBrk="0" hangingPunct="0">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2400">
                <a:solidFill>
                  <a:schemeClr val="tx1"/>
                </a:solidFill>
                <a:latin typeface="Arial" charset="0"/>
                <a:ea typeface="ＭＳ Ｐゴシック" charset="0"/>
              </a:defRPr>
            </a:lvl5pPr>
            <a:lvl6pPr marL="25146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2400">
                <a:solidFill>
                  <a:schemeClr val="tx1"/>
                </a:solidFill>
                <a:latin typeface="Arial" charset="0"/>
                <a:ea typeface="ＭＳ Ｐゴシック" charset="0"/>
              </a:defRPr>
            </a:lvl6pPr>
            <a:lvl7pPr marL="29718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2400">
                <a:solidFill>
                  <a:schemeClr val="tx1"/>
                </a:solidFill>
                <a:latin typeface="Arial" charset="0"/>
                <a:ea typeface="ＭＳ Ｐゴシック" charset="0"/>
              </a:defRPr>
            </a:lvl7pPr>
            <a:lvl8pPr marL="34290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2400">
                <a:solidFill>
                  <a:schemeClr val="tx1"/>
                </a:solidFill>
                <a:latin typeface="Arial" charset="0"/>
                <a:ea typeface="ＭＳ Ｐゴシック" charset="0"/>
              </a:defRPr>
            </a:lvl8pPr>
            <a:lvl9pPr marL="3886200" indent="-228600" defTabSz="407988" eaLnBrk="0" fontAlgn="base" hangingPunct="0">
              <a:spcBef>
                <a:spcPct val="0"/>
              </a:spcBef>
              <a:spcAft>
                <a:spcPct val="0"/>
              </a:spcAft>
              <a:tabLst>
                <a:tab pos="0" algn="l"/>
                <a:tab pos="407988" algn="l"/>
                <a:tab pos="815975" algn="l"/>
                <a:tab pos="1223963" algn="l"/>
                <a:tab pos="1631950" algn="l"/>
                <a:tab pos="2038350" algn="l"/>
                <a:tab pos="2446338" algn="l"/>
                <a:tab pos="2854325" algn="l"/>
                <a:tab pos="3262313" algn="l"/>
                <a:tab pos="3670300" algn="l"/>
                <a:tab pos="4078288" algn="l"/>
                <a:tab pos="4486275" algn="l"/>
                <a:tab pos="4894263" algn="l"/>
                <a:tab pos="5302250" algn="l"/>
                <a:tab pos="5710238" algn="l"/>
                <a:tab pos="6116638" algn="l"/>
                <a:tab pos="6524625" algn="l"/>
                <a:tab pos="6932613" algn="l"/>
                <a:tab pos="7340600" algn="l"/>
                <a:tab pos="7748588" algn="l"/>
                <a:tab pos="8156575" algn="l"/>
              </a:tabLst>
              <a:defRPr sz="2400">
                <a:solidFill>
                  <a:schemeClr val="tx1"/>
                </a:solidFill>
                <a:latin typeface="Arial" charset="0"/>
                <a:ea typeface="ＭＳ Ｐゴシック" charset="0"/>
              </a:defRPr>
            </a:lvl9pPr>
          </a:lstStyle>
          <a:p>
            <a:pPr eaLnBrk="1">
              <a:buSzPct val="100000"/>
              <a:defRPr/>
            </a:pPr>
            <a:fld id="{AF18AEB1-A67A-AC4A-9FE1-FA8C32A03E23}" type="slidenum">
              <a:rPr lang="en-US" sz="1200">
                <a:solidFill>
                  <a:srgbClr val="000000"/>
                </a:solidFill>
                <a:cs typeface="Arial" charset="0"/>
              </a:rPr>
              <a:pPr eaLnBrk="1">
                <a:buSzPct val="100000"/>
                <a:defRPr/>
              </a:pPr>
              <a:t>17</a:t>
            </a:fld>
            <a:r>
              <a:rPr lang="en-US" sz="1200">
                <a:solidFill>
                  <a:srgbClr val="000000"/>
                </a:solidFill>
                <a:cs typeface="Arial" charset="0"/>
              </a:rPr>
              <a:t> </a:t>
            </a:r>
          </a:p>
        </p:txBody>
      </p:sp>
      <p:sp>
        <p:nvSpPr>
          <p:cNvPr id="73734" name="Rectangle 1"/>
          <p:cNvSpPr>
            <a:spLocks noGrp="1" noRot="1" noChangeAspect="1" noChangeArrowheads="1" noTextEdit="1"/>
          </p:cNvSpPr>
          <p:nvPr>
            <p:ph type="sldImg"/>
          </p:nvPr>
        </p:nvSpPr>
        <p:spPr>
          <a:xfrm>
            <a:off x="649288" y="893763"/>
            <a:ext cx="5713412" cy="3214687"/>
          </a:xfrm>
          <a:solidFill>
            <a:srgbClr val="FFFFFF"/>
          </a:solidFill>
          <a:ln/>
        </p:spPr>
      </p:sp>
      <p:sp>
        <p:nvSpPr>
          <p:cNvPr id="73735" name="Rectangle 2"/>
          <p:cNvSpPr>
            <a:spLocks noGrp="1" noChangeArrowheads="1"/>
          </p:cNvSpPr>
          <p:nvPr>
            <p:ph type="body" idx="1"/>
          </p:nvPr>
        </p:nvSpPr>
        <p:spPr>
          <a:xfrm>
            <a:off x="1083250" y="4421750"/>
            <a:ext cx="4848753" cy="356957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r>
              <a:rPr lang="en-US" b="1"/>
              <a:t>Main point:  </a:t>
            </a:r>
            <a:r>
              <a:rPr lang="en-US"/>
              <a:t>One size doesn</a:t>
            </a:r>
            <a:r>
              <a:rPr lang="ja-JP" altLang="en-US"/>
              <a:t>’</a:t>
            </a:r>
            <a:r>
              <a:rPr lang="en-US" altLang="ja-JP"/>
              <a:t>t fit all and DevOps adoption must be tailored based on organizations current gaps and business needs.</a:t>
            </a:r>
          </a:p>
          <a:p>
            <a:r>
              <a:rPr lang="en-US" b="1"/>
              <a:t>------------------------------------------------------------------------------------------------------------------------------------------------------------</a:t>
            </a:r>
          </a:p>
          <a:p>
            <a:r>
              <a:rPr lang="en-US"/>
              <a:t>The IBM DevOps maturity model is the communication tool to develop an strategy for improvements in software delivery. This model transcends organizations, practice areas, and technologies. Our practice-based model reflects the broader context of an enterprise adoption framework. It defines best practices for executing a strategy for adopting new solutions iteratively and enables clients to assess, plan, define, and deploy improvements that achieve measurable outcomes for their business. The adoption framework prescribes the steps to prepare, pilot, and release improvements into client</a:t>
            </a:r>
            <a:r>
              <a:rPr lang="ja-JP" altLang="en-US"/>
              <a:t>’</a:t>
            </a:r>
            <a:r>
              <a:rPr lang="en-US" altLang="ja-JP"/>
              <a:t>s business.</a:t>
            </a:r>
          </a:p>
          <a:p>
            <a:endParaRPr lang="en-US"/>
          </a:p>
          <a:p>
            <a:r>
              <a:rPr lang="en-US"/>
              <a:t>TRANSITION:  Let</a:t>
            </a:r>
            <a:r>
              <a:rPr lang="ja-JP" altLang="en-US"/>
              <a:t>’</a:t>
            </a:r>
            <a:r>
              <a:rPr lang="en-US" altLang="ja-JP"/>
              <a:t>s now look at how DevOps can help support software delivery for systems of interactions, involving systems of engagement and traditional systems of records</a:t>
            </a:r>
          </a:p>
          <a:p>
            <a:endParaRPr lang="en-US"/>
          </a:p>
          <a:p>
            <a:r>
              <a:rPr lang="en-US" b="1"/>
              <a:t>Notes:</a:t>
            </a:r>
          </a:p>
          <a:p>
            <a:r>
              <a:rPr lang="en-US"/>
              <a:t>------------------------------------------------------------------------------------------------------------------------------------------------------------------------------------------------------------</a:t>
            </a:r>
          </a:p>
          <a:p>
            <a:r>
              <a:rPr lang="en-US"/>
              <a:t>IT has traditionally struggled with organizational design. The main issue around productivity often revolves around these bottlenecks and silos that are optimizing a particular resource group almost at the expense of everybody else so what we found is that instead of managing work based on what</a:t>
            </a:r>
            <a:r>
              <a:rPr lang="ja-JP" altLang="en-US"/>
              <a:t>’</a:t>
            </a:r>
            <a:r>
              <a:rPr lang="en-US" altLang="ja-JP"/>
              <a:t>s best for the network guys or what</a:t>
            </a:r>
            <a:r>
              <a:rPr lang="ja-JP" altLang="en-US"/>
              <a:t>’</a:t>
            </a:r>
            <a:r>
              <a:rPr lang="en-US" altLang="ja-JP"/>
              <a:t>s best for the server guys or what</a:t>
            </a:r>
            <a:r>
              <a:rPr lang="ja-JP" altLang="en-US"/>
              <a:t>’</a:t>
            </a:r>
            <a:r>
              <a:rPr lang="en-US" altLang="ja-JP"/>
              <a:t>s best for the developers, we really need to manage work based on what's best for the company. That means that you have to take a flow-based approach where what is important is completing the project and hitting goals. The project is not complete until all of the groups are done, and this notion is hard to understand for many folks in IT.</a:t>
            </a:r>
          </a:p>
          <a:p>
            <a:endParaRPr lang="en-US"/>
          </a:p>
          <a:p>
            <a:r>
              <a:rPr lang="en-US"/>
              <a:t>It doesn't matter how fast the pilot or the flight attendants get on the plane, but it matters when the last passenger gets on the plane so you can shut the cabin door and actually take off . I often joke when I am on the airplane, saying we are all going to take off at the same time. Being first doesn't matter! This notion of managing constraints in IT organizations is really important.</a:t>
            </a:r>
          </a:p>
          <a:p>
            <a:endParaRPr lang="en-US"/>
          </a:p>
          <a:p>
            <a:r>
              <a:rPr lang="en-US"/>
              <a:t>-Kevin Behr </a:t>
            </a:r>
            <a:br>
              <a:rPr lang="en-US"/>
            </a:br>
            <a:r>
              <a:rPr lang="en-US"/>
              <a:t/>
            </a:r>
            <a:br>
              <a:rPr lang="en-US"/>
            </a:br>
            <a:r>
              <a:rPr lang="en-US"/>
              <a:t>Read more: </a:t>
            </a:r>
            <a:r>
              <a:rPr lang="en-US">
                <a:hlinkClick r:id="rId3"/>
              </a:rPr>
              <a:t>http://insights.wired.com/profiles/blogs/the-ultimate-experimenter-an-interview-with-phoenix-project-co#ixzz2hubeszZZ</a:t>
            </a:r>
            <a:r>
              <a:rPr lang="en-US"/>
              <a:t> </a:t>
            </a:r>
          </a:p>
          <a:p>
            <a:r>
              <a:rPr lang="en-US"/>
              <a:t>----------------------------------------------------------------------------------------------------------------------------------------------------------------------------------------------------------</a:t>
            </a:r>
          </a:p>
          <a:p>
            <a:r>
              <a:rPr lang="en-US"/>
              <a:t>One of the first steps in the adoption framework, shown here is to assess your current maturity level and decide on the scope, architecture, and roadmap for adoption or improving your enterprise DevOps capability.</a:t>
            </a:r>
          </a:p>
          <a:p>
            <a:pPr>
              <a:buFontTx/>
              <a:buChar char="•"/>
            </a:pPr>
            <a:endParaRPr lang="en-US"/>
          </a:p>
          <a:p>
            <a:r>
              <a:rPr lang="en-US" b="1"/>
              <a:t>Activity in the adoption framework</a:t>
            </a:r>
          </a:p>
          <a:p>
            <a:pPr>
              <a:buFontTx/>
              <a:buAutoNum type="arabicParenR"/>
            </a:pPr>
            <a:r>
              <a:rPr lang="en-US" b="1"/>
              <a:t>Assess and decide: </a:t>
            </a:r>
            <a:r>
              <a:rPr lang="en-US"/>
              <a:t>Assess your current maturity and decide on the scope, architecture, and roadmap for adopting or improving your enterprise DevOps capability. </a:t>
            </a:r>
          </a:p>
          <a:p>
            <a:pPr>
              <a:buFontTx/>
              <a:buAutoNum type="arabicParenR"/>
            </a:pPr>
            <a:r>
              <a:rPr lang="en-US" b="1"/>
              <a:t>Establish a core team: </a:t>
            </a:r>
            <a:r>
              <a:rPr lang="en-US"/>
              <a:t>Establish a leadership and mentoring group to drive the improvements/adoption and support a broader, virtual team of subject matter experts. </a:t>
            </a:r>
          </a:p>
          <a:p>
            <a:pPr>
              <a:buFontTx/>
              <a:buAutoNum type="arabicParenR"/>
            </a:pPr>
            <a:r>
              <a:rPr lang="en-US" b="1"/>
              <a:t>Define a working model: </a:t>
            </a:r>
            <a:r>
              <a:rPr lang="en-US"/>
              <a:t>Define a usage model that addresses processes and activities for each role, as well as tool configurations and supporting architecture for the capabilities planned in the pilot. This will then be used for user acceptance test of the solution and by the pilot teams during the pilot. </a:t>
            </a:r>
          </a:p>
          <a:p>
            <a:pPr>
              <a:buFontTx/>
              <a:buAutoNum type="arabicParenR"/>
            </a:pPr>
            <a:r>
              <a:rPr lang="en-US" b="1"/>
              <a:t>Prepare for a pilot: </a:t>
            </a:r>
            <a:r>
              <a:rPr lang="en-US"/>
              <a:t>Define pilot outcomes/objectives and measurements for validating the objectives. Using the usage model, produce assets to support introducing the solution to pilot teams. Assets may include training, job aids, plugins, reports, and queries. </a:t>
            </a:r>
          </a:p>
          <a:p>
            <a:pPr>
              <a:buFontTx/>
              <a:buAutoNum type="arabicParenR"/>
            </a:pPr>
            <a:r>
              <a:rPr lang="en-US" b="1"/>
              <a:t>Pilot the project(s): </a:t>
            </a:r>
            <a:r>
              <a:rPr lang="en-US"/>
              <a:t>Use defined improvements with real data in a production project or initiative. Measure objectives, validate the usage model, and then improve the solution for the next pilot/release. </a:t>
            </a:r>
          </a:p>
          <a:p>
            <a:pPr>
              <a:buFontTx/>
              <a:buAutoNum type="arabicParenR"/>
            </a:pPr>
            <a:r>
              <a:rPr lang="en-US" b="1"/>
              <a:t>Execute the adoption strategy: </a:t>
            </a:r>
            <a:r>
              <a:rPr lang="en-US"/>
              <a:t>Following the pilot, deploy the capability or capabilities piloted across organizations, technologies, and applications according to the roadmap. Release The release is a well-defined improvement that produces measurable outcomes for users, teams, projects, programs, departments, and the enterprise.</a:t>
            </a:r>
          </a:p>
          <a:p>
            <a:pPr eaLnBrk="1" hangingPunct="1">
              <a:spcBef>
                <a:spcPct val="0"/>
              </a:spcBef>
            </a:pPr>
            <a:endParaRPr lang="en-US">
              <a:latin typeface="Times New Roman" charset="0"/>
            </a:endParaRPr>
          </a:p>
          <a:p>
            <a:pPr eaLnBrk="1" hangingPunct="1">
              <a:spcBef>
                <a:spcPct val="0"/>
              </a:spcBef>
            </a:pPr>
            <a:endParaRPr lang="en-US">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p:cNvSpPr>
          <p:nvPr>
            <p:ph type="sldImg"/>
          </p:nvPr>
        </p:nvSpPr>
        <p:spPr>
          <a:xfrm>
            <a:off x="406400" y="696913"/>
            <a:ext cx="6197600" cy="3486150"/>
          </a:xfrm>
          <a:ln/>
        </p:spPr>
      </p:sp>
      <p:sp>
        <p:nvSpPr>
          <p:cNvPr id="147458" name="Notes Placeholder 2"/>
          <p:cNvSpPr txBox="1">
            <a:spLocks noGrp="1"/>
          </p:cNvSpPr>
          <p:nvPr>
            <p:ph type="body" idx="1"/>
          </p:nvPr>
        </p:nvSpPr>
        <p:spPr>
          <a:noFill/>
          <a:ln/>
        </p:spPr>
        <p:txBody>
          <a:bodyPr/>
          <a:lstStyle/>
          <a:p>
            <a:pPr eaLnBrk="1" hangingPunct="1">
              <a:spcBef>
                <a:spcPct val="0"/>
              </a:spcBef>
            </a:pPr>
            <a:r>
              <a:rPr lang="en-US" dirty="0" smtClean="0"/>
              <a:t>This blog post on jazz.net contains information about how we use RTC to track continuous improvement in the context of the IBM DevOps Maturity Model</a:t>
            </a:r>
          </a:p>
          <a:p>
            <a:pPr eaLnBrk="1" hangingPunct="1">
              <a:spcBef>
                <a:spcPct val="0"/>
              </a:spcBef>
            </a:pPr>
            <a:endParaRPr lang="en-US" dirty="0" smtClean="0"/>
          </a:p>
          <a:p>
            <a:pPr eaLnBrk="1" hangingPunct="1">
              <a:spcBef>
                <a:spcPct val="0"/>
              </a:spcBef>
            </a:pPr>
            <a:r>
              <a:rPr lang="en-US" dirty="0" smtClean="0"/>
              <a:t>https://jazz.net/blog/index.php/2013/11/25/devops-culture-enabling-continuous-improvement-with-ibms-devops-maturity-model-and-rational-team-concert/</a:t>
            </a:r>
          </a:p>
          <a:p>
            <a:endParaRPr lang="en-US" dirty="0" smtClean="0"/>
          </a:p>
        </p:txBody>
      </p:sp>
      <p:sp>
        <p:nvSpPr>
          <p:cNvPr id="147459" name="Slide Number Placeholder 3"/>
          <p:cNvSpPr>
            <a:spLocks noGrp="1"/>
          </p:cNvSpPr>
          <p:nvPr>
            <p:ph type="sldNum" sz="quarter" idx="5"/>
          </p:nvPr>
        </p:nvSpPr>
        <p:spPr>
          <a:xfrm>
            <a:off x="3970938" y="8829967"/>
            <a:ext cx="3037840" cy="464820"/>
          </a:xfrm>
          <a:prstGeom prst="rect">
            <a:avLst/>
          </a:prstGeom>
          <a:noFill/>
        </p:spPr>
        <p:txBody>
          <a:bodyPr/>
          <a:lstStyle/>
          <a:p>
            <a:pPr>
              <a:buFont typeface="Arial" charset="0"/>
              <a:buNone/>
            </a:pPr>
            <a:fld id="{1BB6EE13-24B3-4CF3-A3BC-154A0022F1FA}" type="slidenum">
              <a:rPr lang="en-GB" smtClean="0">
                <a:latin typeface="Arial" charset="0"/>
                <a:cs typeface="Arial" charset="0"/>
              </a:rPr>
              <a:pPr>
                <a:buFont typeface="Arial" charset="0"/>
                <a:buNone/>
              </a:pPr>
              <a:t>18</a:t>
            </a:fld>
            <a:endParaRPr lang="en-GB" dirty="0" smtClean="0">
              <a:latin typeface="Arial" charset="0"/>
              <a:cs typeface="Arial" charset="0"/>
            </a:endParaRPr>
          </a:p>
        </p:txBody>
      </p:sp>
    </p:spTree>
    <p:extLst>
      <p:ext uri="{BB962C8B-B14F-4D97-AF65-F5344CB8AC3E}">
        <p14:creationId xmlns:p14="http://schemas.microsoft.com/office/powerpoint/2010/main" val="1775574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6"/>
          <p:cNvSpPr txBox="1">
            <a:spLocks noGrp="1" noChangeArrowheads="1"/>
          </p:cNvSpPr>
          <p:nvPr/>
        </p:nvSpPr>
        <p:spPr bwMode="auto">
          <a:xfrm>
            <a:off x="3968750" y="8831263"/>
            <a:ext cx="3032125" cy="457200"/>
          </a:xfrm>
          <a:prstGeom prst="rect">
            <a:avLst/>
          </a:prstGeom>
          <a:noFill/>
          <a:ln w="9525">
            <a:noFill/>
            <a:miter lim="800000"/>
            <a:headEnd/>
            <a:tailEnd/>
          </a:ln>
        </p:spPr>
        <p:txBody>
          <a:bodyPr lIns="90836" tIns="47235" rIns="90836" bIns="47235" anchor="b"/>
          <a:lstStyle/>
          <a:p>
            <a:pPr marL="361950" indent="-355600" algn="r" defTabSz="460375">
              <a:buSzPct val="45000"/>
              <a:tabLst>
                <a:tab pos="728663" algn="l"/>
                <a:tab pos="1460500" algn="l"/>
                <a:tab pos="2190750" algn="l"/>
                <a:tab pos="2922588" algn="l"/>
              </a:tabLst>
            </a:pPr>
            <a:fld id="{6BF438E6-7888-45D7-B5DB-A77D2E64BB8E}" type="slidenum">
              <a:rPr lang="en-US" sz="1200">
                <a:solidFill>
                  <a:srgbClr val="000000"/>
                </a:solidFill>
                <a:ea typeface="MS Gothic" pitchFamily="49" charset="-128"/>
              </a:rPr>
              <a:pPr marL="361950" indent="-355600" algn="r" defTabSz="460375">
                <a:buSzPct val="45000"/>
                <a:tabLst>
                  <a:tab pos="728663" algn="l"/>
                  <a:tab pos="1460500" algn="l"/>
                  <a:tab pos="2190750" algn="l"/>
                  <a:tab pos="2922588" algn="l"/>
                </a:tabLst>
              </a:pPr>
              <a:t>19</a:t>
            </a:fld>
            <a:endParaRPr lang="en-US" sz="1200">
              <a:solidFill>
                <a:srgbClr val="000000"/>
              </a:solidFill>
              <a:ea typeface="MS Gothic" pitchFamily="49" charset="-128"/>
            </a:endParaRPr>
          </a:p>
        </p:txBody>
      </p:sp>
      <p:sp>
        <p:nvSpPr>
          <p:cNvPr id="38915" name="Text Box 1"/>
          <p:cNvSpPr txBox="1">
            <a:spLocks noChangeArrowheads="1"/>
          </p:cNvSpPr>
          <p:nvPr/>
        </p:nvSpPr>
        <p:spPr bwMode="auto">
          <a:xfrm>
            <a:off x="3711575" y="8864600"/>
            <a:ext cx="3035300" cy="261938"/>
          </a:xfrm>
          <a:prstGeom prst="rect">
            <a:avLst/>
          </a:prstGeom>
          <a:noFill/>
          <a:ln w="21600">
            <a:noFill/>
            <a:round/>
            <a:headEnd/>
            <a:tailEnd/>
          </a:ln>
        </p:spPr>
        <p:txBody>
          <a:bodyPr lIns="0" tIns="46580" rIns="0" bIns="46580" anchor="b"/>
          <a:lstStyle/>
          <a:p>
            <a:pPr algn="r" defTabSz="458788">
              <a:tabLst>
                <a:tab pos="0" algn="l"/>
                <a:tab pos="465138" algn="l"/>
                <a:tab pos="928688" algn="l"/>
                <a:tab pos="1397000" algn="l"/>
                <a:tab pos="1860550" algn="l"/>
                <a:tab pos="2328863" algn="l"/>
                <a:tab pos="2792413" algn="l"/>
                <a:tab pos="3260725" algn="l"/>
                <a:tab pos="3722688" algn="l"/>
                <a:tab pos="4191000" algn="l"/>
                <a:tab pos="4654550" algn="l"/>
                <a:tab pos="5122863" algn="l"/>
                <a:tab pos="5588000" algn="l"/>
                <a:tab pos="6054725" algn="l"/>
                <a:tab pos="6519863" algn="l"/>
                <a:tab pos="6985000" algn="l"/>
                <a:tab pos="7451725" algn="l"/>
                <a:tab pos="7915275" algn="l"/>
                <a:tab pos="8383588" algn="l"/>
                <a:tab pos="8847138" algn="l"/>
                <a:tab pos="9315450" algn="l"/>
              </a:tabLst>
            </a:pPr>
            <a:fld id="{8A9DC6E2-54D4-4373-A1E4-EB6A182A0596}" type="slidenum">
              <a:rPr lang="en-US" sz="900">
                <a:solidFill>
                  <a:srgbClr val="000000"/>
                </a:solidFill>
                <a:ea typeface="MS PGothic" pitchFamily="34" charset="-128"/>
              </a:rPr>
              <a:pPr algn="r" defTabSz="458788">
                <a:tabLst>
                  <a:tab pos="0" algn="l"/>
                  <a:tab pos="465138" algn="l"/>
                  <a:tab pos="928688" algn="l"/>
                  <a:tab pos="1397000" algn="l"/>
                  <a:tab pos="1860550" algn="l"/>
                  <a:tab pos="2328863" algn="l"/>
                  <a:tab pos="2792413" algn="l"/>
                  <a:tab pos="3260725" algn="l"/>
                  <a:tab pos="3722688" algn="l"/>
                  <a:tab pos="4191000" algn="l"/>
                  <a:tab pos="4654550" algn="l"/>
                  <a:tab pos="5122863" algn="l"/>
                  <a:tab pos="5588000" algn="l"/>
                  <a:tab pos="6054725" algn="l"/>
                  <a:tab pos="6519863" algn="l"/>
                  <a:tab pos="6985000" algn="l"/>
                  <a:tab pos="7451725" algn="l"/>
                  <a:tab pos="7915275" algn="l"/>
                  <a:tab pos="8383588" algn="l"/>
                  <a:tab pos="8847138" algn="l"/>
                  <a:tab pos="9315450" algn="l"/>
                </a:tabLst>
              </a:pPr>
              <a:t>19</a:t>
            </a:fld>
            <a:endParaRPr lang="en-US" sz="900">
              <a:solidFill>
                <a:srgbClr val="000000"/>
              </a:solidFill>
              <a:ea typeface="MS PGothic" pitchFamily="34" charset="-128"/>
            </a:endParaRPr>
          </a:p>
        </p:txBody>
      </p:sp>
      <p:sp>
        <p:nvSpPr>
          <p:cNvPr id="38916" name="Rectangle 2"/>
          <p:cNvSpPr>
            <a:spLocks noGrp="1" noRot="1" noChangeAspect="1" noChangeArrowheads="1" noTextEdit="1"/>
          </p:cNvSpPr>
          <p:nvPr>
            <p:ph type="sldImg"/>
          </p:nvPr>
        </p:nvSpPr>
        <p:spPr>
          <a:xfrm>
            <a:off x="407988" y="696913"/>
            <a:ext cx="6197600" cy="3486150"/>
          </a:xfrm>
          <a:ln/>
        </p:spPr>
      </p:sp>
      <p:sp>
        <p:nvSpPr>
          <p:cNvPr id="38917" name="Text Box 3"/>
          <p:cNvSpPr>
            <a:spLocks noGrp="1" noChangeArrowheads="1"/>
          </p:cNvSpPr>
          <p:nvPr>
            <p:ph type="body" idx="1"/>
          </p:nvPr>
        </p:nvSpPr>
        <p:spPr>
          <a:xfrm>
            <a:off x="701675" y="4416425"/>
            <a:ext cx="5599113" cy="4176713"/>
          </a:xfrm>
          <a:noFill/>
          <a:ln/>
        </p:spPr>
        <p:txBody>
          <a:bodyPr lIns="0" tIns="47235" rIns="0" bIns="47235"/>
          <a:lstStyle/>
          <a:p>
            <a:pPr eaLnBrk="1" hangingPunct="1">
              <a:spcBef>
                <a:spcPts val="463"/>
              </a:spcBef>
              <a:tabLst>
                <a:tab pos="0" algn="l"/>
                <a:tab pos="469900" algn="l"/>
                <a:tab pos="942975" algn="l"/>
                <a:tab pos="1414463" algn="l"/>
                <a:tab pos="1887538" algn="l"/>
                <a:tab pos="2359025" algn="l"/>
                <a:tab pos="2832100" algn="l"/>
                <a:tab pos="3303588" algn="l"/>
                <a:tab pos="3775075" algn="l"/>
                <a:tab pos="4246563" algn="l"/>
                <a:tab pos="4719638" algn="l"/>
                <a:tab pos="5191125" algn="l"/>
                <a:tab pos="5664200" algn="l"/>
                <a:tab pos="6137275" algn="l"/>
                <a:tab pos="6608763" algn="l"/>
                <a:tab pos="7080250" algn="l"/>
                <a:tab pos="7551738" algn="l"/>
                <a:tab pos="8024813" algn="l"/>
                <a:tab pos="8496300" algn="l"/>
                <a:tab pos="8969375" algn="l"/>
                <a:tab pos="9440863" algn="l"/>
              </a:tabLst>
            </a:pPr>
            <a:endParaRPr lang="en-US" smtClean="0">
              <a:ea typeface="MS Gothic" pitchFamily="49"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p:nvPr>
        </p:nvSpPr>
        <p:spPr bwMode="auto">
          <a:xfrm>
            <a:off x="1543050" y="673100"/>
            <a:ext cx="3924300" cy="2208213"/>
          </a:xfrm>
          <a:noFill/>
          <a:ln>
            <a:solidFill>
              <a:srgbClr val="000000"/>
            </a:solidFill>
            <a:miter lim="800000"/>
            <a:headEnd/>
            <a:tailEnd/>
          </a:ln>
        </p:spPr>
      </p:sp>
      <p:sp>
        <p:nvSpPr>
          <p:cNvPr id="5123" name="Rectangle 3"/>
          <p:cNvSpPr>
            <a:spLocks noGrp="1" noChangeArrowheads="1"/>
          </p:cNvSpPr>
          <p:nvPr>
            <p:ph type="body" idx="1"/>
          </p:nvPr>
        </p:nvSpPr>
        <p:spPr bwMode="auto">
          <a:noFill/>
        </p:spPr>
        <p:txBody>
          <a:bodyPr wrap="square" lIns="93169" tIns="46585" rIns="93169" bIns="46585" numCol="1" anchor="t" anchorCtr="0" compatLnSpc="1">
            <a:prstTxWarp prst="textNoShape">
              <a:avLst/>
            </a:prstTxWarp>
          </a:bodyPr>
          <a:lstStyle/>
          <a:p>
            <a:pPr>
              <a:spcBef>
                <a:spcPct val="0"/>
              </a:spcBef>
            </a:pPr>
            <a:r>
              <a:rPr lang="en-US" altLang="en-US" b="1" dirty="0" smtClean="0">
                <a:latin typeface="Times New Roman" pitchFamily="18" charset="0"/>
                <a:ea typeface="ヒラギノ角ゴ Pro W3" pitchFamily="1" charset="-128"/>
              </a:rPr>
              <a:t>Main point:  </a:t>
            </a:r>
            <a:r>
              <a:rPr lang="en-US" altLang="en-US" dirty="0" smtClean="0">
                <a:latin typeface="Times New Roman" pitchFamily="18" charset="0"/>
                <a:ea typeface="ヒラギノ角ゴ Pro W3" pitchFamily="1" charset="-128"/>
              </a:rPr>
              <a:t>Businesses who can establish software delivery as their core competency will be able to exploit the emerging technology trends</a:t>
            </a:r>
            <a:endParaRPr lang="en-US" altLang="en-US" b="1" dirty="0" smtClean="0"/>
          </a:p>
          <a:p>
            <a:pPr>
              <a:spcBef>
                <a:spcPct val="0"/>
              </a:spcBef>
            </a:pPr>
            <a:r>
              <a:rPr lang="en-US" altLang="zh-TW" dirty="0" smtClean="0"/>
              <a:t>-------------------------------------------------------------------------------------------------------------------------------------------------------------------------------------</a:t>
            </a:r>
          </a:p>
          <a:p>
            <a:pPr>
              <a:spcBef>
                <a:spcPct val="0"/>
              </a:spcBef>
              <a:buFontTx/>
              <a:buChar char="•"/>
            </a:pPr>
            <a:r>
              <a:rPr lang="en-US" altLang="en-US" dirty="0" smtClean="0"/>
              <a:t>Unprecedented demands from cloud, mobile and social, and big data and analytics, instrumented products etc. are causing significant changes in how companies deliver software, requiring new levels of collaboration and innovation. </a:t>
            </a:r>
          </a:p>
          <a:p>
            <a:pPr>
              <a:spcBef>
                <a:spcPct val="0"/>
              </a:spcBef>
            </a:pPr>
            <a:endParaRPr lang="en-US" altLang="en-US" dirty="0" smtClean="0"/>
          </a:p>
          <a:p>
            <a:pPr>
              <a:spcBef>
                <a:spcPct val="0"/>
              </a:spcBef>
              <a:buFontTx/>
              <a:buChar char="•"/>
            </a:pPr>
            <a:r>
              <a:rPr lang="en-US" altLang="en-US" dirty="0" smtClean="0"/>
              <a:t>Business as usual in IT is not going to survive. Traditional software delivery methods evolved over the years across many IT industries now pose a bigger risk tan ever, resulting in loss of competitive advantage where business survival can be at stake.</a:t>
            </a:r>
          </a:p>
          <a:p>
            <a:pPr>
              <a:spcBef>
                <a:spcPct val="0"/>
              </a:spcBef>
            </a:pPr>
            <a:endParaRPr lang="en-US" altLang="en-US" dirty="0" smtClean="0"/>
          </a:p>
          <a:p>
            <a:pPr>
              <a:spcBef>
                <a:spcPct val="0"/>
              </a:spcBef>
            </a:pPr>
            <a:r>
              <a:rPr lang="en-US" altLang="en-US" dirty="0" smtClean="0"/>
              <a:t>TRANSITION:  And majority are still taking the traditional approach when it comes to software delivery</a:t>
            </a:r>
          </a:p>
          <a:p>
            <a:pPr>
              <a:spcBef>
                <a:spcPct val="0"/>
              </a:spcBef>
            </a:pPr>
            <a:endParaRPr lang="en-US" altLang="en-US" dirty="0" smtClean="0"/>
          </a:p>
          <a:p>
            <a:pPr>
              <a:spcBef>
                <a:spcPct val="0"/>
              </a:spcBef>
            </a:pPr>
            <a:r>
              <a:rPr lang="en-US" altLang="en-US" dirty="0" smtClean="0"/>
              <a:t>Next slide….</a:t>
            </a:r>
            <a:endParaRPr lang="en-US" altLang="en-US" dirty="0" smtClean="0">
              <a:latin typeface="Times New Roman" pitchFamily="18" charset="0"/>
              <a:ea typeface="ヒラギノ角ゴ Pro W3" pitchFamily="1" charset="-128"/>
            </a:endParaRPr>
          </a:p>
          <a:p>
            <a:pPr>
              <a:spcBef>
                <a:spcPct val="0"/>
              </a:spcBef>
            </a:pPr>
            <a:endParaRPr lang="en-US" altLang="en-US" dirty="0" smtClean="0">
              <a:latin typeface="Times New Roman" pitchFamily="18" charset="0"/>
              <a:ea typeface="ヒラギノ角ゴ Pro W3" pitchFamily="1" charset="-128"/>
            </a:endParaRPr>
          </a:p>
          <a:p>
            <a:pPr>
              <a:spcBef>
                <a:spcPct val="0"/>
              </a:spcBef>
            </a:pPr>
            <a:r>
              <a:rPr lang="en-US" altLang="en-US" dirty="0" smtClean="0">
                <a:latin typeface="Times New Roman" pitchFamily="18" charset="0"/>
                <a:ea typeface="ヒラギノ角ゴ Pro W3" pitchFamily="1" charset="-128"/>
              </a:rPr>
              <a:t>* </a:t>
            </a:r>
            <a:r>
              <a:rPr lang="en-US" altLang="en-US" dirty="0" err="1" smtClean="0">
                <a:latin typeface="Times New Roman" pitchFamily="18" charset="0"/>
                <a:ea typeface="ヒラギノ角ゴ Pro W3" pitchFamily="1" charset="-128"/>
              </a:rPr>
              <a:t>Ginni</a:t>
            </a:r>
            <a:r>
              <a:rPr lang="en-US" altLang="en-US" dirty="0" smtClean="0">
                <a:latin typeface="Times New Roman" pitchFamily="18" charset="0"/>
                <a:ea typeface="ヒラギノ角ゴ Pro W3" pitchFamily="1" charset="-128"/>
              </a:rPr>
              <a:t> </a:t>
            </a:r>
            <a:r>
              <a:rPr lang="en-US" altLang="en-US" dirty="0" err="1" smtClean="0">
                <a:latin typeface="Times New Roman" pitchFamily="18" charset="0"/>
                <a:ea typeface="ヒラギノ角ゴ Pro W3" pitchFamily="1" charset="-128"/>
              </a:rPr>
              <a:t>Rometty</a:t>
            </a:r>
            <a:r>
              <a:rPr lang="en-US" altLang="en-US" dirty="0" smtClean="0">
                <a:latin typeface="Times New Roman" pitchFamily="18" charset="0"/>
                <a:ea typeface="ヒラギノ角ゴ Pro W3" pitchFamily="1" charset="-128"/>
              </a:rPr>
              <a:t> quote from Fortune magazine article</a:t>
            </a:r>
            <a:r>
              <a:rPr lang="en-US" altLang="en-US" baseline="0" dirty="0" smtClean="0">
                <a:latin typeface="Times New Roman" pitchFamily="18" charset="0"/>
                <a:ea typeface="ヒラギノ角ゴ Pro W3" pitchFamily="1" charset="-128"/>
              </a:rPr>
              <a:t> October 6, 2014 “Getting Past the Big Blues”</a:t>
            </a:r>
            <a:endParaRPr lang="en-US" altLang="en-US" dirty="0" smtClean="0">
              <a:latin typeface="Times New Roman" pitchFamily="18" charset="0"/>
              <a:ea typeface="ヒラギノ角ゴ Pro W3" pitchFamily="1" charset="-128"/>
            </a:endParaRPr>
          </a:p>
        </p:txBody>
      </p:sp>
      <p:sp>
        <p:nvSpPr>
          <p:cNvPr id="5124" name="Date Placeholder 1"/>
          <p:cNvSpPr txBox="1">
            <a:spLocks noGrp="1"/>
          </p:cNvSpPr>
          <p:nvPr/>
        </p:nvSpPr>
        <p:spPr bwMode="auto">
          <a:xfrm>
            <a:off x="3970938" y="0"/>
            <a:ext cx="3037840" cy="464820"/>
          </a:xfrm>
          <a:prstGeom prst="rect">
            <a:avLst/>
          </a:prstGeom>
          <a:noFill/>
          <a:ln w="9525">
            <a:noFill/>
            <a:miter lim="800000"/>
            <a:headEnd/>
            <a:tailEnd/>
          </a:ln>
        </p:spPr>
        <p:txBody>
          <a:bodyPr lIns="93169" tIns="46585" rIns="93169" bIns="46585"/>
          <a:lstStyle/>
          <a:p>
            <a:pPr algn="r"/>
            <a:fld id="{516F1DFF-993C-44AC-A3C1-B8465A2C74A8}" type="datetime8">
              <a:rPr lang="en-US" altLang="en-US" sz="1200">
                <a:ea typeface="ＭＳ Ｐゴシック" pitchFamily="34" charset="-128"/>
              </a:rPr>
              <a:pPr algn="r"/>
              <a:t>10/22/14 01:37</a:t>
            </a:fld>
            <a:endParaRPr lang="en-US" altLang="en-US" sz="1200">
              <a:ea typeface="ＭＳ Ｐゴシック" pitchFamily="34" charset="-128"/>
            </a:endParaRPr>
          </a:p>
        </p:txBody>
      </p:sp>
      <p:sp>
        <p:nvSpPr>
          <p:cNvPr id="5125" name="Footer Placeholder 2"/>
          <p:cNvSpPr txBox="1">
            <a:spLocks noGrp="1"/>
          </p:cNvSpPr>
          <p:nvPr/>
        </p:nvSpPr>
        <p:spPr bwMode="auto">
          <a:xfrm>
            <a:off x="0" y="8829967"/>
            <a:ext cx="3037840" cy="464820"/>
          </a:xfrm>
          <a:prstGeom prst="rect">
            <a:avLst/>
          </a:prstGeom>
          <a:noFill/>
          <a:ln w="9525">
            <a:noFill/>
            <a:miter lim="800000"/>
            <a:headEnd/>
            <a:tailEnd/>
          </a:ln>
        </p:spPr>
        <p:txBody>
          <a:bodyPr lIns="93169" tIns="46585" rIns="93169" bIns="46585" anchor="b"/>
          <a:lstStyle/>
          <a:p>
            <a:r>
              <a:rPr lang="en-US" altLang="en-US" sz="1200">
                <a:ea typeface="ＭＳ Ｐゴシック" pitchFamily="34" charset="-128"/>
              </a:rPr>
              <a:t>Drury Design Dynamics</a:t>
            </a:r>
          </a:p>
        </p:txBody>
      </p:sp>
      <p:sp>
        <p:nvSpPr>
          <p:cNvPr id="5126" name="Header Placeholder 3"/>
          <p:cNvSpPr txBox="1">
            <a:spLocks noGrp="1"/>
          </p:cNvSpPr>
          <p:nvPr/>
        </p:nvSpPr>
        <p:spPr bwMode="auto">
          <a:xfrm>
            <a:off x="0" y="0"/>
            <a:ext cx="3037840" cy="464820"/>
          </a:xfrm>
          <a:prstGeom prst="rect">
            <a:avLst/>
          </a:prstGeom>
          <a:noFill/>
          <a:ln w="9525">
            <a:noFill/>
            <a:miter lim="800000"/>
            <a:headEnd/>
            <a:tailEnd/>
          </a:ln>
        </p:spPr>
        <p:txBody>
          <a:bodyPr lIns="93169" tIns="46585" rIns="93169" bIns="46585"/>
          <a:lstStyle/>
          <a:p>
            <a:r>
              <a:rPr lang="en-US" altLang="en-US" sz="1200">
                <a:ea typeface="ＭＳ Ｐゴシック" pitchFamily="34" charset="-128"/>
              </a:rPr>
              <a:t>IBM Innovate 2013</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p:cNvSpPr txBox="1">
            <a:spLocks noGrp="1" noChangeArrowheads="1"/>
          </p:cNvSpPr>
          <p:nvPr/>
        </p:nvSpPr>
        <p:spPr bwMode="auto">
          <a:xfrm>
            <a:off x="668338" y="157163"/>
            <a:ext cx="2266950" cy="309562"/>
          </a:xfrm>
          <a:prstGeom prst="rect">
            <a:avLst/>
          </a:prstGeom>
          <a:noFill/>
          <a:ln w="21600">
            <a:noFill/>
            <a:round/>
            <a:headEnd/>
            <a:tailEnd/>
          </a:ln>
        </p:spPr>
        <p:txBody>
          <a:bodyPr lIns="0" tIns="0" rIns="0" bIns="0"/>
          <a:lstStyle/>
          <a:p>
            <a:pPr defTabSz="414338" hangingPunct="0">
              <a:buSzPct val="100000"/>
              <a:tabLst>
                <a:tab pos="0" algn="l"/>
                <a:tab pos="414338" algn="l"/>
                <a:tab pos="830263" algn="l"/>
                <a:tab pos="1246188" algn="l"/>
                <a:tab pos="1662113" algn="l"/>
                <a:tab pos="2076450" algn="l"/>
                <a:tab pos="2492375" algn="l"/>
                <a:tab pos="2908300" algn="l"/>
                <a:tab pos="3322638" algn="l"/>
                <a:tab pos="3738563" algn="l"/>
                <a:tab pos="4154488" algn="l"/>
                <a:tab pos="4568825" algn="l"/>
                <a:tab pos="4986338" algn="l"/>
                <a:tab pos="5402263" algn="l"/>
                <a:tab pos="5816600" algn="l"/>
                <a:tab pos="6232525" algn="l"/>
                <a:tab pos="6648450" algn="l"/>
                <a:tab pos="7061200" algn="l"/>
                <a:tab pos="7478713" algn="l"/>
                <a:tab pos="7894638" algn="l"/>
                <a:tab pos="8308975" algn="l"/>
              </a:tabLst>
            </a:pPr>
            <a:r>
              <a:rPr lang="en-US" sz="1100">
                <a:solidFill>
                  <a:srgbClr val="000000"/>
                </a:solidFill>
                <a:ea typeface="SimSun" pitchFamily="2" charset="-122"/>
              </a:rPr>
              <a:t> </a:t>
            </a:r>
          </a:p>
        </p:txBody>
      </p:sp>
      <p:sp>
        <p:nvSpPr>
          <p:cNvPr id="33795" name="Rectangle 2"/>
          <p:cNvSpPr txBox="1">
            <a:spLocks noGrp="1" noChangeArrowheads="1"/>
          </p:cNvSpPr>
          <p:nvPr/>
        </p:nvSpPr>
        <p:spPr bwMode="auto">
          <a:xfrm>
            <a:off x="4073525" y="157163"/>
            <a:ext cx="2266950" cy="309562"/>
          </a:xfrm>
          <a:prstGeom prst="rect">
            <a:avLst/>
          </a:prstGeom>
          <a:noFill/>
          <a:ln w="21600">
            <a:noFill/>
            <a:round/>
            <a:headEnd/>
            <a:tailEnd/>
          </a:ln>
        </p:spPr>
        <p:txBody>
          <a:bodyPr lIns="0" tIns="0" rIns="0" bIns="0"/>
          <a:lstStyle/>
          <a:p>
            <a:pPr defTabSz="414338" hangingPunct="0">
              <a:buSzPct val="100000"/>
              <a:tabLst>
                <a:tab pos="0" algn="l"/>
                <a:tab pos="414338" algn="l"/>
                <a:tab pos="830263" algn="l"/>
                <a:tab pos="1246188" algn="l"/>
                <a:tab pos="1662113" algn="l"/>
                <a:tab pos="2076450" algn="l"/>
                <a:tab pos="2492375" algn="l"/>
                <a:tab pos="2908300" algn="l"/>
                <a:tab pos="3322638" algn="l"/>
                <a:tab pos="3738563" algn="l"/>
                <a:tab pos="4154488" algn="l"/>
                <a:tab pos="4568825" algn="l"/>
                <a:tab pos="4986338" algn="l"/>
                <a:tab pos="5402263" algn="l"/>
                <a:tab pos="5816600" algn="l"/>
                <a:tab pos="6232525" algn="l"/>
                <a:tab pos="6648450" algn="l"/>
                <a:tab pos="7061200" algn="l"/>
                <a:tab pos="7478713" algn="l"/>
                <a:tab pos="7894638" algn="l"/>
                <a:tab pos="8308975" algn="l"/>
              </a:tabLst>
            </a:pPr>
            <a:r>
              <a:rPr lang="en-US" sz="1100">
                <a:solidFill>
                  <a:srgbClr val="000000"/>
                </a:solidFill>
                <a:ea typeface="SimSun" pitchFamily="2" charset="-122"/>
              </a:rPr>
              <a:t> </a:t>
            </a:r>
          </a:p>
        </p:txBody>
      </p:sp>
      <p:sp>
        <p:nvSpPr>
          <p:cNvPr id="33796" name="Rectangle 3"/>
          <p:cNvSpPr txBox="1">
            <a:spLocks noGrp="1" noChangeArrowheads="1"/>
          </p:cNvSpPr>
          <p:nvPr/>
        </p:nvSpPr>
        <p:spPr bwMode="auto">
          <a:xfrm>
            <a:off x="668338" y="8826500"/>
            <a:ext cx="2266950" cy="311150"/>
          </a:xfrm>
          <a:prstGeom prst="rect">
            <a:avLst/>
          </a:prstGeom>
          <a:noFill/>
          <a:ln w="21600">
            <a:noFill/>
            <a:round/>
            <a:headEnd/>
            <a:tailEnd/>
          </a:ln>
        </p:spPr>
        <p:txBody>
          <a:bodyPr lIns="0" tIns="0" rIns="0" bIns="0"/>
          <a:lstStyle/>
          <a:p>
            <a:pPr defTabSz="414338" hangingPunct="0">
              <a:buSzPct val="100000"/>
              <a:tabLst>
                <a:tab pos="0" algn="l"/>
                <a:tab pos="414338" algn="l"/>
                <a:tab pos="830263" algn="l"/>
                <a:tab pos="1246188" algn="l"/>
                <a:tab pos="1662113" algn="l"/>
                <a:tab pos="2076450" algn="l"/>
                <a:tab pos="2492375" algn="l"/>
                <a:tab pos="2908300" algn="l"/>
                <a:tab pos="3322638" algn="l"/>
                <a:tab pos="3738563" algn="l"/>
                <a:tab pos="4154488" algn="l"/>
                <a:tab pos="4568825" algn="l"/>
                <a:tab pos="4986338" algn="l"/>
                <a:tab pos="5402263" algn="l"/>
                <a:tab pos="5816600" algn="l"/>
                <a:tab pos="6232525" algn="l"/>
                <a:tab pos="6648450" algn="l"/>
                <a:tab pos="7061200" algn="l"/>
                <a:tab pos="7478713" algn="l"/>
                <a:tab pos="7894638" algn="l"/>
                <a:tab pos="8308975" algn="l"/>
              </a:tabLst>
            </a:pPr>
            <a:r>
              <a:rPr lang="en-US" sz="1100">
                <a:solidFill>
                  <a:srgbClr val="000000"/>
                </a:solidFill>
                <a:ea typeface="SimSun" pitchFamily="2" charset="-122"/>
              </a:rPr>
              <a:t> </a:t>
            </a:r>
          </a:p>
        </p:txBody>
      </p:sp>
      <p:sp>
        <p:nvSpPr>
          <p:cNvPr id="33797" name="Rectangle 4"/>
          <p:cNvSpPr txBox="1">
            <a:spLocks noGrp="1" noChangeArrowheads="1"/>
          </p:cNvSpPr>
          <p:nvPr/>
        </p:nvSpPr>
        <p:spPr bwMode="auto">
          <a:xfrm>
            <a:off x="4073525" y="8826500"/>
            <a:ext cx="2266950" cy="311150"/>
          </a:xfrm>
          <a:prstGeom prst="rect">
            <a:avLst/>
          </a:prstGeom>
          <a:noFill/>
          <a:ln w="21600">
            <a:noFill/>
            <a:round/>
            <a:headEnd/>
            <a:tailEnd/>
          </a:ln>
        </p:spPr>
        <p:txBody>
          <a:bodyPr lIns="0" tIns="0" rIns="0" bIns="0"/>
          <a:lstStyle/>
          <a:p>
            <a:pPr defTabSz="414338" hangingPunct="0">
              <a:buSzPct val="100000"/>
              <a:tabLst>
                <a:tab pos="0" algn="l"/>
                <a:tab pos="414338" algn="l"/>
                <a:tab pos="830263" algn="l"/>
                <a:tab pos="1246188" algn="l"/>
                <a:tab pos="1662113" algn="l"/>
                <a:tab pos="2076450" algn="l"/>
                <a:tab pos="2492375" algn="l"/>
                <a:tab pos="2908300" algn="l"/>
                <a:tab pos="3322638" algn="l"/>
                <a:tab pos="3738563" algn="l"/>
                <a:tab pos="4154488" algn="l"/>
                <a:tab pos="4568825" algn="l"/>
                <a:tab pos="4986338" algn="l"/>
                <a:tab pos="5402263" algn="l"/>
                <a:tab pos="5816600" algn="l"/>
                <a:tab pos="6232525" algn="l"/>
                <a:tab pos="6648450" algn="l"/>
                <a:tab pos="7061200" algn="l"/>
                <a:tab pos="7478713" algn="l"/>
                <a:tab pos="7894638" algn="l"/>
                <a:tab pos="8308975" algn="l"/>
              </a:tabLst>
            </a:pPr>
            <a:fld id="{713AD367-BA21-4835-AC28-33EF043C2435}" type="slidenum">
              <a:rPr lang="en-US" sz="1100">
                <a:solidFill>
                  <a:srgbClr val="000000"/>
                </a:solidFill>
              </a:rPr>
              <a:pPr defTabSz="414338" hangingPunct="0">
                <a:buSzPct val="100000"/>
                <a:tabLst>
                  <a:tab pos="0" algn="l"/>
                  <a:tab pos="414338" algn="l"/>
                  <a:tab pos="830263" algn="l"/>
                  <a:tab pos="1246188" algn="l"/>
                  <a:tab pos="1662113" algn="l"/>
                  <a:tab pos="2076450" algn="l"/>
                  <a:tab pos="2492375" algn="l"/>
                  <a:tab pos="2908300" algn="l"/>
                  <a:tab pos="3322638" algn="l"/>
                  <a:tab pos="3738563" algn="l"/>
                  <a:tab pos="4154488" algn="l"/>
                  <a:tab pos="4568825" algn="l"/>
                  <a:tab pos="4986338" algn="l"/>
                  <a:tab pos="5402263" algn="l"/>
                  <a:tab pos="5816600" algn="l"/>
                  <a:tab pos="6232525" algn="l"/>
                  <a:tab pos="6648450" algn="l"/>
                  <a:tab pos="7061200" algn="l"/>
                  <a:tab pos="7478713" algn="l"/>
                  <a:tab pos="7894638" algn="l"/>
                  <a:tab pos="8308975" algn="l"/>
                </a:tabLst>
              </a:pPr>
              <a:t>3</a:t>
            </a:fld>
            <a:r>
              <a:rPr lang="en-US" sz="1100">
                <a:solidFill>
                  <a:srgbClr val="000000"/>
                </a:solidFill>
              </a:rPr>
              <a:t> </a:t>
            </a:r>
          </a:p>
        </p:txBody>
      </p:sp>
      <p:sp>
        <p:nvSpPr>
          <p:cNvPr id="33798" name="Rectangle 1"/>
          <p:cNvSpPr>
            <a:spLocks noGrp="1" noRot="1" noChangeAspect="1" noChangeArrowheads="1" noTextEdit="1"/>
          </p:cNvSpPr>
          <p:nvPr>
            <p:ph type="sldImg"/>
          </p:nvPr>
        </p:nvSpPr>
        <p:spPr>
          <a:xfrm>
            <a:off x="406400" y="695325"/>
            <a:ext cx="6199188" cy="3487738"/>
          </a:xfrm>
          <a:solidFill>
            <a:srgbClr val="FFFFFF"/>
          </a:solidFill>
          <a:ln/>
        </p:spPr>
      </p:sp>
      <p:sp>
        <p:nvSpPr>
          <p:cNvPr id="33799" name="Text Box 2"/>
          <p:cNvSpPr>
            <a:spLocks noGrp="1" noChangeArrowheads="1"/>
          </p:cNvSpPr>
          <p:nvPr>
            <p:ph type="body" idx="1"/>
          </p:nvPr>
        </p:nvSpPr>
        <p:spPr>
          <a:xfrm>
            <a:off x="1084263" y="4422775"/>
            <a:ext cx="4846637" cy="3568700"/>
          </a:xfrm>
          <a:noFill/>
          <a:ln/>
        </p:spPr>
        <p:txBody>
          <a:bodyPr lIns="0" tIns="0" rIns="0" bIns="0"/>
          <a:lstStyle/>
          <a:p>
            <a:pPr defTabSz="457200" eaLnBrk="1" hangingPunct="1">
              <a:lnSpc>
                <a:spcPct val="110000"/>
              </a:lnSpc>
              <a:spcBef>
                <a:spcPct val="0"/>
              </a:spcBef>
              <a:buSzPct val="110000"/>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r>
              <a:rPr lang="en-US" b="1" smtClean="0">
                <a:solidFill>
                  <a:srgbClr val="0000FF"/>
                </a:solidFill>
              </a:rPr>
              <a:t>Main point:  </a:t>
            </a:r>
            <a:r>
              <a:rPr lang="en-US" smtClean="0">
                <a:solidFill>
                  <a:srgbClr val="0000FF"/>
                </a:solidFill>
              </a:rPr>
              <a:t>DevOps is an e</a:t>
            </a:r>
            <a:r>
              <a:rPr lang="en-US" smtClean="0">
                <a:solidFill>
                  <a:srgbClr val="134B8C"/>
                </a:solidFill>
              </a:rPr>
              <a:t>nterprise capability for continuous software delivery that enables clients to seize market opportunities and reduce time to customer feedback</a:t>
            </a:r>
          </a:p>
          <a:p>
            <a:pPr defTabSz="457200" eaLnBrk="1" hangingPunct="1">
              <a:lnSpc>
                <a:spcPct val="110000"/>
              </a:lnSpc>
              <a:spcBef>
                <a:spcPct val="0"/>
              </a:spcBef>
              <a:buSzPct val="110000"/>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r>
              <a:rPr lang="en-US" b="1" smtClean="0">
                <a:solidFill>
                  <a:srgbClr val="134B8C"/>
                </a:solidFill>
              </a:rPr>
              <a:t>----------------------------------------------------------------------------------------------------------------------------------------------------------------------------------</a:t>
            </a:r>
            <a:endParaRPr lang="en-US" b="1" smtClean="0">
              <a:solidFill>
                <a:srgbClr val="0000FF"/>
              </a:solidFill>
            </a:endParaRPr>
          </a:p>
          <a:p>
            <a:pPr defTabSz="457200" eaLnBrk="1" hangingPunct="1">
              <a:lnSpc>
                <a:spcPct val="110000"/>
              </a:lnSpc>
              <a:spcBef>
                <a:spcPct val="0"/>
              </a:spcBef>
              <a:buSzPct val="110000"/>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r>
              <a:rPr lang="en-US" smtClean="0"/>
              <a:t>Here is the IBM definition of DevOps. It enables clients to:</a:t>
            </a:r>
          </a:p>
          <a:p>
            <a:pPr defTabSz="457200" eaLnBrk="1" hangingPunct="1">
              <a:lnSpc>
                <a:spcPct val="110000"/>
              </a:lnSpc>
              <a:spcBef>
                <a:spcPct val="0"/>
              </a:spcBef>
              <a:buSzPct val="110000"/>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endParaRPr lang="en-US" b="1" smtClean="0"/>
          </a:p>
          <a:p>
            <a:pPr defTabSz="457200" eaLnBrk="1" hangingPunct="1">
              <a:lnSpc>
                <a:spcPct val="110000"/>
              </a:lnSpc>
              <a:spcBef>
                <a:spcPct val="0"/>
              </a:spcBef>
              <a:buSzPct val="110000"/>
              <a:buFont typeface="Wingdings" pitchFamily="2" charset="2"/>
              <a:buAutoNum type="arabicPeriod"/>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r>
              <a:rPr lang="en-US" b="1" smtClean="0"/>
              <a:t>Accelerate software delivery</a:t>
            </a:r>
            <a:r>
              <a:rPr lang="en-US" smtClean="0"/>
              <a:t> - by enabling collaboration between customers and enterprises and eliminating organizational silos</a:t>
            </a:r>
          </a:p>
          <a:p>
            <a:pPr defTabSz="457200" eaLnBrk="1" hangingPunct="1">
              <a:lnSpc>
                <a:spcPct val="110000"/>
              </a:lnSpc>
              <a:spcBef>
                <a:spcPct val="0"/>
              </a:spcBef>
              <a:buSzPct val="110000"/>
              <a:buFont typeface="Wingdings" pitchFamily="2" charset="2"/>
              <a:buAutoNum type="arabicPeriod"/>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r>
              <a:rPr lang="en-US" b="1" smtClean="0"/>
              <a:t>Balance speed, cost, quality and risk-</a:t>
            </a:r>
            <a:r>
              <a:rPr lang="en-US" smtClean="0"/>
              <a:t> By automating manual processes and eliminating waste</a:t>
            </a:r>
          </a:p>
          <a:p>
            <a:pPr defTabSz="457200" eaLnBrk="1" hangingPunct="1">
              <a:lnSpc>
                <a:spcPct val="110000"/>
              </a:lnSpc>
              <a:spcBef>
                <a:spcPct val="0"/>
              </a:spcBef>
              <a:buSzPct val="110000"/>
              <a:buFont typeface="Wingdings" pitchFamily="2" charset="2"/>
              <a:buAutoNum type="arabicPeriod"/>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r>
              <a:rPr lang="en-US" b="1" smtClean="0"/>
              <a:t>Improve client experience</a:t>
            </a:r>
            <a:r>
              <a:rPr lang="en-US" smtClean="0"/>
              <a:t> - By speeding the customer feedback loop</a:t>
            </a:r>
          </a:p>
          <a:p>
            <a:pPr defTabSz="457200" eaLnBrk="1" hangingPunct="1">
              <a:spcBef>
                <a:spcPct val="0"/>
              </a:spcBef>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endParaRPr lang="en-US" smtClean="0"/>
          </a:p>
          <a:p>
            <a:pPr defTabSz="457200" eaLnBrk="1" hangingPunct="1">
              <a:spcBef>
                <a:spcPct val="0"/>
              </a:spcBef>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endParaRPr lang="en-US" smtClean="0"/>
          </a:p>
          <a:p>
            <a:pPr defTabSz="457200" eaLnBrk="1" hangingPunct="1">
              <a:spcBef>
                <a:spcPct val="0"/>
              </a:spcBef>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r>
              <a:rPr lang="en-US" b="1" smtClean="0"/>
              <a:t>Notes</a:t>
            </a:r>
            <a:r>
              <a:rPr lang="en-US" smtClean="0"/>
              <a:t>:</a:t>
            </a:r>
          </a:p>
          <a:p>
            <a:pPr defTabSz="457200" eaLnBrk="1" hangingPunct="1">
              <a:lnSpc>
                <a:spcPct val="110000"/>
              </a:lnSpc>
              <a:spcBef>
                <a:spcPct val="0"/>
              </a:spcBef>
              <a:buSzPct val="110000"/>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r>
              <a:rPr lang="en-US" b="1" smtClean="0">
                <a:solidFill>
                  <a:srgbClr val="0000FF"/>
                </a:solidFill>
              </a:rPr>
              <a:t>-----------------------------------------------------------------------------------------------------------------------------------------------------------------------------------------</a:t>
            </a:r>
          </a:p>
          <a:p>
            <a:pPr defTabSz="457200" eaLnBrk="1" hangingPunct="1">
              <a:lnSpc>
                <a:spcPct val="110000"/>
              </a:lnSpc>
              <a:spcBef>
                <a:spcPct val="0"/>
              </a:spcBef>
              <a:buSzPct val="110000"/>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r>
              <a:rPr lang="en-US" smtClean="0">
                <a:solidFill>
                  <a:srgbClr val="0000FF"/>
                </a:solidFill>
              </a:rPr>
              <a:t>“Companies that master effective software development and delivery in rapidly changing environments such as cloud, mobile and social will have a significant competitive advantage,” - Kristof Kloeckner, general manager, IBM Rational Software. </a:t>
            </a:r>
          </a:p>
          <a:p>
            <a:pPr defTabSz="457200" eaLnBrk="1" hangingPunct="1">
              <a:spcBef>
                <a:spcPct val="0"/>
              </a:spcBef>
              <a:tabLst>
                <a:tab pos="0" algn="l"/>
                <a:tab pos="457200" algn="l"/>
                <a:tab pos="914400" algn="l"/>
                <a:tab pos="1373188" algn="l"/>
                <a:tab pos="1830388" algn="l"/>
                <a:tab pos="2287588" algn="l"/>
                <a:tab pos="2746375" algn="l"/>
                <a:tab pos="3203575" algn="l"/>
                <a:tab pos="3662363" algn="l"/>
                <a:tab pos="4119563" algn="l"/>
                <a:tab pos="4576763" algn="l"/>
                <a:tab pos="5035550" algn="l"/>
                <a:tab pos="5492750" algn="l"/>
                <a:tab pos="5949950" algn="l"/>
                <a:tab pos="6408738" algn="l"/>
                <a:tab pos="6865938" algn="l"/>
                <a:tab pos="7324725" algn="l"/>
                <a:tab pos="7781925" algn="l"/>
                <a:tab pos="8239125" algn="l"/>
                <a:tab pos="8697913" algn="l"/>
                <a:tab pos="9155113" algn="l"/>
              </a:tabLst>
            </a:pPr>
            <a:endParaRPr lang="en-US" smtClean="0"/>
          </a:p>
        </p:txBody>
      </p:sp>
      <p:sp>
        <p:nvSpPr>
          <p:cNvPr id="33800" name="Text Box 3"/>
          <p:cNvSpPr txBox="1">
            <a:spLocks noChangeArrowheads="1"/>
          </p:cNvSpPr>
          <p:nvPr/>
        </p:nvSpPr>
        <p:spPr bwMode="auto">
          <a:xfrm>
            <a:off x="3970338" y="8829675"/>
            <a:ext cx="3038475" cy="465138"/>
          </a:xfrm>
          <a:prstGeom prst="rect">
            <a:avLst/>
          </a:prstGeom>
          <a:noFill/>
          <a:ln w="9525">
            <a:noFill/>
            <a:miter lim="800000"/>
            <a:headEnd/>
            <a:tailEnd/>
          </a:ln>
        </p:spPr>
        <p:txBody>
          <a:bodyPr lIns="93254" tIns="46626" rIns="93254" bIns="46626" anchor="b"/>
          <a:lstStyle/>
          <a:p>
            <a:pPr algn="r" defTabSz="414338">
              <a:buSzPct val="100000"/>
              <a:tabLst>
                <a:tab pos="0" algn="l"/>
                <a:tab pos="414338" algn="l"/>
                <a:tab pos="830263" algn="l"/>
                <a:tab pos="1246188" algn="l"/>
                <a:tab pos="1662113" algn="l"/>
                <a:tab pos="2076450" algn="l"/>
                <a:tab pos="2492375" algn="l"/>
                <a:tab pos="2908300" algn="l"/>
                <a:tab pos="3322638" algn="l"/>
                <a:tab pos="3738563" algn="l"/>
                <a:tab pos="4154488" algn="l"/>
                <a:tab pos="4568825" algn="l"/>
                <a:tab pos="4986338" algn="l"/>
                <a:tab pos="5402263" algn="l"/>
                <a:tab pos="5816600" algn="l"/>
                <a:tab pos="6232525" algn="l"/>
                <a:tab pos="6648450" algn="l"/>
                <a:tab pos="7061200" algn="l"/>
                <a:tab pos="7478713" algn="l"/>
                <a:tab pos="7894638" algn="l"/>
                <a:tab pos="8308975" algn="l"/>
              </a:tabLst>
            </a:pPr>
            <a:fld id="{679ECC38-6662-4DCE-980D-98ADDBC13408}" type="slidenum">
              <a:rPr lang="en-US" sz="1200">
                <a:solidFill>
                  <a:srgbClr val="000000"/>
                </a:solidFill>
              </a:rPr>
              <a:pPr algn="r" defTabSz="414338">
                <a:buSzPct val="100000"/>
                <a:tabLst>
                  <a:tab pos="0" algn="l"/>
                  <a:tab pos="414338" algn="l"/>
                  <a:tab pos="830263" algn="l"/>
                  <a:tab pos="1246188" algn="l"/>
                  <a:tab pos="1662113" algn="l"/>
                  <a:tab pos="2076450" algn="l"/>
                  <a:tab pos="2492375" algn="l"/>
                  <a:tab pos="2908300" algn="l"/>
                  <a:tab pos="3322638" algn="l"/>
                  <a:tab pos="3738563" algn="l"/>
                  <a:tab pos="4154488" algn="l"/>
                  <a:tab pos="4568825" algn="l"/>
                  <a:tab pos="4986338" algn="l"/>
                  <a:tab pos="5402263" algn="l"/>
                  <a:tab pos="5816600" algn="l"/>
                  <a:tab pos="6232525" algn="l"/>
                  <a:tab pos="6648450" algn="l"/>
                  <a:tab pos="7061200" algn="l"/>
                  <a:tab pos="7478713" algn="l"/>
                  <a:tab pos="7894638" algn="l"/>
                  <a:tab pos="8308975" algn="l"/>
                </a:tabLst>
              </a:pPr>
              <a:t>3</a:t>
            </a:fld>
            <a:endParaRPr lang="en-US" sz="120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440"/>
              </a:lnSpc>
            </a:pPr>
            <a:r>
              <a:rPr lang="en-US" dirty="0" smtClean="0">
                <a:solidFill>
                  <a:srgbClr val="0D4562"/>
                </a:solidFill>
                <a:effectLst>
                  <a:outerShdw blurRad="50800" dist="38100" dir="2700000" algn="tl" rotWithShape="0">
                    <a:srgbClr val="000000">
                      <a:alpha val="43000"/>
                    </a:srgbClr>
                  </a:outerShdw>
                </a:effectLst>
              </a:rPr>
              <a:t>My focus is on experiences I have in software  development across managing large organizations in </a:t>
            </a:r>
          </a:p>
          <a:p>
            <a:pPr>
              <a:lnSpc>
                <a:spcPts val="2440"/>
              </a:lnSpc>
            </a:pPr>
            <a:r>
              <a:rPr lang="en-US" dirty="0" smtClean="0">
                <a:solidFill>
                  <a:srgbClr val="0D4562"/>
                </a:solidFill>
                <a:effectLst>
                  <a:outerShdw blurRad="50800" dist="38100" dir="2700000" algn="tl" rotWithShape="0">
                    <a:srgbClr val="000000">
                      <a:alpha val="43000"/>
                    </a:srgbClr>
                  </a:outerShdw>
                </a:effectLst>
              </a:rPr>
              <a:t>Rational and </a:t>
            </a:r>
            <a:r>
              <a:rPr lang="en-US" dirty="0" err="1" smtClean="0">
                <a:solidFill>
                  <a:srgbClr val="0D4562"/>
                </a:solidFill>
                <a:effectLst>
                  <a:outerShdw blurRad="50800" dist="38100" dir="2700000" algn="tl" rotWithShape="0">
                    <a:srgbClr val="000000">
                      <a:alpha val="43000"/>
                    </a:srgbClr>
                  </a:outerShdw>
                </a:effectLst>
              </a:rPr>
              <a:t>WebSphere</a:t>
            </a:r>
            <a:endParaRPr lang="en-US" dirty="0" smtClean="0">
              <a:solidFill>
                <a:srgbClr val="0D4562"/>
              </a:solidFill>
              <a:effectLst>
                <a:outerShdw blurRad="50800" dist="38100" dir="2700000" algn="tl" rotWithShape="0">
                  <a:srgbClr val="000000">
                    <a:alpha val="43000"/>
                  </a:srgbClr>
                </a:outerShdw>
              </a:effectLst>
            </a:endParaRPr>
          </a:p>
          <a:p>
            <a:endParaRPr lang="en-US" dirty="0"/>
          </a:p>
        </p:txBody>
      </p:sp>
      <p:sp>
        <p:nvSpPr>
          <p:cNvPr id="4" name="Slide Number Placeholder 3"/>
          <p:cNvSpPr>
            <a:spLocks noGrp="1"/>
          </p:cNvSpPr>
          <p:nvPr>
            <p:ph type="sldNum" sz="quarter" idx="10"/>
          </p:nvPr>
        </p:nvSpPr>
        <p:spPr/>
        <p:txBody>
          <a:bodyPr/>
          <a:lstStyle/>
          <a:p>
            <a:pPr>
              <a:defRPr/>
            </a:pPr>
            <a:fld id="{032F020C-20C7-4338-8FC9-A9EE973D188C}" type="slidenum">
              <a:rPr lang="en-US" smtClean="0"/>
              <a:pPr>
                <a:defRPr/>
              </a:pPr>
              <a:t>4</a:t>
            </a:fld>
            <a:endParaRPr lang="en-US"/>
          </a:p>
        </p:txBody>
      </p:sp>
    </p:spTree>
    <p:extLst>
      <p:ext uri="{BB962C8B-B14F-4D97-AF65-F5344CB8AC3E}">
        <p14:creationId xmlns:p14="http://schemas.microsoft.com/office/powerpoint/2010/main" val="3611952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xfrm>
            <a:off x="406400" y="696913"/>
            <a:ext cx="6197600" cy="3486150"/>
          </a:xfrm>
          <a:ln/>
        </p:spPr>
      </p:sp>
      <p:sp>
        <p:nvSpPr>
          <p:cNvPr id="4915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Calibri" charset="0"/>
              <a:ea typeface="MS PGothic" charset="0"/>
              <a:cs typeface="MS PGothic" charset="0"/>
            </a:endParaRPr>
          </a:p>
        </p:txBody>
      </p:sp>
      <p:sp>
        <p:nvSpPr>
          <p:cNvPr id="49155" name="Slide Number Placeholder 3"/>
          <p:cNvSpPr>
            <a:spLocks noGrp="1"/>
          </p:cNvSpPr>
          <p:nvPr>
            <p:ph type="sldNum" sz="quarter" idx="5"/>
          </p:nvPr>
        </p:nvSpPr>
        <p:spPr>
          <a:xfrm>
            <a:off x="-93774" y="-247307"/>
            <a:ext cx="187547" cy="2964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454">
              <a:defRPr sz="2300">
                <a:solidFill>
                  <a:schemeClr val="tx1"/>
                </a:solidFill>
                <a:latin typeface="Arial" charset="0"/>
                <a:ea typeface="ＭＳ Ｐゴシック" charset="0"/>
                <a:cs typeface="ＭＳ Ｐゴシック" charset="0"/>
              </a:defRPr>
            </a:lvl1pPr>
            <a:lvl2pPr marL="721560" indent="-277523" defTabSz="957454">
              <a:defRPr sz="2300">
                <a:solidFill>
                  <a:schemeClr val="tx1"/>
                </a:solidFill>
                <a:latin typeface="Arial" charset="0"/>
                <a:ea typeface="ＭＳ Ｐゴシック" charset="0"/>
              </a:defRPr>
            </a:lvl2pPr>
            <a:lvl3pPr marL="1110091" indent="-222019" defTabSz="957454">
              <a:defRPr sz="2300">
                <a:solidFill>
                  <a:schemeClr val="tx1"/>
                </a:solidFill>
                <a:latin typeface="Arial" charset="0"/>
                <a:ea typeface="ＭＳ Ｐゴシック" charset="0"/>
              </a:defRPr>
            </a:lvl3pPr>
            <a:lvl4pPr marL="1554129" indent="-222019" defTabSz="957454">
              <a:defRPr sz="2300">
                <a:solidFill>
                  <a:schemeClr val="tx1"/>
                </a:solidFill>
                <a:latin typeface="Arial" charset="0"/>
                <a:ea typeface="ＭＳ Ｐゴシック" charset="0"/>
              </a:defRPr>
            </a:lvl4pPr>
            <a:lvl5pPr marL="1998165" indent="-222019" defTabSz="957454">
              <a:defRPr sz="2300">
                <a:solidFill>
                  <a:schemeClr val="tx1"/>
                </a:solidFill>
                <a:latin typeface="Arial" charset="0"/>
                <a:ea typeface="ＭＳ Ｐゴシック" charset="0"/>
              </a:defRPr>
            </a:lvl5pPr>
            <a:lvl6pPr marL="2442202" indent="-222019" defTabSz="957454" eaLnBrk="0" fontAlgn="base" hangingPunct="0">
              <a:spcBef>
                <a:spcPct val="0"/>
              </a:spcBef>
              <a:spcAft>
                <a:spcPct val="0"/>
              </a:spcAft>
              <a:defRPr sz="2300">
                <a:solidFill>
                  <a:schemeClr val="tx1"/>
                </a:solidFill>
                <a:latin typeface="Arial" charset="0"/>
                <a:ea typeface="ＭＳ Ｐゴシック" charset="0"/>
              </a:defRPr>
            </a:lvl6pPr>
            <a:lvl7pPr marL="2886239" indent="-222019" defTabSz="957454" eaLnBrk="0" fontAlgn="base" hangingPunct="0">
              <a:spcBef>
                <a:spcPct val="0"/>
              </a:spcBef>
              <a:spcAft>
                <a:spcPct val="0"/>
              </a:spcAft>
              <a:defRPr sz="2300">
                <a:solidFill>
                  <a:schemeClr val="tx1"/>
                </a:solidFill>
                <a:latin typeface="Arial" charset="0"/>
                <a:ea typeface="ＭＳ Ｐゴシック" charset="0"/>
              </a:defRPr>
            </a:lvl7pPr>
            <a:lvl8pPr marL="3330275" indent="-222019" defTabSz="957454" eaLnBrk="0" fontAlgn="base" hangingPunct="0">
              <a:spcBef>
                <a:spcPct val="0"/>
              </a:spcBef>
              <a:spcAft>
                <a:spcPct val="0"/>
              </a:spcAft>
              <a:defRPr sz="2300">
                <a:solidFill>
                  <a:schemeClr val="tx1"/>
                </a:solidFill>
                <a:latin typeface="Arial" charset="0"/>
                <a:ea typeface="ＭＳ Ｐゴシック" charset="0"/>
              </a:defRPr>
            </a:lvl8pPr>
            <a:lvl9pPr marL="3774312" indent="-222019" defTabSz="957454" eaLnBrk="0" fontAlgn="base" hangingPunct="0">
              <a:spcBef>
                <a:spcPct val="0"/>
              </a:spcBef>
              <a:spcAft>
                <a:spcPct val="0"/>
              </a:spcAft>
              <a:defRPr sz="2300">
                <a:solidFill>
                  <a:schemeClr val="tx1"/>
                </a:solidFill>
                <a:latin typeface="Arial" charset="0"/>
                <a:ea typeface="ＭＳ Ｐゴシック" charset="0"/>
              </a:defRPr>
            </a:lvl9pPr>
          </a:lstStyle>
          <a:p>
            <a:pPr>
              <a:buFont typeface="Arial" charset="0"/>
              <a:buNone/>
            </a:pPr>
            <a:fld id="{AB5731BC-A2FA-2A46-8A56-B4D2B63D6AB8}" type="slidenum">
              <a:rPr lang="en-GB" sz="1300"/>
              <a:pPr>
                <a:buFont typeface="Arial" charset="0"/>
                <a:buNone/>
              </a:pPr>
              <a:t>5</a:t>
            </a:fld>
            <a:endParaRPr lang="en-GB"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a:xfrm>
            <a:off x="3970938" y="8829967"/>
            <a:ext cx="3037840" cy="464820"/>
          </a:xfrm>
          <a:prstGeom prst="rect">
            <a:avLst/>
          </a:prstGeom>
        </p:spPr>
        <p:txBody>
          <a:bodyPr/>
          <a:lstStyle/>
          <a:p>
            <a:pPr>
              <a:defRPr/>
            </a:pPr>
            <a:fld id="{BC3741D2-B82B-4FF3-B848-12639D818668}" type="slidenum">
              <a:rPr lang="en-GB" smtClean="0"/>
              <a:pPr>
                <a:defRPr/>
              </a:pPr>
              <a:t>6</a:t>
            </a:fld>
            <a:endParaRPr lang="en-GB"/>
          </a:p>
        </p:txBody>
      </p:sp>
    </p:spTree>
    <p:extLst>
      <p:ext uri="{BB962C8B-B14F-4D97-AF65-F5344CB8AC3E}">
        <p14:creationId xmlns:p14="http://schemas.microsoft.com/office/powerpoint/2010/main" val="1863835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ChangeArrowheads="1" noTextEdit="1"/>
          </p:cNvSpPr>
          <p:nvPr>
            <p:ph type="sldImg"/>
          </p:nvPr>
        </p:nvSpPr>
        <p:spPr>
          <a:xfrm>
            <a:off x="406400" y="696913"/>
            <a:ext cx="6197600" cy="3486150"/>
          </a:xfrm>
          <a:ln/>
        </p:spPr>
      </p:sp>
      <p:sp>
        <p:nvSpPr>
          <p:cNvPr id="68611"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a:defRPr/>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6"/>
          <p:cNvSpPr>
            <a:spLocks noGrp="1" noChangeArrowheads="1"/>
          </p:cNvSpPr>
          <p:nvPr>
            <p:ph type="sldNum" sz="quarter" idx="5"/>
          </p:nvPr>
        </p:nvSpPr>
        <p:spPr>
          <a:xfrm>
            <a:off x="-93774" y="-354574"/>
            <a:ext cx="187547" cy="4037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244">
              <a:defRPr sz="2300">
                <a:solidFill>
                  <a:schemeClr val="tx1"/>
                </a:solidFill>
                <a:latin typeface="Arial" charset="0"/>
                <a:ea typeface="ＭＳ Ｐゴシック" charset="0"/>
                <a:cs typeface="ＭＳ Ｐゴシック" charset="0"/>
              </a:defRPr>
            </a:lvl1pPr>
            <a:lvl2pPr marL="721560" indent="-277523" defTabSz="931244">
              <a:defRPr sz="2300">
                <a:solidFill>
                  <a:schemeClr val="tx1"/>
                </a:solidFill>
                <a:latin typeface="Arial" charset="0"/>
                <a:ea typeface="ＭＳ Ｐゴシック" charset="0"/>
              </a:defRPr>
            </a:lvl2pPr>
            <a:lvl3pPr marL="1110091" indent="-222019" defTabSz="931244">
              <a:defRPr sz="2300">
                <a:solidFill>
                  <a:schemeClr val="tx1"/>
                </a:solidFill>
                <a:latin typeface="Arial" charset="0"/>
                <a:ea typeface="ＭＳ Ｐゴシック" charset="0"/>
              </a:defRPr>
            </a:lvl3pPr>
            <a:lvl4pPr marL="1554129" indent="-222019" defTabSz="931244">
              <a:defRPr sz="2300">
                <a:solidFill>
                  <a:schemeClr val="tx1"/>
                </a:solidFill>
                <a:latin typeface="Arial" charset="0"/>
                <a:ea typeface="ＭＳ Ｐゴシック" charset="0"/>
              </a:defRPr>
            </a:lvl4pPr>
            <a:lvl5pPr marL="1998165" indent="-222019" defTabSz="931244">
              <a:defRPr sz="2300">
                <a:solidFill>
                  <a:schemeClr val="tx1"/>
                </a:solidFill>
                <a:latin typeface="Arial" charset="0"/>
                <a:ea typeface="ＭＳ Ｐゴシック" charset="0"/>
              </a:defRPr>
            </a:lvl5pPr>
            <a:lvl6pPr marL="2442202" indent="-222019" defTabSz="931244" eaLnBrk="0" fontAlgn="base" hangingPunct="0">
              <a:spcBef>
                <a:spcPct val="0"/>
              </a:spcBef>
              <a:spcAft>
                <a:spcPct val="0"/>
              </a:spcAft>
              <a:defRPr sz="2300">
                <a:solidFill>
                  <a:schemeClr val="tx1"/>
                </a:solidFill>
                <a:latin typeface="Arial" charset="0"/>
                <a:ea typeface="ＭＳ Ｐゴシック" charset="0"/>
              </a:defRPr>
            </a:lvl6pPr>
            <a:lvl7pPr marL="2886239" indent="-222019" defTabSz="931244" eaLnBrk="0" fontAlgn="base" hangingPunct="0">
              <a:spcBef>
                <a:spcPct val="0"/>
              </a:spcBef>
              <a:spcAft>
                <a:spcPct val="0"/>
              </a:spcAft>
              <a:defRPr sz="2300">
                <a:solidFill>
                  <a:schemeClr val="tx1"/>
                </a:solidFill>
                <a:latin typeface="Arial" charset="0"/>
                <a:ea typeface="ＭＳ Ｐゴシック" charset="0"/>
              </a:defRPr>
            </a:lvl7pPr>
            <a:lvl8pPr marL="3330275" indent="-222019" defTabSz="931244" eaLnBrk="0" fontAlgn="base" hangingPunct="0">
              <a:spcBef>
                <a:spcPct val="0"/>
              </a:spcBef>
              <a:spcAft>
                <a:spcPct val="0"/>
              </a:spcAft>
              <a:defRPr sz="2300">
                <a:solidFill>
                  <a:schemeClr val="tx1"/>
                </a:solidFill>
                <a:latin typeface="Arial" charset="0"/>
                <a:ea typeface="ＭＳ Ｐゴシック" charset="0"/>
              </a:defRPr>
            </a:lvl8pPr>
            <a:lvl9pPr marL="3774312" indent="-222019" defTabSz="931244" eaLnBrk="0" fontAlgn="base" hangingPunct="0">
              <a:spcBef>
                <a:spcPct val="0"/>
              </a:spcBef>
              <a:spcAft>
                <a:spcPct val="0"/>
              </a:spcAft>
              <a:defRPr sz="2300">
                <a:solidFill>
                  <a:schemeClr val="tx1"/>
                </a:solidFill>
                <a:latin typeface="Arial" charset="0"/>
                <a:ea typeface="ＭＳ Ｐゴシック" charset="0"/>
              </a:defRPr>
            </a:lvl9pPr>
          </a:lstStyle>
          <a:p>
            <a:fld id="{DDE1C084-4101-C94D-A3B0-252B1215BE24}" type="slidenum">
              <a:rPr lang="en-US" sz="1100">
                <a:latin typeface="Calibri" charset="0"/>
                <a:ea typeface="MS PGothic" charset="0"/>
                <a:cs typeface="MS PGothic" charset="0"/>
              </a:rPr>
              <a:pPr/>
              <a:t>9</a:t>
            </a:fld>
            <a:endParaRPr lang="en-US" sz="1100">
              <a:latin typeface="Calibri" charset="0"/>
              <a:ea typeface="MS PGothic" charset="0"/>
              <a:cs typeface="MS PGothic" charset="0"/>
            </a:endParaRPr>
          </a:p>
        </p:txBody>
      </p:sp>
      <p:sp>
        <p:nvSpPr>
          <p:cNvPr id="91139" name="Rectangle 1"/>
          <p:cNvSpPr>
            <a:spLocks noGrp="1" noRot="1" noChangeAspect="1" noChangeArrowheads="1" noTextEdit="1"/>
          </p:cNvSpPr>
          <p:nvPr>
            <p:ph type="sldImg"/>
          </p:nvPr>
        </p:nvSpPr>
        <p:spPr>
          <a:xfrm>
            <a:off x="406400" y="696913"/>
            <a:ext cx="6197600" cy="3486150"/>
          </a:xfrm>
          <a:solidFill>
            <a:srgbClr val="FFFFFF"/>
          </a:solidFill>
          <a:ln/>
        </p:spPr>
      </p:sp>
      <p:sp>
        <p:nvSpPr>
          <p:cNvPr id="91140" name="Text Box 2"/>
          <p:cNvSpPr>
            <a:spLocks noGrp="1" noChangeArrowheads="1"/>
          </p:cNvSpPr>
          <p:nvPr>
            <p:ph type="body" idx="1"/>
          </p:nvPr>
        </p:nvSpPr>
        <p:spPr>
          <a:xfrm>
            <a:off x="701688" y="4415790"/>
            <a:ext cx="5607027" cy="51130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a:spcBef>
                <a:spcPts val="449"/>
              </a:spcBef>
              <a:tabLst>
                <a:tab pos="0" algn="l"/>
                <a:tab pos="903491" algn="l"/>
                <a:tab pos="1808525" algn="l"/>
                <a:tab pos="2712017" algn="l"/>
                <a:tab pos="3617050" algn="l"/>
                <a:tab pos="4520541" algn="l"/>
                <a:tab pos="5425574" algn="l"/>
                <a:tab pos="6330607" algn="l"/>
                <a:tab pos="7234098" algn="l"/>
                <a:tab pos="8139132" algn="l"/>
                <a:tab pos="9044164" algn="l"/>
                <a:tab pos="9949198" algn="l"/>
              </a:tabLst>
            </a:pPr>
            <a:endParaRPr lang="en-US" dirty="0">
              <a:latin typeface="Calibri" charset="0"/>
            </a:endParaRPr>
          </a:p>
        </p:txBody>
      </p:sp>
      <p:sp>
        <p:nvSpPr>
          <p:cNvPr id="91141" name="Text Box 3"/>
          <p:cNvSpPr txBox="1">
            <a:spLocks noChangeArrowheads="1"/>
          </p:cNvSpPr>
          <p:nvPr/>
        </p:nvSpPr>
        <p:spPr bwMode="auto">
          <a:xfrm>
            <a:off x="3970836" y="8830091"/>
            <a:ext cx="3037948"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9038" tIns="46299" rIns="89038" bIns="46299" anchor="b"/>
          <a:lstStyle>
            <a:lvl1pPr defTabSz="447675">
              <a:tabLst>
                <a:tab pos="0" algn="l"/>
                <a:tab pos="930275" algn="l"/>
                <a:tab pos="1862138" algn="l"/>
                <a:tab pos="2792413" algn="l"/>
                <a:tab pos="3724275" algn="l"/>
                <a:tab pos="4654550" algn="l"/>
                <a:tab pos="5586413" algn="l"/>
                <a:tab pos="6518275" algn="l"/>
                <a:tab pos="7448550" algn="l"/>
                <a:tab pos="8380413" algn="l"/>
                <a:tab pos="9312275" algn="l"/>
                <a:tab pos="10244138" algn="l"/>
              </a:tabLst>
              <a:defRPr sz="2400">
                <a:solidFill>
                  <a:schemeClr val="tx1"/>
                </a:solidFill>
                <a:latin typeface="Arial" charset="0"/>
                <a:ea typeface="ＭＳ Ｐゴシック" charset="0"/>
                <a:cs typeface="ＭＳ Ｐゴシック" charset="0"/>
              </a:defRPr>
            </a:lvl1pPr>
            <a:lvl2pPr marL="742950" indent="-285750" defTabSz="447675">
              <a:tabLst>
                <a:tab pos="0" algn="l"/>
                <a:tab pos="930275" algn="l"/>
                <a:tab pos="1862138" algn="l"/>
                <a:tab pos="2792413" algn="l"/>
                <a:tab pos="3724275" algn="l"/>
                <a:tab pos="4654550" algn="l"/>
                <a:tab pos="5586413" algn="l"/>
                <a:tab pos="6518275" algn="l"/>
                <a:tab pos="7448550" algn="l"/>
                <a:tab pos="8380413" algn="l"/>
                <a:tab pos="9312275" algn="l"/>
                <a:tab pos="10244138" algn="l"/>
              </a:tabLst>
              <a:defRPr sz="2400">
                <a:solidFill>
                  <a:schemeClr val="tx1"/>
                </a:solidFill>
                <a:latin typeface="Arial" charset="0"/>
                <a:ea typeface="ＭＳ Ｐゴシック" charset="0"/>
              </a:defRPr>
            </a:lvl2pPr>
            <a:lvl3pPr marL="1143000" indent="-228600" defTabSz="447675">
              <a:tabLst>
                <a:tab pos="0" algn="l"/>
                <a:tab pos="930275" algn="l"/>
                <a:tab pos="1862138" algn="l"/>
                <a:tab pos="2792413" algn="l"/>
                <a:tab pos="3724275" algn="l"/>
                <a:tab pos="4654550" algn="l"/>
                <a:tab pos="5586413" algn="l"/>
                <a:tab pos="6518275" algn="l"/>
                <a:tab pos="7448550" algn="l"/>
                <a:tab pos="8380413" algn="l"/>
                <a:tab pos="9312275" algn="l"/>
                <a:tab pos="10244138" algn="l"/>
              </a:tabLst>
              <a:defRPr sz="2400">
                <a:solidFill>
                  <a:schemeClr val="tx1"/>
                </a:solidFill>
                <a:latin typeface="Arial" charset="0"/>
                <a:ea typeface="ＭＳ Ｐゴシック" charset="0"/>
              </a:defRPr>
            </a:lvl3pPr>
            <a:lvl4pPr marL="1600200" indent="-228600" defTabSz="447675">
              <a:tabLst>
                <a:tab pos="0" algn="l"/>
                <a:tab pos="930275" algn="l"/>
                <a:tab pos="1862138" algn="l"/>
                <a:tab pos="2792413" algn="l"/>
                <a:tab pos="3724275" algn="l"/>
                <a:tab pos="4654550" algn="l"/>
                <a:tab pos="5586413" algn="l"/>
                <a:tab pos="6518275" algn="l"/>
                <a:tab pos="7448550" algn="l"/>
                <a:tab pos="8380413" algn="l"/>
                <a:tab pos="9312275" algn="l"/>
                <a:tab pos="10244138" algn="l"/>
              </a:tabLst>
              <a:defRPr sz="2400">
                <a:solidFill>
                  <a:schemeClr val="tx1"/>
                </a:solidFill>
                <a:latin typeface="Arial" charset="0"/>
                <a:ea typeface="ＭＳ Ｐゴシック" charset="0"/>
              </a:defRPr>
            </a:lvl4pPr>
            <a:lvl5pPr marL="2057400" indent="-228600" defTabSz="447675">
              <a:tabLst>
                <a:tab pos="0" algn="l"/>
                <a:tab pos="930275" algn="l"/>
                <a:tab pos="1862138" algn="l"/>
                <a:tab pos="2792413" algn="l"/>
                <a:tab pos="3724275" algn="l"/>
                <a:tab pos="4654550" algn="l"/>
                <a:tab pos="5586413" algn="l"/>
                <a:tab pos="6518275" algn="l"/>
                <a:tab pos="7448550" algn="l"/>
                <a:tab pos="8380413" algn="l"/>
                <a:tab pos="9312275" algn="l"/>
                <a:tab pos="10244138" algn="l"/>
              </a:tabLst>
              <a:defRPr sz="2400">
                <a:solidFill>
                  <a:schemeClr val="tx1"/>
                </a:solidFill>
                <a:latin typeface="Arial" charset="0"/>
                <a:ea typeface="ＭＳ Ｐゴシック" charset="0"/>
              </a:defRPr>
            </a:lvl5pPr>
            <a:lvl6pPr marL="2514600" indent="-228600" defTabSz="447675" eaLnBrk="0" fontAlgn="base" hangingPunct="0">
              <a:spcBef>
                <a:spcPct val="0"/>
              </a:spcBef>
              <a:spcAft>
                <a:spcPct val="0"/>
              </a:spcAft>
              <a:tabLst>
                <a:tab pos="0" algn="l"/>
                <a:tab pos="930275" algn="l"/>
                <a:tab pos="1862138" algn="l"/>
                <a:tab pos="2792413" algn="l"/>
                <a:tab pos="3724275" algn="l"/>
                <a:tab pos="4654550" algn="l"/>
                <a:tab pos="5586413" algn="l"/>
                <a:tab pos="6518275" algn="l"/>
                <a:tab pos="7448550" algn="l"/>
                <a:tab pos="8380413" algn="l"/>
                <a:tab pos="9312275" algn="l"/>
                <a:tab pos="10244138" algn="l"/>
              </a:tabLst>
              <a:defRPr sz="2400">
                <a:solidFill>
                  <a:schemeClr val="tx1"/>
                </a:solidFill>
                <a:latin typeface="Arial" charset="0"/>
                <a:ea typeface="ＭＳ Ｐゴシック" charset="0"/>
              </a:defRPr>
            </a:lvl6pPr>
            <a:lvl7pPr marL="2971800" indent="-228600" defTabSz="447675" eaLnBrk="0" fontAlgn="base" hangingPunct="0">
              <a:spcBef>
                <a:spcPct val="0"/>
              </a:spcBef>
              <a:spcAft>
                <a:spcPct val="0"/>
              </a:spcAft>
              <a:tabLst>
                <a:tab pos="0" algn="l"/>
                <a:tab pos="930275" algn="l"/>
                <a:tab pos="1862138" algn="l"/>
                <a:tab pos="2792413" algn="l"/>
                <a:tab pos="3724275" algn="l"/>
                <a:tab pos="4654550" algn="l"/>
                <a:tab pos="5586413" algn="l"/>
                <a:tab pos="6518275" algn="l"/>
                <a:tab pos="7448550" algn="l"/>
                <a:tab pos="8380413" algn="l"/>
                <a:tab pos="9312275" algn="l"/>
                <a:tab pos="10244138" algn="l"/>
              </a:tabLst>
              <a:defRPr sz="2400">
                <a:solidFill>
                  <a:schemeClr val="tx1"/>
                </a:solidFill>
                <a:latin typeface="Arial" charset="0"/>
                <a:ea typeface="ＭＳ Ｐゴシック" charset="0"/>
              </a:defRPr>
            </a:lvl7pPr>
            <a:lvl8pPr marL="3429000" indent="-228600" defTabSz="447675" eaLnBrk="0" fontAlgn="base" hangingPunct="0">
              <a:spcBef>
                <a:spcPct val="0"/>
              </a:spcBef>
              <a:spcAft>
                <a:spcPct val="0"/>
              </a:spcAft>
              <a:tabLst>
                <a:tab pos="0" algn="l"/>
                <a:tab pos="930275" algn="l"/>
                <a:tab pos="1862138" algn="l"/>
                <a:tab pos="2792413" algn="l"/>
                <a:tab pos="3724275" algn="l"/>
                <a:tab pos="4654550" algn="l"/>
                <a:tab pos="5586413" algn="l"/>
                <a:tab pos="6518275" algn="l"/>
                <a:tab pos="7448550" algn="l"/>
                <a:tab pos="8380413" algn="l"/>
                <a:tab pos="9312275" algn="l"/>
                <a:tab pos="10244138" algn="l"/>
              </a:tabLst>
              <a:defRPr sz="2400">
                <a:solidFill>
                  <a:schemeClr val="tx1"/>
                </a:solidFill>
                <a:latin typeface="Arial" charset="0"/>
                <a:ea typeface="ＭＳ Ｐゴシック" charset="0"/>
              </a:defRPr>
            </a:lvl8pPr>
            <a:lvl9pPr marL="3886200" indent="-228600" defTabSz="447675" eaLnBrk="0" fontAlgn="base" hangingPunct="0">
              <a:spcBef>
                <a:spcPct val="0"/>
              </a:spcBef>
              <a:spcAft>
                <a:spcPct val="0"/>
              </a:spcAft>
              <a:tabLst>
                <a:tab pos="0" algn="l"/>
                <a:tab pos="930275" algn="l"/>
                <a:tab pos="1862138" algn="l"/>
                <a:tab pos="2792413" algn="l"/>
                <a:tab pos="3724275" algn="l"/>
                <a:tab pos="4654550" algn="l"/>
                <a:tab pos="5586413" algn="l"/>
                <a:tab pos="6518275" algn="l"/>
                <a:tab pos="7448550" algn="l"/>
                <a:tab pos="8380413" algn="l"/>
                <a:tab pos="9312275" algn="l"/>
                <a:tab pos="10244138" algn="l"/>
              </a:tabLst>
              <a:defRPr sz="2400">
                <a:solidFill>
                  <a:schemeClr val="tx1"/>
                </a:solidFill>
                <a:latin typeface="Arial" charset="0"/>
                <a:ea typeface="ＭＳ Ｐゴシック" charset="0"/>
              </a:defRPr>
            </a:lvl9pPr>
          </a:lstStyle>
          <a:p>
            <a:pPr algn="r"/>
            <a:fld id="{BDF83489-EA86-4847-B865-943F67E909D7}" type="slidenum">
              <a:rPr lang="en-US" sz="1100">
                <a:solidFill>
                  <a:srgbClr val="000000"/>
                </a:solidFill>
                <a:latin typeface="Calibri" charset="0"/>
                <a:cs typeface="Arial" charset="0"/>
              </a:rPr>
              <a:pPr algn="r"/>
              <a:t>9</a:t>
            </a:fld>
            <a:endParaRPr lang="en-US" sz="1100">
              <a:solidFill>
                <a:srgbClr val="000000"/>
              </a:solidFill>
              <a:latin typeface="Calibri" charset="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p:cNvSpPr>
          <p:nvPr>
            <p:ph type="sldImg"/>
          </p:nvPr>
        </p:nvSpPr>
        <p:spPr>
          <a:xfrm>
            <a:off x="406400" y="696913"/>
            <a:ext cx="6197600" cy="3486150"/>
          </a:xfrm>
          <a:ln/>
        </p:spPr>
      </p:sp>
      <p:sp>
        <p:nvSpPr>
          <p:cNvPr id="143362" name="Notes Placeholder 2"/>
          <p:cNvSpPr txBox="1">
            <a:spLocks noGrp="1"/>
          </p:cNvSpPr>
          <p:nvPr>
            <p:ph type="body" idx="1"/>
          </p:nvPr>
        </p:nvSpPr>
        <p:spPr>
          <a:noFill/>
          <a:ln/>
        </p:spPr>
        <p:txBody>
          <a:bodyPr/>
          <a:lstStyle/>
          <a:p>
            <a:r>
              <a:rPr lang="en-US" dirty="0" smtClean="0"/>
              <a:t>Google reference comes form http://googleblog.blogspot.ca/2008/08/</a:t>
            </a:r>
            <a:r>
              <a:rPr lang="en-US" dirty="0" err="1" smtClean="0"/>
              <a:t>search-experiments-large-and-small.html#uds-search-results</a:t>
            </a:r>
            <a:endParaRPr lang="en-US" dirty="0" smtClean="0"/>
          </a:p>
          <a:p>
            <a:endParaRPr lang="en-US" dirty="0" smtClean="0"/>
          </a:p>
          <a:p>
            <a:r>
              <a:rPr lang="en-US" dirty="0" smtClean="0"/>
              <a:t>Complete quote:</a:t>
            </a:r>
          </a:p>
          <a:p>
            <a:r>
              <a:rPr lang="en-US" sz="800" b="0" i="0" u="none" strike="noStrike" kern="1200" baseline="0" dirty="0" smtClean="0">
                <a:solidFill>
                  <a:schemeClr val="tx1"/>
                </a:solidFill>
                <a:latin typeface="Arial" pitchFamily="34" charset="0"/>
                <a:ea typeface="+mn-ea"/>
                <a:cs typeface="+mn-cs"/>
              </a:rPr>
              <a:t>“If you can’t out-experiment and beat your competitors in time to market and agility, you are</a:t>
            </a:r>
          </a:p>
          <a:p>
            <a:r>
              <a:rPr lang="en-US" sz="800" b="0" i="0" u="none" strike="noStrike" kern="1200" baseline="0" dirty="0" smtClean="0">
                <a:solidFill>
                  <a:schemeClr val="tx1"/>
                </a:solidFill>
                <a:latin typeface="Arial" pitchFamily="34" charset="0"/>
                <a:ea typeface="+mn-ea"/>
                <a:cs typeface="+mn-cs"/>
              </a:rPr>
              <a:t>sunk. Features are always a gamble. If you’re lucky, ten percent will get the desired benefits.</a:t>
            </a:r>
          </a:p>
          <a:p>
            <a:r>
              <a:rPr lang="en-US" sz="800" b="0" i="0" u="none" strike="noStrike" kern="1200" baseline="0" dirty="0" smtClean="0">
                <a:solidFill>
                  <a:schemeClr val="tx1"/>
                </a:solidFill>
                <a:latin typeface="Arial" pitchFamily="34" charset="0"/>
                <a:ea typeface="+mn-ea"/>
                <a:cs typeface="+mn-cs"/>
              </a:rPr>
              <a:t>So the faster you can get those features to market and test them, the better off you’ll be.</a:t>
            </a:r>
          </a:p>
          <a:p>
            <a:r>
              <a:rPr lang="en-US" sz="800" b="0" i="0" u="none" strike="noStrike" kern="1200" baseline="0" dirty="0" smtClean="0">
                <a:solidFill>
                  <a:schemeClr val="tx1"/>
                </a:solidFill>
                <a:latin typeface="Arial" pitchFamily="34" charset="0"/>
                <a:ea typeface="+mn-ea"/>
                <a:cs typeface="+mn-cs"/>
              </a:rPr>
              <a:t>Incidentally, you also pay back the business faster for the use of capital, which means the</a:t>
            </a:r>
          </a:p>
          <a:p>
            <a:r>
              <a:rPr lang="en-US" sz="800" b="0" i="0" u="none" strike="noStrike" kern="1200" baseline="0" dirty="0" smtClean="0">
                <a:solidFill>
                  <a:schemeClr val="tx1"/>
                </a:solidFill>
                <a:latin typeface="Arial" pitchFamily="34" charset="0"/>
                <a:ea typeface="+mn-ea"/>
                <a:cs typeface="+mn-cs"/>
              </a:rPr>
              <a:t>business starts making money faster, too.”</a:t>
            </a:r>
          </a:p>
          <a:p>
            <a:r>
              <a:rPr lang="en-US" sz="800" b="0" i="0" u="none" strike="noStrike" kern="1200" baseline="0" dirty="0" smtClean="0">
                <a:solidFill>
                  <a:schemeClr val="tx1"/>
                </a:solidFill>
                <a:latin typeface="Arial" pitchFamily="34" charset="0"/>
                <a:ea typeface="+mn-ea"/>
                <a:cs typeface="+mn-cs"/>
              </a:rPr>
              <a:t>― Gene Kim</a:t>
            </a:r>
          </a:p>
          <a:p>
            <a:r>
              <a:rPr lang="en-US" sz="800" b="0" i="0" u="none" strike="noStrike" kern="1200" baseline="0" dirty="0" smtClean="0">
                <a:solidFill>
                  <a:schemeClr val="tx1"/>
                </a:solidFill>
                <a:latin typeface="Arial" pitchFamily="34" charset="0"/>
                <a:ea typeface="+mn-ea"/>
                <a:cs typeface="+mn-cs"/>
              </a:rPr>
              <a:t>Author: The Phoenix Project</a:t>
            </a:r>
            <a:endParaRPr lang="en-US" dirty="0" smtClean="0"/>
          </a:p>
          <a:p>
            <a:endParaRPr lang="en-US" dirty="0" smtClean="0"/>
          </a:p>
          <a:p>
            <a:endParaRPr lang="en-US" dirty="0" smtClean="0"/>
          </a:p>
        </p:txBody>
      </p:sp>
      <p:sp>
        <p:nvSpPr>
          <p:cNvPr id="143363" name="Slide Number Placeholder 3"/>
          <p:cNvSpPr>
            <a:spLocks noGrp="1"/>
          </p:cNvSpPr>
          <p:nvPr>
            <p:ph type="sldNum" sz="quarter" idx="5"/>
          </p:nvPr>
        </p:nvSpPr>
        <p:spPr>
          <a:xfrm>
            <a:off x="3970938" y="8829967"/>
            <a:ext cx="3037840" cy="464820"/>
          </a:xfrm>
          <a:prstGeom prst="rect">
            <a:avLst/>
          </a:prstGeom>
          <a:noFill/>
        </p:spPr>
        <p:txBody>
          <a:bodyPr/>
          <a:lstStyle/>
          <a:p>
            <a:pPr>
              <a:buFont typeface="Arial" charset="0"/>
              <a:buNone/>
            </a:pPr>
            <a:fld id="{53065C05-82B5-4944-8B76-9CAA8AECB5AE}" type="slidenum">
              <a:rPr lang="en-GB" smtClean="0">
                <a:latin typeface="Arial" charset="0"/>
                <a:cs typeface="Arial" charset="0"/>
              </a:rPr>
              <a:pPr>
                <a:buFont typeface="Arial" charset="0"/>
                <a:buNone/>
              </a:pPr>
              <a:t>11</a:t>
            </a:fld>
            <a:endParaRPr lang="en-GB" dirty="0" smtClean="0">
              <a:latin typeface="Arial" charset="0"/>
              <a:cs typeface="Arial" charset="0"/>
            </a:endParaRPr>
          </a:p>
        </p:txBody>
      </p:sp>
    </p:spTree>
    <p:extLst>
      <p:ext uri="{BB962C8B-B14F-4D97-AF65-F5344CB8AC3E}">
        <p14:creationId xmlns:p14="http://schemas.microsoft.com/office/powerpoint/2010/main" val="1006120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8646" name="Picture 38" descr="blue-logo"/>
          <p:cNvPicPr>
            <a:picLocks noChangeAspect="1" noChangeArrowheads="1"/>
          </p:cNvPicPr>
          <p:nvPr/>
        </p:nvPicPr>
        <p:blipFill>
          <a:blip r:embed="rId2"/>
          <a:srcRect/>
          <a:stretch>
            <a:fillRect/>
          </a:stretch>
        </p:blipFill>
        <p:spPr bwMode="auto">
          <a:xfrm>
            <a:off x="8366276" y="513162"/>
            <a:ext cx="501500" cy="178594"/>
          </a:xfrm>
          <a:prstGeom prst="rect">
            <a:avLst/>
          </a:prstGeom>
          <a:noFill/>
        </p:spPr>
      </p:pic>
      <p:sp>
        <p:nvSpPr>
          <p:cNvPr id="68611" name="Rectangle 3"/>
          <p:cNvSpPr>
            <a:spLocks noGrp="1" noChangeArrowheads="1"/>
          </p:cNvSpPr>
          <p:nvPr>
            <p:ph type="subTitle" idx="1"/>
          </p:nvPr>
        </p:nvSpPr>
        <p:spPr>
          <a:xfrm>
            <a:off x="182570" y="396482"/>
            <a:ext cx="7769225" cy="397669"/>
          </a:xfrm>
        </p:spPr>
        <p:txBody>
          <a:bodyPr anchor="b"/>
          <a:lstStyle>
            <a:lvl1pPr marL="0" indent="0">
              <a:buFont typeface="Wingdings" pitchFamily="2" charset="2"/>
              <a:buNone/>
              <a:defRPr sz="1100"/>
            </a:lvl1pPr>
          </a:lstStyle>
          <a:p>
            <a:r>
              <a:rPr lang="en-US" dirty="0" smtClean="0"/>
              <a:t>Click to edit Master subtitle style</a:t>
            </a:r>
            <a:endParaRPr lang="en-US" dirty="0"/>
          </a:p>
        </p:txBody>
      </p:sp>
      <p:sp>
        <p:nvSpPr>
          <p:cNvPr id="68612" name="Line 4"/>
          <p:cNvSpPr>
            <a:spLocks noChangeShapeType="1"/>
          </p:cNvSpPr>
          <p:nvPr/>
        </p:nvSpPr>
        <p:spPr bwMode="auto">
          <a:xfrm flipV="1">
            <a:off x="274645" y="788194"/>
            <a:ext cx="8594725" cy="0"/>
          </a:xfrm>
          <a:prstGeom prst="line">
            <a:avLst/>
          </a:prstGeom>
          <a:noFill/>
          <a:ln w="9525">
            <a:solidFill>
              <a:schemeClr val="tx1"/>
            </a:solidFill>
            <a:round/>
            <a:headEnd/>
            <a:tailEnd/>
          </a:ln>
          <a:effectLst/>
        </p:spPr>
        <p:txBody>
          <a:bodyPr/>
          <a:lstStyle/>
          <a:p>
            <a:endParaRPr lang="en-US"/>
          </a:p>
        </p:txBody>
      </p:sp>
      <p:sp>
        <p:nvSpPr>
          <p:cNvPr id="68643" name="Rectangle 35"/>
          <p:cNvSpPr>
            <a:spLocks noGrp="1" noChangeArrowheads="1"/>
          </p:cNvSpPr>
          <p:nvPr>
            <p:ph type="ctrTitle"/>
          </p:nvPr>
        </p:nvSpPr>
        <p:spPr>
          <a:xfrm>
            <a:off x="139707" y="926307"/>
            <a:ext cx="6900863" cy="1645444"/>
          </a:xfrm>
        </p:spPr>
        <p:txBody>
          <a:bodyPr anchor="b"/>
          <a:lstStyle>
            <a:lvl1pPr>
              <a:defRPr sz="3500">
                <a:solidFill>
                  <a:schemeClr val="tx1"/>
                </a:solidFill>
              </a:defRPr>
            </a:lvl1pPr>
          </a:lstStyle>
          <a:p>
            <a:r>
              <a:rPr lang="en-US" dirty="0" smtClean="0"/>
              <a:t>Click to edit Master title style</a:t>
            </a:r>
            <a:endParaRPr lang="en-US" dirty="0"/>
          </a:p>
        </p:txBody>
      </p:sp>
      <p:sp>
        <p:nvSpPr>
          <p:cNvPr id="15" name="Rectangle 6"/>
          <p:cNvSpPr>
            <a:spLocks noChangeArrowheads="1"/>
          </p:cNvSpPr>
          <p:nvPr/>
        </p:nvSpPr>
        <p:spPr bwMode="black">
          <a:xfrm>
            <a:off x="182563" y="4847038"/>
            <a:ext cx="1371600" cy="138113"/>
          </a:xfrm>
          <a:prstGeom prst="rect">
            <a:avLst/>
          </a:prstGeom>
          <a:noFill/>
          <a:ln w="9525">
            <a:noFill/>
            <a:miter lim="800000"/>
            <a:headEnd/>
            <a:tailEnd/>
          </a:ln>
        </p:spPr>
        <p:txBody>
          <a:bodyPr lIns="92075" tIns="46038" rIns="92075" bIns="46038"/>
          <a:lstStyle/>
          <a:p>
            <a:pPr>
              <a:lnSpc>
                <a:spcPct val="100000"/>
              </a:lnSpc>
            </a:pPr>
            <a:r>
              <a:rPr lang="en-US" sz="800">
                <a:solidFill>
                  <a:schemeClr val="tx1"/>
                </a:solidFill>
              </a:rPr>
              <a:t>© 2014 IBM Corporation</a:t>
            </a:r>
            <a:endParaRPr lang="en-US" sz="1800">
              <a:solidFill>
                <a:schemeClr val="tx1"/>
              </a:solidFill>
            </a:endParaRPr>
          </a:p>
        </p:txBody>
      </p:sp>
      <p:pic>
        <p:nvPicPr>
          <p:cNvPr id="8" name="Picture 43" descr="37-degree-pos-tri-logo"/>
          <p:cNvPicPr>
            <a:picLocks noChangeAspect="1" noChangeArrowheads="1"/>
          </p:cNvPicPr>
          <p:nvPr userDrawn="1"/>
        </p:nvPicPr>
        <p:blipFill>
          <a:blip r:embed="rId3"/>
          <a:srcRect r="25000" b="24518"/>
          <a:stretch>
            <a:fillRect/>
          </a:stretch>
        </p:blipFill>
        <p:spPr bwMode="auto">
          <a:xfrm>
            <a:off x="3956206" y="508935"/>
            <a:ext cx="5200650" cy="4643562"/>
          </a:xfrm>
          <a:prstGeom prst="rect">
            <a:avLst/>
          </a:prstGeom>
          <a:noFill/>
        </p:spPr>
      </p:pic>
      <p:sp>
        <p:nvSpPr>
          <p:cNvPr id="2" name="Rectangle 1"/>
          <p:cNvSpPr/>
          <p:nvPr userDrawn="1"/>
        </p:nvSpPr>
        <p:spPr bwMode="auto">
          <a:xfrm>
            <a:off x="3954764" y="573744"/>
            <a:ext cx="5189236" cy="4569756"/>
          </a:xfrm>
          <a:prstGeom prst="rect">
            <a:avLst/>
          </a:prstGeom>
          <a:solidFill>
            <a:schemeClr val="bg1">
              <a:alpha val="34000"/>
            </a:schemeClr>
          </a:solidFill>
          <a:ln w="9525" cap="flat" cmpd="sng" algn="ctr">
            <a:noFill/>
            <a:prstDash val="solid"/>
            <a:round/>
            <a:headEnd type="none" w="med" len="med"/>
            <a:tailEnd type="none" w="med" len="med"/>
          </a:ln>
          <a:effectLst>
            <a:softEdge rad="292100"/>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5D6E6507-3D69-4389-82EB-430C0CAAA8DA}" type="slidenum">
              <a:rPr lang="en-US"/>
              <a:pPr/>
              <a:t>‹#›</a:t>
            </a:fld>
            <a:endParaRPr lang="en-US"/>
          </a:p>
        </p:txBody>
      </p:sp>
      <p:sp>
        <p:nvSpPr>
          <p:cNvPr id="5" name="Footer Placeholder 4"/>
          <p:cNvSpPr>
            <a:spLocks noGrp="1"/>
          </p:cNvSpPr>
          <p:nvPr>
            <p:ph type="ftr" sz="quarter" idx="11"/>
          </p:nvPr>
        </p:nvSpPr>
        <p:spPr/>
        <p:txBody>
          <a:bodyPr/>
          <a:lstStyle>
            <a:lvl1pPr>
              <a:defRPr/>
            </a:lvl1pPr>
          </a:lstStyle>
          <a:p>
            <a:r>
              <a:rPr lang="en-US" smtClean="0"/>
              <a:t>IBM Confidential</a:t>
            </a:r>
            <a:endParaRPr lang="en-US"/>
          </a:p>
        </p:txBody>
      </p:sp>
      <p:sp>
        <p:nvSpPr>
          <p:cNvPr id="6" name="Date Placeholder 5"/>
          <p:cNvSpPr>
            <a:spLocks noGrp="1"/>
          </p:cNvSpPr>
          <p:nvPr>
            <p:ph type="dt" sz="half" idx="12"/>
          </p:nvPr>
        </p:nvSpPr>
        <p:spPr/>
        <p:txBody>
          <a:bodyPr/>
          <a:lstStyle>
            <a:lvl1pPr>
              <a:defRPr/>
            </a:lvl1pPr>
          </a:lstStyle>
          <a:p>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182563" y="1406130"/>
            <a:ext cx="8686800" cy="335994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67588" name="Line 4"/>
          <p:cNvSpPr>
            <a:spLocks noChangeShapeType="1"/>
          </p:cNvSpPr>
          <p:nvPr/>
        </p:nvSpPr>
        <p:spPr bwMode="auto">
          <a:xfrm flipV="1">
            <a:off x="274645" y="411956"/>
            <a:ext cx="8594725" cy="0"/>
          </a:xfrm>
          <a:prstGeom prst="line">
            <a:avLst/>
          </a:prstGeom>
          <a:noFill/>
          <a:ln w="9525">
            <a:solidFill>
              <a:schemeClr val="tx1"/>
            </a:solidFill>
            <a:round/>
            <a:headEnd/>
            <a:tailEnd/>
          </a:ln>
          <a:effectLst/>
        </p:spPr>
        <p:txBody>
          <a:bodyPr/>
          <a:lstStyle/>
          <a:p>
            <a:endParaRPr lang="en-US"/>
          </a:p>
        </p:txBody>
      </p:sp>
      <p:sp>
        <p:nvSpPr>
          <p:cNvPr id="15" name="Rectangle 6"/>
          <p:cNvSpPr>
            <a:spLocks noChangeArrowheads="1"/>
          </p:cNvSpPr>
          <p:nvPr/>
        </p:nvSpPr>
        <p:spPr bwMode="black">
          <a:xfrm>
            <a:off x="7589838" y="4902997"/>
            <a:ext cx="1371600" cy="138113"/>
          </a:xfrm>
          <a:prstGeom prst="rect">
            <a:avLst/>
          </a:prstGeom>
          <a:noFill/>
          <a:ln w="9525">
            <a:noFill/>
            <a:miter lim="800000"/>
            <a:headEnd/>
            <a:tailEnd/>
          </a:ln>
        </p:spPr>
        <p:txBody>
          <a:bodyPr lIns="92075" tIns="46038" rIns="92075" bIns="46038"/>
          <a:lstStyle/>
          <a:p>
            <a:pPr algn="r">
              <a:lnSpc>
                <a:spcPct val="100000"/>
              </a:lnSpc>
            </a:pPr>
            <a:r>
              <a:rPr lang="en-US" sz="800">
                <a:solidFill>
                  <a:schemeClr val="tx1"/>
                </a:solidFill>
              </a:rPr>
              <a:t>© 2014 IBM Corporation</a:t>
            </a:r>
            <a:endParaRPr lang="en-US" sz="1800">
              <a:solidFill>
                <a:schemeClr val="tx1"/>
              </a:solidFill>
            </a:endParaRPr>
          </a:p>
        </p:txBody>
      </p:sp>
      <p:sp>
        <p:nvSpPr>
          <p:cNvPr id="67591" name="Rectangle 7"/>
          <p:cNvSpPr>
            <a:spLocks noGrp="1" noChangeArrowheads="1"/>
          </p:cNvSpPr>
          <p:nvPr>
            <p:ph type="sldNum" sz="quarter" idx="4"/>
          </p:nvPr>
        </p:nvSpPr>
        <p:spPr bwMode="black">
          <a:xfrm>
            <a:off x="182563" y="4902997"/>
            <a:ext cx="366712" cy="138113"/>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pitchFamily="34" charset="0"/>
              </a:defRPr>
            </a:lvl1pPr>
          </a:lstStyle>
          <a:p>
            <a:fld id="{FB0EAA2F-9A34-4E66-A595-9AD7A48BAB66}" type="slidenum">
              <a:rPr lang="en-US"/>
              <a:pPr/>
              <a:t>‹#›</a:t>
            </a:fld>
            <a:endParaRPr lang="en-US"/>
          </a:p>
        </p:txBody>
      </p:sp>
      <p:sp>
        <p:nvSpPr>
          <p:cNvPr id="67592" name="Rectangle 8"/>
          <p:cNvSpPr>
            <a:spLocks noGrp="1" noChangeArrowheads="1"/>
          </p:cNvSpPr>
          <p:nvPr>
            <p:ph type="ftr" sz="quarter" idx="3"/>
          </p:nvPr>
        </p:nvSpPr>
        <p:spPr bwMode="auto">
          <a:xfrm>
            <a:off x="1554163" y="4902997"/>
            <a:ext cx="5943600" cy="138113"/>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pitchFamily="34" charset="0"/>
              </a:defRPr>
            </a:lvl1pPr>
          </a:lstStyle>
          <a:p>
            <a:r>
              <a:rPr lang="en-US" smtClean="0"/>
              <a:t>IBM Confidential</a:t>
            </a:r>
            <a:endParaRPr lang="en-US"/>
          </a:p>
        </p:txBody>
      </p:sp>
      <p:sp>
        <p:nvSpPr>
          <p:cNvPr id="67593" name="Rectangle 9"/>
          <p:cNvSpPr>
            <a:spLocks noGrp="1" noChangeArrowheads="1"/>
          </p:cNvSpPr>
          <p:nvPr>
            <p:ph type="dt" sz="half" idx="2"/>
          </p:nvPr>
        </p:nvSpPr>
        <p:spPr bwMode="auto">
          <a:xfrm>
            <a:off x="549275" y="4902997"/>
            <a:ext cx="1004888" cy="138113"/>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cs typeface="Arial" pitchFamily="34" charset="0"/>
              </a:defRPr>
            </a:lvl1pPr>
          </a:lstStyle>
          <a:p>
            <a:endParaRPr lang="en-US"/>
          </a:p>
        </p:txBody>
      </p:sp>
      <p:sp>
        <p:nvSpPr>
          <p:cNvPr id="67597" name="Rectangle 13"/>
          <p:cNvSpPr>
            <a:spLocks noGrp="1" noChangeArrowheads="1"/>
          </p:cNvSpPr>
          <p:nvPr>
            <p:ph type="title"/>
          </p:nvPr>
        </p:nvSpPr>
        <p:spPr bwMode="auto">
          <a:xfrm>
            <a:off x="182563" y="445297"/>
            <a:ext cx="8686800" cy="54887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pic>
        <p:nvPicPr>
          <p:cNvPr id="10" name="Picture 14" descr="blue-logo"/>
          <p:cNvPicPr>
            <a:picLocks noChangeAspect="1" noChangeArrowheads="1"/>
          </p:cNvPicPr>
          <p:nvPr userDrawn="1"/>
        </p:nvPicPr>
        <p:blipFill>
          <a:blip r:embed="rId4"/>
          <a:srcRect/>
          <a:stretch>
            <a:fillRect/>
          </a:stretch>
        </p:blipFill>
        <p:spPr bwMode="auto">
          <a:xfrm>
            <a:off x="8313820" y="171314"/>
            <a:ext cx="489204" cy="198882"/>
          </a:xfrm>
          <a:prstGeom prst="rect">
            <a:avLst/>
          </a:prstGeom>
          <a:noFill/>
        </p:spPr>
      </p:pic>
    </p:spTree>
  </p:cSld>
  <p:clrMap bg1="lt1" tx1="dk1" bg2="lt2" tx2="dk2" accent1="accent1" accent2="accent2" accent3="accent3" accent4="accent4" accent5="accent5" accent6="accent6" hlink="hlink" folHlink="folHlink"/>
  <p:sldLayoutIdLst>
    <p:sldLayoutId id="2147484011" r:id="rId1"/>
    <p:sldLayoutId id="2147484012" r:id="rId2"/>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1" fontAlgn="base" hangingPunct="1">
        <a:lnSpc>
          <a:spcPct val="90000"/>
        </a:lnSpc>
        <a:spcBef>
          <a:spcPct val="0"/>
        </a:spcBef>
        <a:spcAft>
          <a:spcPct val="0"/>
        </a:spcAft>
        <a:defRPr sz="2200">
          <a:solidFill>
            <a:schemeClr val="tx2"/>
          </a:solidFill>
          <a:latin typeface="+mj-lt"/>
          <a:ea typeface="+mj-ea"/>
          <a:cs typeface="+mj-cs"/>
        </a:defRPr>
      </a:lvl1pPr>
      <a:lvl2pPr algn="l" rtl="0" eaLnBrk="1" fontAlgn="base" hangingPunct="1">
        <a:lnSpc>
          <a:spcPct val="90000"/>
        </a:lnSpc>
        <a:spcBef>
          <a:spcPct val="0"/>
        </a:spcBef>
        <a:spcAft>
          <a:spcPct val="0"/>
        </a:spcAft>
        <a:defRPr sz="2200">
          <a:solidFill>
            <a:schemeClr val="tx2"/>
          </a:solidFill>
          <a:latin typeface="Arial" pitchFamily="34" charset="0"/>
        </a:defRPr>
      </a:lvl2pPr>
      <a:lvl3pPr algn="l" rtl="0" eaLnBrk="1" fontAlgn="base" hangingPunct="1">
        <a:lnSpc>
          <a:spcPct val="90000"/>
        </a:lnSpc>
        <a:spcBef>
          <a:spcPct val="0"/>
        </a:spcBef>
        <a:spcAft>
          <a:spcPct val="0"/>
        </a:spcAft>
        <a:defRPr sz="2200">
          <a:solidFill>
            <a:schemeClr val="tx2"/>
          </a:solidFill>
          <a:latin typeface="Arial" pitchFamily="34" charset="0"/>
        </a:defRPr>
      </a:lvl3pPr>
      <a:lvl4pPr algn="l" rtl="0" eaLnBrk="1" fontAlgn="base" hangingPunct="1">
        <a:lnSpc>
          <a:spcPct val="90000"/>
        </a:lnSpc>
        <a:spcBef>
          <a:spcPct val="0"/>
        </a:spcBef>
        <a:spcAft>
          <a:spcPct val="0"/>
        </a:spcAft>
        <a:defRPr sz="2200">
          <a:solidFill>
            <a:schemeClr val="tx2"/>
          </a:solidFill>
          <a:latin typeface="Arial" pitchFamily="34" charset="0"/>
        </a:defRPr>
      </a:lvl4pPr>
      <a:lvl5pPr algn="l" rtl="0" eaLnBrk="1" fontAlgn="base" hangingPunct="1">
        <a:lnSpc>
          <a:spcPct val="90000"/>
        </a:lnSpc>
        <a:spcBef>
          <a:spcPct val="0"/>
        </a:spcBef>
        <a:spcAft>
          <a:spcPct val="0"/>
        </a:spcAft>
        <a:defRPr sz="2200">
          <a:solidFill>
            <a:schemeClr val="tx2"/>
          </a:solidFill>
          <a:latin typeface="Arial" pitchFamily="34" charset="0"/>
        </a:defRPr>
      </a:lvl5pPr>
      <a:lvl6pPr marL="457200" algn="l" rtl="0" eaLnBrk="1" fontAlgn="base" hangingPunct="1">
        <a:lnSpc>
          <a:spcPct val="90000"/>
        </a:lnSpc>
        <a:spcBef>
          <a:spcPct val="0"/>
        </a:spcBef>
        <a:spcAft>
          <a:spcPct val="0"/>
        </a:spcAft>
        <a:defRPr sz="2200">
          <a:solidFill>
            <a:schemeClr val="tx2"/>
          </a:solidFill>
          <a:latin typeface="Arial" pitchFamily="34" charset="0"/>
        </a:defRPr>
      </a:lvl6pPr>
      <a:lvl7pPr marL="914400" algn="l" rtl="0" eaLnBrk="1" fontAlgn="base" hangingPunct="1">
        <a:lnSpc>
          <a:spcPct val="90000"/>
        </a:lnSpc>
        <a:spcBef>
          <a:spcPct val="0"/>
        </a:spcBef>
        <a:spcAft>
          <a:spcPct val="0"/>
        </a:spcAft>
        <a:defRPr sz="2200">
          <a:solidFill>
            <a:schemeClr val="tx2"/>
          </a:solidFill>
          <a:latin typeface="Arial" pitchFamily="34" charset="0"/>
        </a:defRPr>
      </a:lvl7pPr>
      <a:lvl8pPr marL="1371600" algn="l" rtl="0" eaLnBrk="1" fontAlgn="base" hangingPunct="1">
        <a:lnSpc>
          <a:spcPct val="90000"/>
        </a:lnSpc>
        <a:spcBef>
          <a:spcPct val="0"/>
        </a:spcBef>
        <a:spcAft>
          <a:spcPct val="0"/>
        </a:spcAft>
        <a:defRPr sz="2200">
          <a:solidFill>
            <a:schemeClr val="tx2"/>
          </a:solidFill>
          <a:latin typeface="Arial" pitchFamily="34" charset="0"/>
        </a:defRPr>
      </a:lvl8pPr>
      <a:lvl9pPr marL="1828800" algn="l" rtl="0" eaLnBrk="1" fontAlgn="base" hangingPunct="1">
        <a:lnSpc>
          <a:spcPct val="90000"/>
        </a:lnSpc>
        <a:spcBef>
          <a:spcPct val="0"/>
        </a:spcBef>
        <a:spcAft>
          <a:spcPct val="0"/>
        </a:spcAft>
        <a:defRPr sz="2200">
          <a:solidFill>
            <a:schemeClr val="tx2"/>
          </a:solidFill>
          <a:latin typeface="Arial" pitchFamily="34" charset="0"/>
        </a:defRPr>
      </a:lvl9pPr>
    </p:titleStyle>
    <p:body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mn-lt"/>
          <a:ea typeface="+mn-ea"/>
          <a:cs typeface="+mn-cs"/>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mn-lt"/>
        </a:defRPr>
      </a:lvl2pPr>
      <a:lvl3pPr marL="855663" indent="-173038" algn="l" rtl="0" eaLnBrk="1" fontAlgn="base" hangingPunct="1">
        <a:spcBef>
          <a:spcPct val="0"/>
        </a:spcBef>
        <a:spcAft>
          <a:spcPct val="0"/>
        </a:spcAft>
        <a:buClr>
          <a:schemeClr val="tx1"/>
        </a:buClr>
        <a:buChar char="•"/>
        <a:defRPr sz="1600">
          <a:solidFill>
            <a:schemeClr val="tx1"/>
          </a:solidFill>
          <a:latin typeface="+mn-lt"/>
        </a:defRPr>
      </a:lvl3pPr>
      <a:lvl4pPr marL="1203325" indent="-173038" algn="l" rtl="0" eaLnBrk="1" fontAlgn="base" hangingPunct="1">
        <a:spcBef>
          <a:spcPct val="20000"/>
        </a:spcBef>
        <a:spcAft>
          <a:spcPct val="0"/>
        </a:spcAft>
        <a:buClr>
          <a:schemeClr val="bg1"/>
        </a:buClr>
        <a:defRPr sz="1600">
          <a:solidFill>
            <a:schemeClr val="bg1"/>
          </a:solidFill>
          <a:latin typeface="+mn-lt"/>
        </a:defRPr>
      </a:lvl4pPr>
      <a:lvl5pPr marL="1539875" indent="-163513" algn="l" rtl="0" eaLnBrk="1" fontAlgn="base" hangingPunct="1">
        <a:spcBef>
          <a:spcPct val="20000"/>
        </a:spcBef>
        <a:spcAft>
          <a:spcPct val="0"/>
        </a:spcAft>
        <a:buClr>
          <a:schemeClr val="bg1"/>
        </a:buClr>
        <a:buChar char="»"/>
        <a:defRPr sz="1600">
          <a:solidFill>
            <a:schemeClr val="bg1"/>
          </a:solidFill>
          <a:latin typeface="+mn-lt"/>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hyperlink" Target="http://www.bloorresearch.com/blog/the-norfolk-punt/2014/1/ibm-watson-gets-devops/"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hyperlink" Target="https://ibm.biz/BdRVGy"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hyperlink" Target="http://www.ibm.com/ibm/devops/us/en/"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microsoft.com/office/2007/relationships/hdphoto" Target="../media/hdphoto3.wdp"/><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subTitle" idx="1"/>
          </p:nvPr>
        </p:nvSpPr>
        <p:spPr>
          <a:xfrm>
            <a:off x="139707" y="2750820"/>
            <a:ext cx="5322309" cy="1210203"/>
          </a:xfrm>
        </p:spPr>
        <p:txBody>
          <a:bodyPr/>
          <a:lstStyle/>
          <a:p>
            <a:pPr eaLnBrk="1" hangingPunct="1">
              <a:spcBef>
                <a:spcPts val="0"/>
              </a:spcBef>
              <a:buClr>
                <a:srgbClr val="2DB6B3"/>
              </a:buClr>
            </a:pPr>
            <a:r>
              <a:rPr lang="en-US" sz="1600" b="1" dirty="0" err="1"/>
              <a:t>Dibbe</a:t>
            </a:r>
            <a:r>
              <a:rPr lang="en-US" sz="1600" b="1" dirty="0"/>
              <a:t> Edwards</a:t>
            </a:r>
          </a:p>
          <a:p>
            <a:pPr eaLnBrk="1" hangingPunct="1">
              <a:spcBef>
                <a:spcPts val="0"/>
              </a:spcBef>
              <a:buClr>
                <a:srgbClr val="2DB6B3"/>
              </a:buClr>
            </a:pPr>
            <a:r>
              <a:rPr lang="en-US" sz="1600" dirty="0"/>
              <a:t>Vice </a:t>
            </a:r>
            <a:r>
              <a:rPr lang="en-US" sz="1600" dirty="0" smtClean="0"/>
              <a:t>President,</a:t>
            </a:r>
          </a:p>
          <a:p>
            <a:pPr eaLnBrk="1" hangingPunct="1">
              <a:spcBef>
                <a:spcPts val="0"/>
              </a:spcBef>
              <a:buClr>
                <a:srgbClr val="2DB6B3"/>
              </a:buClr>
            </a:pPr>
            <a:r>
              <a:rPr lang="en-US" sz="1600" dirty="0" smtClean="0"/>
              <a:t>IBM Rational </a:t>
            </a:r>
            <a:r>
              <a:rPr lang="en-US" sz="1600" dirty="0" err="1" smtClean="0"/>
              <a:t>DevOps</a:t>
            </a:r>
            <a:r>
              <a:rPr lang="en-US" sz="1600" dirty="0" smtClean="0"/>
              <a:t> Capabilities Development</a:t>
            </a:r>
          </a:p>
          <a:p>
            <a:pPr eaLnBrk="1" hangingPunct="1">
              <a:spcBef>
                <a:spcPts val="0"/>
              </a:spcBef>
              <a:buClr>
                <a:srgbClr val="2DB6B3"/>
              </a:buClr>
            </a:pPr>
            <a:r>
              <a:rPr lang="en-US" sz="1600" b="1" dirty="0" smtClean="0"/>
              <a:t>IBM</a:t>
            </a:r>
            <a:endParaRPr lang="en-US" sz="1600" b="1" dirty="0"/>
          </a:p>
        </p:txBody>
      </p:sp>
      <p:sp>
        <p:nvSpPr>
          <p:cNvPr id="10244" name="Rectangle 49"/>
          <p:cNvSpPr txBox="1">
            <a:spLocks noGrp="1" noChangeArrowheads="1"/>
          </p:cNvSpPr>
          <p:nvPr/>
        </p:nvSpPr>
        <p:spPr bwMode="auto">
          <a:xfrm>
            <a:off x="266853" y="4724958"/>
            <a:ext cx="1065609" cy="260946"/>
          </a:xfrm>
          <a:prstGeom prst="rect">
            <a:avLst/>
          </a:prstGeom>
          <a:noFill/>
          <a:ln w="9525">
            <a:noFill/>
            <a:miter lim="800000"/>
            <a:headEnd/>
            <a:tailEnd/>
          </a:ln>
        </p:spPr>
        <p:txBody>
          <a:bodyPr lIns="64008" tIns="32004" rIns="64008" bIns="32004"/>
          <a:lstStyle/>
          <a:p>
            <a:pPr algn="l"/>
            <a:r>
              <a:rPr lang="en-US" sz="800" dirty="0" smtClean="0">
                <a:solidFill>
                  <a:srgbClr val="000000"/>
                </a:solidFill>
                <a:ea typeface="MS PGothic" pitchFamily="34" charset="-128"/>
              </a:rPr>
              <a:t>October, </a:t>
            </a:r>
            <a:r>
              <a:rPr lang="en-US" sz="800" dirty="0">
                <a:solidFill>
                  <a:srgbClr val="000000"/>
                </a:solidFill>
                <a:ea typeface="MS PGothic" pitchFamily="34" charset="-128"/>
              </a:rPr>
              <a:t>2014</a:t>
            </a:r>
          </a:p>
        </p:txBody>
      </p:sp>
      <p:sp>
        <p:nvSpPr>
          <p:cNvPr id="3" name="Title 2"/>
          <p:cNvSpPr>
            <a:spLocks noGrp="1"/>
          </p:cNvSpPr>
          <p:nvPr>
            <p:ph type="ctrTitle"/>
          </p:nvPr>
        </p:nvSpPr>
        <p:spPr/>
        <p:txBody>
          <a:bodyPr/>
          <a:lstStyle/>
          <a:p>
            <a:r>
              <a:rPr lang="en-US" dirty="0"/>
              <a:t>Real Life Experiences </a:t>
            </a:r>
            <a:r>
              <a:rPr lang="en-US" dirty="0" smtClean="0"/>
              <a:t/>
            </a:r>
            <a:br>
              <a:rPr lang="en-US" dirty="0" smtClean="0"/>
            </a:br>
            <a:r>
              <a:rPr lang="en-US" dirty="0" smtClean="0"/>
              <a:t>Leading </a:t>
            </a:r>
            <a:r>
              <a:rPr lang="en-US" dirty="0"/>
              <a:t>Large Organizational Transformation in IBM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Continuous Delivery Pipeline Dashboard (CLM</a:t>
            </a:r>
            <a:r>
              <a:rPr lang="en-US" dirty="0" smtClean="0"/>
              <a:t>)</a:t>
            </a:r>
            <a:endParaRPr lang="en-US" dirty="0"/>
          </a:p>
        </p:txBody>
      </p:sp>
      <p:sp>
        <p:nvSpPr>
          <p:cNvPr id="94209"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4025">
              <a:defRPr sz="2400">
                <a:solidFill>
                  <a:schemeClr val="tx1"/>
                </a:solidFill>
                <a:latin typeface="Arial" charset="0"/>
                <a:ea typeface="ＭＳ Ｐゴシック" charset="0"/>
                <a:cs typeface="ＭＳ Ｐゴシック" charset="0"/>
              </a:defRPr>
            </a:lvl1pPr>
            <a:lvl2pPr marL="742950" indent="-285750" defTabSz="454025">
              <a:defRPr sz="2400">
                <a:solidFill>
                  <a:schemeClr val="tx1"/>
                </a:solidFill>
                <a:latin typeface="Arial" charset="0"/>
                <a:ea typeface="ＭＳ Ｐゴシック" charset="0"/>
              </a:defRPr>
            </a:lvl2pPr>
            <a:lvl3pPr marL="1143000" indent="-228600" defTabSz="454025">
              <a:defRPr sz="2400">
                <a:solidFill>
                  <a:schemeClr val="tx1"/>
                </a:solidFill>
                <a:latin typeface="Arial" charset="0"/>
                <a:ea typeface="ＭＳ Ｐゴシック" charset="0"/>
              </a:defRPr>
            </a:lvl3pPr>
            <a:lvl4pPr marL="1600200" indent="-228600" defTabSz="454025">
              <a:defRPr sz="2400">
                <a:solidFill>
                  <a:schemeClr val="tx1"/>
                </a:solidFill>
                <a:latin typeface="Arial" charset="0"/>
                <a:ea typeface="ＭＳ Ｐゴシック" charset="0"/>
              </a:defRPr>
            </a:lvl4pPr>
            <a:lvl5pPr marL="2057400" indent="-228600" defTabSz="454025">
              <a:defRPr sz="2400">
                <a:solidFill>
                  <a:schemeClr val="tx1"/>
                </a:solidFill>
                <a:latin typeface="Arial" charset="0"/>
                <a:ea typeface="ＭＳ Ｐゴシック" charset="0"/>
              </a:defRPr>
            </a:lvl5pPr>
            <a:lvl6pPr marL="2514600" indent="-228600" defTabSz="45402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402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402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4025" eaLnBrk="0" fontAlgn="base" hangingPunct="0">
              <a:spcBef>
                <a:spcPct val="0"/>
              </a:spcBef>
              <a:spcAft>
                <a:spcPct val="0"/>
              </a:spcAft>
              <a:defRPr sz="2400">
                <a:solidFill>
                  <a:schemeClr val="tx1"/>
                </a:solidFill>
                <a:latin typeface="Arial" charset="0"/>
                <a:ea typeface="ＭＳ Ｐゴシック" charset="0"/>
              </a:defRPr>
            </a:lvl9pPr>
          </a:lstStyle>
          <a:p>
            <a:fld id="{5752B7C0-89D1-1E41-8F77-C2FE59EA58CA}" type="slidenum">
              <a:rPr lang="en-US" sz="800">
                <a:cs typeface="Arial" charset="0"/>
              </a:rPr>
              <a:pPr/>
              <a:t>10</a:t>
            </a:fld>
            <a:endParaRPr lang="en-US" sz="800">
              <a:cs typeface="Arial" charset="0"/>
            </a:endParaRPr>
          </a:p>
        </p:txBody>
      </p:sp>
      <p:grpSp>
        <p:nvGrpSpPr>
          <p:cNvPr id="2" name="Group 1"/>
          <p:cNvGrpSpPr/>
          <p:nvPr/>
        </p:nvGrpSpPr>
        <p:grpSpPr>
          <a:xfrm>
            <a:off x="619760" y="2075728"/>
            <a:ext cx="7016750" cy="2966172"/>
            <a:chOff x="0" y="990600"/>
            <a:chExt cx="9144000" cy="5410200"/>
          </a:xfrm>
        </p:grpSpPr>
        <p:pic>
          <p:nvPicPr>
            <p:cNvPr id="94211"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90600"/>
              <a:ext cx="91440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9525" y="1790700"/>
              <a:ext cx="4054475"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 y="1828800"/>
              <a:ext cx="5054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6188" y="4410075"/>
              <a:ext cx="4011612"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p:cNvPicPr>
            <a:picLocks noChangeAspect="1"/>
          </p:cNvPicPr>
          <p:nvPr/>
        </p:nvPicPr>
        <p:blipFill>
          <a:blip r:embed="rId6"/>
          <a:stretch>
            <a:fillRect/>
          </a:stretch>
        </p:blipFill>
        <p:spPr>
          <a:xfrm>
            <a:off x="231775" y="894656"/>
            <a:ext cx="4606925" cy="954528"/>
          </a:xfrm>
          <a:prstGeom prst="rect">
            <a:avLst/>
          </a:prstGeom>
          <a:effectLst/>
        </p:spPr>
      </p:pic>
      <p:sp>
        <p:nvSpPr>
          <p:cNvPr id="4" name="Rectangle 3"/>
          <p:cNvSpPr/>
          <p:nvPr/>
        </p:nvSpPr>
        <p:spPr>
          <a:xfrm>
            <a:off x="-1612900" y="1955801"/>
            <a:ext cx="7302500" cy="369332"/>
          </a:xfrm>
          <a:prstGeom prst="rect">
            <a:avLst/>
          </a:prstGeom>
        </p:spPr>
        <p:txBody>
          <a:bodyPr wrap="square">
            <a:spAutoFit/>
          </a:bodyPr>
          <a:lstStyle/>
          <a:p>
            <a:endParaRPr lang="en-US" dirty="0"/>
          </a:p>
        </p:txBody>
      </p:sp>
      <p:sp>
        <p:nvSpPr>
          <p:cNvPr id="5" name="Rectangle 4"/>
          <p:cNvSpPr/>
          <p:nvPr/>
        </p:nvSpPr>
        <p:spPr>
          <a:xfrm>
            <a:off x="5080000" y="1032301"/>
            <a:ext cx="4064000" cy="1569660"/>
          </a:xfrm>
          <a:prstGeom prst="rect">
            <a:avLst/>
          </a:prstGeom>
        </p:spPr>
        <p:txBody>
          <a:bodyPr wrap="square">
            <a:spAutoFit/>
          </a:bodyPr>
          <a:lstStyle/>
          <a:p>
            <a:pPr marL="285750" indent="-285750" algn="l">
              <a:buFont typeface="Arial"/>
              <a:buChar char="•"/>
            </a:pPr>
            <a:r>
              <a:rPr lang="en-US" sz="1600" dirty="0" smtClean="0"/>
              <a:t>Automated quality gates</a:t>
            </a:r>
          </a:p>
          <a:p>
            <a:pPr marL="285750" indent="-285750" algn="l">
              <a:buFont typeface="Arial"/>
              <a:buChar char="•"/>
            </a:pPr>
            <a:r>
              <a:rPr lang="en-US" sz="1600" dirty="0" smtClean="0"/>
              <a:t>Single view </a:t>
            </a:r>
            <a:r>
              <a:rPr lang="en-US" sz="1600" dirty="0"/>
              <a:t>of </a:t>
            </a:r>
            <a:r>
              <a:rPr lang="en-US" sz="1600" dirty="0" smtClean="0"/>
              <a:t>quality</a:t>
            </a:r>
          </a:p>
          <a:p>
            <a:pPr marL="285750" indent="-285750" algn="l">
              <a:buFont typeface="Arial"/>
              <a:buChar char="•"/>
            </a:pPr>
            <a:r>
              <a:rPr lang="en-US" sz="1600" dirty="0"/>
              <a:t>Ability to quickly drill down on </a:t>
            </a:r>
            <a:r>
              <a:rPr lang="en-US" sz="1600" dirty="0" smtClean="0"/>
              <a:t>problems</a:t>
            </a:r>
          </a:p>
          <a:p>
            <a:pPr marL="285750" indent="-285750" algn="l">
              <a:buFont typeface="Arial"/>
              <a:buChar char="•"/>
            </a:pPr>
            <a:r>
              <a:rPr lang="en-US" sz="1600" dirty="0" smtClean="0"/>
              <a:t>View the live dashboard at:   </a:t>
            </a:r>
            <a:r>
              <a:rPr lang="en-US" sz="1600" dirty="0" err="1" smtClean="0"/>
              <a:t>jazz.net</a:t>
            </a:r>
            <a:endParaRPr lang="en-US" sz="1600" dirty="0" smtClean="0"/>
          </a:p>
          <a:p>
            <a:pPr marL="285750" indent="-285750" algn="l">
              <a:buFont typeface="Arial"/>
              <a:buChar char="•"/>
            </a:pPr>
            <a:endParaRPr lang="en-US" sz="1600" dirty="0"/>
          </a:p>
          <a:p>
            <a:pPr marL="285750" indent="-285750" algn="l">
              <a:buFont typeface="Arial"/>
              <a:buChar char="•"/>
            </a:pPr>
            <a:endParaRPr lang="en-US" sz="1600" dirty="0"/>
          </a:p>
        </p:txBody>
      </p:sp>
    </p:spTree>
    <p:extLst>
      <p:ext uri="{BB962C8B-B14F-4D97-AF65-F5344CB8AC3E}">
        <p14:creationId xmlns:p14="http://schemas.microsoft.com/office/powerpoint/2010/main" val="3391916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Content Placeholder 4"/>
          <p:cNvSpPr>
            <a:spLocks noGrp="1"/>
          </p:cNvSpPr>
          <p:nvPr>
            <p:ph idx="1"/>
          </p:nvPr>
        </p:nvSpPr>
        <p:spPr>
          <a:xfrm>
            <a:off x="182563" y="974330"/>
            <a:ext cx="8686800" cy="2486999"/>
          </a:xfrm>
        </p:spPr>
        <p:txBody>
          <a:bodyPr>
            <a:normAutofit/>
          </a:bodyPr>
          <a:lstStyle/>
          <a:p>
            <a:pPr>
              <a:spcBef>
                <a:spcPts val="0"/>
              </a:spcBef>
            </a:pPr>
            <a:r>
              <a:rPr lang="en-US" dirty="0" smtClean="0">
                <a:solidFill>
                  <a:srgbClr val="000000"/>
                </a:solidFill>
              </a:rPr>
              <a:t>Establish </a:t>
            </a:r>
            <a:r>
              <a:rPr lang="en-US" dirty="0" smtClean="0">
                <a:solidFill>
                  <a:srgbClr val="000000"/>
                </a:solidFill>
              </a:rPr>
              <a:t>business metrics </a:t>
            </a:r>
            <a:r>
              <a:rPr lang="en-US" dirty="0" smtClean="0">
                <a:solidFill>
                  <a:srgbClr val="000000"/>
                </a:solidFill>
              </a:rPr>
              <a:t>and success/failure criteria</a:t>
            </a:r>
          </a:p>
          <a:p>
            <a:pPr>
              <a:spcBef>
                <a:spcPts val="0"/>
              </a:spcBef>
            </a:pPr>
            <a:r>
              <a:rPr lang="en-US" dirty="0" smtClean="0">
                <a:solidFill>
                  <a:srgbClr val="000000"/>
                </a:solidFill>
              </a:rPr>
              <a:t>Figure out what works by running experiments – tiny tests for a small subset of users to help determine the usefulness of a feature</a:t>
            </a:r>
          </a:p>
          <a:p>
            <a:pPr>
              <a:spcBef>
                <a:spcPts val="0"/>
              </a:spcBef>
            </a:pPr>
            <a:r>
              <a:rPr lang="en-US" dirty="0" smtClean="0">
                <a:solidFill>
                  <a:srgbClr val="000000"/>
                </a:solidFill>
              </a:rPr>
              <a:t>Run experiments and compare results making fact based decisions</a:t>
            </a:r>
          </a:p>
          <a:p>
            <a:pPr>
              <a:spcBef>
                <a:spcPts val="0"/>
              </a:spcBef>
            </a:pPr>
            <a:r>
              <a:rPr lang="en-US" dirty="0" smtClean="0">
                <a:solidFill>
                  <a:srgbClr val="000000"/>
                </a:solidFill>
              </a:rPr>
              <a:t>A </a:t>
            </a:r>
            <a:r>
              <a:rPr lang="en-US" dirty="0" smtClean="0">
                <a:solidFill>
                  <a:srgbClr val="000000"/>
                </a:solidFill>
              </a:rPr>
              <a:t>mechanism to enable system-wide experimenting is highly </a:t>
            </a:r>
            <a:r>
              <a:rPr lang="en-US" dirty="0" smtClean="0">
                <a:solidFill>
                  <a:srgbClr val="000000"/>
                </a:solidFill>
              </a:rPr>
              <a:t>recommended</a:t>
            </a:r>
            <a:endParaRPr lang="en-US" dirty="0" smtClean="0">
              <a:solidFill>
                <a:srgbClr val="000000"/>
              </a:solidFill>
            </a:endParaRPr>
          </a:p>
          <a:p>
            <a:pPr>
              <a:spcBef>
                <a:spcPts val="0"/>
              </a:spcBef>
            </a:pPr>
            <a:r>
              <a:rPr lang="en-US" dirty="0" smtClean="0">
                <a:solidFill>
                  <a:srgbClr val="000000"/>
                </a:solidFill>
              </a:rPr>
              <a:t>Consider different models of experimenting </a:t>
            </a:r>
            <a:r>
              <a:rPr lang="en-US" dirty="0" smtClean="0">
                <a:solidFill>
                  <a:srgbClr val="000000"/>
                </a:solidFill>
              </a:rPr>
              <a:t>(A</a:t>
            </a:r>
            <a:r>
              <a:rPr lang="en-US" dirty="0" smtClean="0">
                <a:solidFill>
                  <a:srgbClr val="000000"/>
                </a:solidFill>
              </a:rPr>
              <a:t>/B testing, multi-armed bandit, etc.)</a:t>
            </a:r>
          </a:p>
          <a:p>
            <a:pPr>
              <a:spcBef>
                <a:spcPts val="0"/>
              </a:spcBef>
            </a:pPr>
            <a:r>
              <a:rPr lang="en-CA" dirty="0">
                <a:solidFill>
                  <a:srgbClr val="000000"/>
                </a:solidFill>
              </a:rPr>
              <a:t>You can follow </a:t>
            </a:r>
            <a:r>
              <a:rPr lang="en-CA" dirty="0" smtClean="0">
                <a:solidFill>
                  <a:srgbClr val="000000"/>
                </a:solidFill>
              </a:rPr>
              <a:t>two </a:t>
            </a:r>
            <a:r>
              <a:rPr lang="en-CA" dirty="0">
                <a:solidFill>
                  <a:srgbClr val="000000"/>
                </a:solidFill>
              </a:rPr>
              <a:t>paths simultaneously for related projects:</a:t>
            </a:r>
          </a:p>
          <a:p>
            <a:pPr lvl="1">
              <a:spcBef>
                <a:spcPts val="0"/>
              </a:spcBef>
            </a:pPr>
            <a:r>
              <a:rPr lang="en-CA" dirty="0">
                <a:solidFill>
                  <a:srgbClr val="000000"/>
                </a:solidFill>
              </a:rPr>
              <a:t>Experiment on a cloud-based project and use the data from the experiments to not only drive the direction of that project but related </a:t>
            </a:r>
            <a:r>
              <a:rPr lang="en-CA" dirty="0" err="1">
                <a:solidFill>
                  <a:srgbClr val="000000"/>
                </a:solidFill>
              </a:rPr>
              <a:t>on-premise</a:t>
            </a:r>
            <a:r>
              <a:rPr lang="en-CA" dirty="0">
                <a:solidFill>
                  <a:srgbClr val="000000"/>
                </a:solidFill>
              </a:rPr>
              <a:t> </a:t>
            </a:r>
            <a:r>
              <a:rPr lang="en-CA" dirty="0" smtClean="0">
                <a:solidFill>
                  <a:srgbClr val="000000"/>
                </a:solidFill>
              </a:rPr>
              <a:t>projects</a:t>
            </a:r>
            <a:endParaRPr lang="en-US" dirty="0" smtClean="0"/>
          </a:p>
        </p:txBody>
      </p:sp>
      <p:sp>
        <p:nvSpPr>
          <p:cNvPr id="6" name="Rounded Rectangle 5"/>
          <p:cNvSpPr/>
          <p:nvPr/>
        </p:nvSpPr>
        <p:spPr>
          <a:xfrm>
            <a:off x="1210889" y="3914099"/>
            <a:ext cx="1853106" cy="537105"/>
          </a:xfrm>
          <a:prstGeom prst="roundRect">
            <a:avLst/>
          </a:prstGeom>
          <a:solidFill>
            <a:srgbClr val="8CC63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IBM </a:t>
            </a:r>
            <a:r>
              <a:rPr lang="en-US" sz="1200" dirty="0" err="1" smtClean="0"/>
              <a:t>Bluemix</a:t>
            </a:r>
            <a:endParaRPr lang="en-US" sz="1200" dirty="0" smtClean="0"/>
          </a:p>
          <a:p>
            <a:pPr algn="ctr"/>
            <a:r>
              <a:rPr lang="en-US" sz="1200" dirty="0" smtClean="0"/>
              <a:t> </a:t>
            </a:r>
            <a:r>
              <a:rPr lang="en-US" sz="1200" dirty="0" err="1" smtClean="0"/>
              <a:t>DevOps</a:t>
            </a:r>
            <a:r>
              <a:rPr lang="en-US" sz="1200" dirty="0" smtClean="0"/>
              <a:t> Services</a:t>
            </a:r>
            <a:endParaRPr lang="en-US" sz="1200" dirty="0"/>
          </a:p>
          <a:p>
            <a:pPr algn="ctr"/>
            <a:r>
              <a:rPr lang="en-US" sz="1200" dirty="0" smtClean="0"/>
              <a:t>(on the cloud)</a:t>
            </a:r>
            <a:endParaRPr lang="en-US" sz="1200" dirty="0"/>
          </a:p>
        </p:txBody>
      </p:sp>
      <p:sp>
        <p:nvSpPr>
          <p:cNvPr id="7" name="Rounded Rectangle 6"/>
          <p:cNvSpPr/>
          <p:nvPr/>
        </p:nvSpPr>
        <p:spPr>
          <a:xfrm>
            <a:off x="1210889" y="3461329"/>
            <a:ext cx="1853106" cy="390590"/>
          </a:xfrm>
          <a:prstGeom prst="roundRect">
            <a:avLst/>
          </a:prstGeom>
          <a:solidFill>
            <a:srgbClr val="8CC63F"/>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CLM</a:t>
            </a:r>
          </a:p>
          <a:p>
            <a:pPr algn="ctr"/>
            <a:r>
              <a:rPr lang="en-US" sz="1200" dirty="0" smtClean="0"/>
              <a:t>(</a:t>
            </a:r>
            <a:r>
              <a:rPr lang="en-US" sz="1200" dirty="0" err="1" smtClean="0"/>
              <a:t>on-premise</a:t>
            </a:r>
            <a:r>
              <a:rPr lang="en-US" sz="1200" dirty="0" smtClean="0"/>
              <a:t>)</a:t>
            </a:r>
            <a:endParaRPr lang="en-US" sz="1200" dirty="0"/>
          </a:p>
        </p:txBody>
      </p:sp>
      <p:sp>
        <p:nvSpPr>
          <p:cNvPr id="8" name="Cloud 7"/>
          <p:cNvSpPr/>
          <p:nvPr/>
        </p:nvSpPr>
        <p:spPr>
          <a:xfrm>
            <a:off x="3144022" y="3790204"/>
            <a:ext cx="1935978" cy="441389"/>
          </a:xfrm>
          <a:prstGeom prst="cloud">
            <a:avLst/>
          </a:prstGeom>
          <a:solidFill>
            <a:srgbClr val="00B2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Experiment</a:t>
            </a:r>
            <a:endParaRPr lang="en-US" sz="1600" dirty="0"/>
          </a:p>
        </p:txBody>
      </p:sp>
      <p:sp>
        <p:nvSpPr>
          <p:cNvPr id="12" name="Slide Number Placeholder 3"/>
          <p:cNvSpPr txBox="1">
            <a:spLocks noGrp="1"/>
          </p:cNvSpPr>
          <p:nvPr/>
        </p:nvSpPr>
        <p:spPr bwMode="black">
          <a:xfrm>
            <a:off x="182563" y="4471198"/>
            <a:ext cx="366712" cy="138113"/>
          </a:xfrm>
          <a:prstGeom prst="rect">
            <a:avLst/>
          </a:prstGeom>
          <a:noFill/>
          <a:ln w="9525">
            <a:noFill/>
            <a:miter lim="800000"/>
            <a:headEnd/>
            <a:tailEnd/>
          </a:ln>
        </p:spPr>
        <p:txBody>
          <a:bodyPr lIns="92065" tIns="46033" rIns="92065" bIns="46033"/>
          <a:lstStyle/>
          <a:p>
            <a:fld id="{36A784E6-F279-4537-9429-6E5FECD5C5F9}" type="slidenum">
              <a:rPr lang="en-US" sz="800">
                <a:solidFill>
                  <a:srgbClr val="000000"/>
                </a:solidFill>
                <a:ea typeface="MS PGothic" pitchFamily="34" charset="-128"/>
              </a:rPr>
              <a:pPr/>
              <a:t>11</a:t>
            </a:fld>
            <a:endParaRPr lang="en-US" sz="800" dirty="0">
              <a:solidFill>
                <a:srgbClr val="000000"/>
              </a:solidFill>
              <a:ea typeface="MS PGothic" pitchFamily="34" charset="-128"/>
            </a:endParaRPr>
          </a:p>
        </p:txBody>
      </p:sp>
      <p:sp>
        <p:nvSpPr>
          <p:cNvPr id="4" name="Right Arrow 3"/>
          <p:cNvSpPr/>
          <p:nvPr/>
        </p:nvSpPr>
        <p:spPr bwMode="auto">
          <a:xfrm rot="11700000">
            <a:off x="2905896" y="3826427"/>
            <a:ext cx="566918" cy="45719"/>
          </a:xfrm>
          <a:prstGeom prst="rightArrow">
            <a:avLst>
              <a:gd name="adj1" fmla="val 50000"/>
              <a:gd name="adj2" fmla="val 87363"/>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20" name="Right Arrow 19"/>
          <p:cNvSpPr/>
          <p:nvPr/>
        </p:nvSpPr>
        <p:spPr bwMode="auto">
          <a:xfrm rot="10336819">
            <a:off x="2905897" y="4054195"/>
            <a:ext cx="566918" cy="45719"/>
          </a:xfrm>
          <a:prstGeom prst="rightArrow">
            <a:avLst>
              <a:gd name="adj1" fmla="val 50000"/>
              <a:gd name="adj2" fmla="val 87363"/>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21" name="Title 20"/>
          <p:cNvSpPr>
            <a:spLocks noGrp="1"/>
          </p:cNvSpPr>
          <p:nvPr>
            <p:ph type="title"/>
          </p:nvPr>
        </p:nvSpPr>
        <p:spPr/>
        <p:txBody>
          <a:bodyPr/>
          <a:lstStyle/>
          <a:p>
            <a:r>
              <a:rPr lang="en-US" dirty="0"/>
              <a:t>Experiment </a:t>
            </a:r>
            <a:r>
              <a:rPr lang="en-US" dirty="0" smtClean="0"/>
              <a:t>Rapidly </a:t>
            </a:r>
            <a:r>
              <a:rPr lang="en-US" dirty="0"/>
              <a:t>by </a:t>
            </a:r>
            <a:r>
              <a:rPr lang="en-US" dirty="0" smtClean="0"/>
              <a:t>Delivering Instrumented Capabilities </a:t>
            </a:r>
            <a:endParaRPr lang="en-US" dirty="0"/>
          </a:p>
        </p:txBody>
      </p:sp>
    </p:spTree>
    <p:extLst>
      <p:ext uri="{BB962C8B-B14F-4D97-AF65-F5344CB8AC3E}">
        <p14:creationId xmlns:p14="http://schemas.microsoft.com/office/powerpoint/2010/main" val="2858729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p:txBody>
          <a:bodyPr/>
          <a:lstStyle/>
          <a:p>
            <a:r>
              <a:rPr lang="en-CA" dirty="0"/>
              <a:t>Create a </a:t>
            </a:r>
            <a:r>
              <a:rPr lang="en-CA" dirty="0" smtClean="0"/>
              <a:t>Culture </a:t>
            </a:r>
            <a:r>
              <a:rPr lang="en-CA" dirty="0"/>
              <a:t>of </a:t>
            </a:r>
            <a:r>
              <a:rPr lang="en-CA" dirty="0" smtClean="0"/>
              <a:t>Continuous Improvement </a:t>
            </a:r>
            <a:endParaRPr lang="en-CA" dirty="0" smtClean="0"/>
          </a:p>
        </p:txBody>
      </p:sp>
      <p:sp>
        <p:nvSpPr>
          <p:cNvPr id="146434" name="Content Placeholder 2"/>
          <p:cNvSpPr>
            <a:spLocks noGrp="1"/>
          </p:cNvSpPr>
          <p:nvPr>
            <p:ph idx="1"/>
          </p:nvPr>
        </p:nvSpPr>
        <p:spPr>
          <a:xfrm>
            <a:off x="182563" y="1088630"/>
            <a:ext cx="8686800" cy="3359944"/>
          </a:xfrm>
        </p:spPr>
        <p:txBody>
          <a:bodyPr>
            <a:noAutofit/>
          </a:bodyPr>
          <a:lstStyle/>
          <a:p>
            <a:pPr eaLnBrk="1" hangingPunct="1">
              <a:spcBef>
                <a:spcPts val="0"/>
              </a:spcBef>
            </a:pPr>
            <a:r>
              <a:rPr lang="en-CA" sz="1400" dirty="0" smtClean="0"/>
              <a:t>Identify </a:t>
            </a:r>
            <a:r>
              <a:rPr lang="en-CA" sz="1400" dirty="0" smtClean="0"/>
              <a:t>and remove impediments </a:t>
            </a:r>
            <a:r>
              <a:rPr lang="en-CA" sz="1400" dirty="0" smtClean="0"/>
              <a:t>which impact business results and drive results</a:t>
            </a:r>
            <a:endParaRPr lang="en-CA" sz="1400" dirty="0" smtClean="0"/>
          </a:p>
          <a:p>
            <a:pPr eaLnBrk="1" hangingPunct="1">
              <a:spcBef>
                <a:spcPts val="0"/>
              </a:spcBef>
            </a:pPr>
            <a:r>
              <a:rPr lang="en-CA" sz="1400" dirty="0" smtClean="0"/>
              <a:t>Track continuous improvement </a:t>
            </a:r>
            <a:r>
              <a:rPr lang="en-CA" sz="1400" dirty="0" smtClean="0"/>
              <a:t>actions along with</a:t>
            </a:r>
            <a:r>
              <a:rPr lang="en-CA" sz="1400" dirty="0" smtClean="0"/>
              <a:t> </a:t>
            </a:r>
            <a:r>
              <a:rPr lang="en-CA" sz="1400" dirty="0" smtClean="0"/>
              <a:t>other development </a:t>
            </a:r>
            <a:r>
              <a:rPr lang="en-CA" sz="1400" dirty="0" smtClean="0"/>
              <a:t>work, prioritize and commit</a:t>
            </a:r>
          </a:p>
          <a:p>
            <a:pPr eaLnBrk="1" hangingPunct="1">
              <a:spcBef>
                <a:spcPts val="0"/>
              </a:spcBef>
            </a:pPr>
            <a:r>
              <a:rPr lang="en-CA" sz="1400" dirty="0" smtClean="0"/>
              <a:t>Overtly decide to invest in removing technical debt </a:t>
            </a:r>
          </a:p>
          <a:p>
            <a:pPr eaLnBrk="1" hangingPunct="1">
              <a:spcBef>
                <a:spcPts val="0"/>
              </a:spcBef>
            </a:pPr>
            <a:r>
              <a:rPr lang="en-CA" sz="1400" dirty="0" smtClean="0"/>
              <a:t>Eliminate blame culture and take ownership</a:t>
            </a:r>
            <a:endParaRPr lang="en-CA" sz="1400" dirty="0" smtClean="0"/>
          </a:p>
        </p:txBody>
      </p:sp>
      <p:pic>
        <p:nvPicPr>
          <p:cNvPr id="146441" name="Picture 11"/>
          <p:cNvPicPr>
            <a:picLocks noChangeAspect="1"/>
          </p:cNvPicPr>
          <p:nvPr/>
        </p:nvPicPr>
        <p:blipFill>
          <a:blip r:embed="rId3"/>
          <a:srcRect/>
          <a:stretch>
            <a:fillRect/>
          </a:stretch>
        </p:blipFill>
        <p:spPr bwMode="auto">
          <a:xfrm>
            <a:off x="552621" y="2582242"/>
            <a:ext cx="1782420" cy="913251"/>
          </a:xfrm>
          <a:prstGeom prst="rect">
            <a:avLst/>
          </a:prstGeom>
          <a:noFill/>
          <a:ln w="9525">
            <a:solidFill>
              <a:schemeClr val="tx1"/>
            </a:solidFill>
            <a:miter lim="800000"/>
            <a:headEnd/>
            <a:tailEnd/>
          </a:ln>
        </p:spPr>
      </p:pic>
      <p:pic>
        <p:nvPicPr>
          <p:cNvPr id="146442" name="Picture 13"/>
          <p:cNvPicPr>
            <a:picLocks noChangeAspect="1"/>
          </p:cNvPicPr>
          <p:nvPr/>
        </p:nvPicPr>
        <p:blipFill>
          <a:blip r:embed="rId4"/>
          <a:srcRect/>
          <a:stretch>
            <a:fillRect/>
          </a:stretch>
        </p:blipFill>
        <p:spPr bwMode="auto">
          <a:xfrm>
            <a:off x="2093127" y="3020975"/>
            <a:ext cx="2057053" cy="678877"/>
          </a:xfrm>
          <a:prstGeom prst="rect">
            <a:avLst/>
          </a:prstGeom>
          <a:noFill/>
          <a:ln w="9525">
            <a:solidFill>
              <a:schemeClr val="tx1"/>
            </a:solidFill>
            <a:miter lim="800000"/>
            <a:headEnd/>
            <a:tailEnd/>
          </a:ln>
        </p:spPr>
      </p:pic>
      <p:pic>
        <p:nvPicPr>
          <p:cNvPr id="146443" name="Picture 14"/>
          <p:cNvPicPr>
            <a:picLocks noChangeAspect="1"/>
          </p:cNvPicPr>
          <p:nvPr/>
        </p:nvPicPr>
        <p:blipFill>
          <a:blip r:embed="rId5"/>
          <a:srcRect/>
          <a:stretch>
            <a:fillRect/>
          </a:stretch>
        </p:blipFill>
        <p:spPr bwMode="auto">
          <a:xfrm>
            <a:off x="3344693" y="3445598"/>
            <a:ext cx="1739340" cy="796064"/>
          </a:xfrm>
          <a:prstGeom prst="rect">
            <a:avLst/>
          </a:prstGeom>
          <a:noFill/>
          <a:ln w="9525">
            <a:solidFill>
              <a:schemeClr val="tx1"/>
            </a:solidFill>
            <a:miter lim="800000"/>
            <a:headEnd/>
            <a:tailEnd/>
          </a:ln>
        </p:spPr>
      </p:pic>
      <p:sp>
        <p:nvSpPr>
          <p:cNvPr id="16" name="Left-Up Arrow 15"/>
          <p:cNvSpPr/>
          <p:nvPr/>
        </p:nvSpPr>
        <p:spPr bwMode="auto">
          <a:xfrm rot="16200000">
            <a:off x="2696824" y="2409691"/>
            <a:ext cx="286360" cy="834955"/>
          </a:xfrm>
          <a:prstGeom prst="leftUpArrow">
            <a:avLst/>
          </a:prstGeom>
          <a:solidFill>
            <a:srgbClr val="00649D"/>
          </a:solidFill>
          <a:ln>
            <a:noFill/>
          </a:ln>
          <a:effectLst/>
          <a:extLst/>
        </p:spPr>
        <p:style>
          <a:lnRef idx="1">
            <a:schemeClr val="dk1"/>
          </a:lnRef>
          <a:fillRef idx="2">
            <a:schemeClr val="dk1"/>
          </a:fillRef>
          <a:effectRef idx="1">
            <a:schemeClr val="dk1"/>
          </a:effectRef>
          <a:fontRef idx="minor">
            <a:schemeClr val="dk1"/>
          </a:fontRef>
        </p:style>
        <p:txBody>
          <a:bodyPr/>
          <a:lstStyle/>
          <a:p>
            <a:pPr defTabSz="914400">
              <a:lnSpc>
                <a:spcPct val="90000"/>
              </a:lnSpc>
              <a:defRPr/>
            </a:pPr>
            <a:endParaRPr lang="en-CA" sz="2200" dirty="0">
              <a:solidFill>
                <a:schemeClr val="hlink"/>
              </a:solidFill>
            </a:endParaRPr>
          </a:p>
        </p:txBody>
      </p:sp>
      <p:sp>
        <p:nvSpPr>
          <p:cNvPr id="17" name="Left-Up Arrow 16"/>
          <p:cNvSpPr/>
          <p:nvPr/>
        </p:nvSpPr>
        <p:spPr bwMode="auto">
          <a:xfrm rot="16200000">
            <a:off x="4331770" y="2997447"/>
            <a:ext cx="286360" cy="521671"/>
          </a:xfrm>
          <a:prstGeom prst="leftUpArrow">
            <a:avLst/>
          </a:prstGeom>
          <a:solidFill>
            <a:srgbClr val="00649D"/>
          </a:solidFill>
          <a:ln>
            <a:noFill/>
          </a:ln>
          <a:effectLst/>
          <a:extLst/>
        </p:spPr>
        <p:style>
          <a:lnRef idx="1">
            <a:schemeClr val="dk1"/>
          </a:lnRef>
          <a:fillRef idx="2">
            <a:schemeClr val="dk1"/>
          </a:fillRef>
          <a:effectRef idx="1">
            <a:schemeClr val="dk1"/>
          </a:effectRef>
          <a:fontRef idx="minor">
            <a:schemeClr val="dk1"/>
          </a:fontRef>
        </p:style>
        <p:txBody>
          <a:bodyPr/>
          <a:lstStyle/>
          <a:p>
            <a:pPr defTabSz="914400">
              <a:lnSpc>
                <a:spcPct val="90000"/>
              </a:lnSpc>
              <a:defRPr/>
            </a:pPr>
            <a:endParaRPr lang="en-CA" sz="2200" dirty="0">
              <a:solidFill>
                <a:schemeClr val="hlink"/>
              </a:solidFill>
            </a:endParaRPr>
          </a:p>
        </p:txBody>
      </p:sp>
      <p:sp>
        <p:nvSpPr>
          <p:cNvPr id="8" name="Rectangle 7"/>
          <p:cNvSpPr/>
          <p:nvPr/>
        </p:nvSpPr>
        <p:spPr bwMode="auto">
          <a:xfrm>
            <a:off x="5251175" y="3664458"/>
            <a:ext cx="1450331" cy="775780"/>
          </a:xfrm>
          <a:prstGeom prst="rect">
            <a:avLst/>
          </a:prstGeom>
          <a:solidFill>
            <a:srgbClr val="00B2EF"/>
          </a:solidFill>
          <a:ln>
            <a:noFill/>
          </a:ln>
          <a:effectLst/>
          <a:extLst/>
        </p:spPr>
        <p:style>
          <a:lnRef idx="1">
            <a:schemeClr val="accent1"/>
          </a:lnRef>
          <a:fillRef idx="3">
            <a:schemeClr val="accent1"/>
          </a:fillRef>
          <a:effectRef idx="2">
            <a:schemeClr val="accent1"/>
          </a:effectRef>
          <a:fontRef idx="minor">
            <a:schemeClr val="lt1"/>
          </a:fontRef>
        </p:style>
        <p:txBody>
          <a:bodyPr anchor="ctr" anchorCtr="1"/>
          <a:lstStyle/>
          <a:p>
            <a:pPr algn="ctr" defTabSz="914400">
              <a:lnSpc>
                <a:spcPct val="90000"/>
              </a:lnSpc>
              <a:defRPr/>
            </a:pPr>
            <a:r>
              <a:rPr lang="en-US" sz="2000" dirty="0">
                <a:solidFill>
                  <a:schemeClr val="bg1"/>
                </a:solidFill>
              </a:rPr>
              <a:t>Prioritized</a:t>
            </a:r>
          </a:p>
          <a:p>
            <a:pPr algn="ctr" defTabSz="914400">
              <a:lnSpc>
                <a:spcPct val="90000"/>
              </a:lnSpc>
              <a:defRPr/>
            </a:pPr>
            <a:r>
              <a:rPr lang="en-US" sz="2000" dirty="0">
                <a:solidFill>
                  <a:schemeClr val="bg1"/>
                </a:solidFill>
              </a:rPr>
              <a:t>Backlog</a:t>
            </a:r>
          </a:p>
        </p:txBody>
      </p:sp>
      <p:sp>
        <p:nvSpPr>
          <p:cNvPr id="18" name="Rectangle 17"/>
          <p:cNvSpPr/>
          <p:nvPr/>
        </p:nvSpPr>
        <p:spPr bwMode="auto">
          <a:xfrm>
            <a:off x="7025993" y="3664458"/>
            <a:ext cx="1465716" cy="775780"/>
          </a:xfrm>
          <a:prstGeom prst="rect">
            <a:avLst/>
          </a:prstGeom>
          <a:solidFill>
            <a:srgbClr val="00B2EF"/>
          </a:solidFill>
          <a:ln>
            <a:noFill/>
          </a:ln>
          <a:effectLst/>
          <a:extLst/>
        </p:spPr>
        <p:style>
          <a:lnRef idx="1">
            <a:schemeClr val="accent1"/>
          </a:lnRef>
          <a:fillRef idx="3">
            <a:schemeClr val="accent1"/>
          </a:fillRef>
          <a:effectRef idx="2">
            <a:schemeClr val="accent1"/>
          </a:effectRef>
          <a:fontRef idx="minor">
            <a:schemeClr val="lt1"/>
          </a:fontRef>
        </p:style>
        <p:txBody>
          <a:bodyPr anchor="ctr" anchorCtr="1"/>
          <a:lstStyle/>
          <a:p>
            <a:pPr defTabSz="914400">
              <a:lnSpc>
                <a:spcPct val="90000"/>
              </a:lnSpc>
            </a:pPr>
            <a:r>
              <a:rPr lang="en-US" sz="2000" dirty="0">
                <a:solidFill>
                  <a:schemeClr val="bg1"/>
                </a:solidFill>
              </a:rPr>
              <a:t>Sprint</a:t>
            </a:r>
          </a:p>
        </p:txBody>
      </p:sp>
      <p:sp>
        <p:nvSpPr>
          <p:cNvPr id="9" name="Right Arrow 8"/>
          <p:cNvSpPr/>
          <p:nvPr/>
        </p:nvSpPr>
        <p:spPr bwMode="auto">
          <a:xfrm>
            <a:off x="552621" y="4270874"/>
            <a:ext cx="4531412" cy="198249"/>
          </a:xfrm>
          <a:prstGeom prst="rightArrow">
            <a:avLst/>
          </a:prstGeom>
          <a:solidFill>
            <a:srgbClr val="00649D"/>
          </a:solidFill>
          <a:ln w="12700">
            <a:noFill/>
          </a:ln>
          <a:extLst/>
        </p:spPr>
        <p:style>
          <a:lnRef idx="2">
            <a:schemeClr val="dk1">
              <a:shade val="50000"/>
            </a:schemeClr>
          </a:lnRef>
          <a:fillRef idx="1">
            <a:schemeClr val="dk1"/>
          </a:fillRef>
          <a:effectRef idx="0">
            <a:schemeClr val="dk1"/>
          </a:effectRef>
          <a:fontRef idx="minor">
            <a:schemeClr val="lt1"/>
          </a:fontRef>
        </p:style>
        <p:txBody>
          <a:bodyPr/>
          <a:lstStyle/>
          <a:p>
            <a:pPr defTabSz="914400">
              <a:lnSpc>
                <a:spcPct val="90000"/>
              </a:lnSpc>
              <a:defRPr/>
            </a:pPr>
            <a:endParaRPr lang="en-US" sz="2200" dirty="0">
              <a:solidFill>
                <a:schemeClr val="hlink"/>
              </a:solidFill>
            </a:endParaRPr>
          </a:p>
        </p:txBody>
      </p:sp>
      <p:sp>
        <p:nvSpPr>
          <p:cNvPr id="19" name="Right Arrow 18"/>
          <p:cNvSpPr/>
          <p:nvPr/>
        </p:nvSpPr>
        <p:spPr bwMode="auto">
          <a:xfrm>
            <a:off x="6701506" y="3952699"/>
            <a:ext cx="324487" cy="199298"/>
          </a:xfrm>
          <a:prstGeom prst="rightArrow">
            <a:avLst/>
          </a:prstGeom>
          <a:solidFill>
            <a:srgbClr val="00649D"/>
          </a:solidFill>
          <a:ln w="12700">
            <a:noFill/>
          </a:ln>
          <a:extLst/>
        </p:spPr>
        <p:style>
          <a:lnRef idx="2">
            <a:schemeClr val="dk1">
              <a:shade val="50000"/>
            </a:schemeClr>
          </a:lnRef>
          <a:fillRef idx="1">
            <a:schemeClr val="dk1"/>
          </a:fillRef>
          <a:effectRef idx="0">
            <a:schemeClr val="dk1"/>
          </a:effectRef>
          <a:fontRef idx="minor">
            <a:schemeClr val="lt1"/>
          </a:fontRef>
        </p:style>
        <p:txBody>
          <a:bodyPr/>
          <a:lstStyle/>
          <a:p>
            <a:pPr>
              <a:lnSpc>
                <a:spcPct val="90000"/>
              </a:lnSpc>
            </a:pPr>
            <a:endParaRPr lang="en-US" sz="2200" dirty="0">
              <a:solidFill>
                <a:schemeClr val="hlink"/>
              </a:solidFill>
            </a:endParaRPr>
          </a:p>
        </p:txBody>
      </p:sp>
      <p:sp>
        <p:nvSpPr>
          <p:cNvPr id="15" name="Slide Number Placeholder 3"/>
          <p:cNvSpPr txBox="1">
            <a:spLocks noGrp="1"/>
          </p:cNvSpPr>
          <p:nvPr/>
        </p:nvSpPr>
        <p:spPr bwMode="black">
          <a:xfrm>
            <a:off x="182563" y="4902998"/>
            <a:ext cx="366712" cy="138113"/>
          </a:xfrm>
          <a:prstGeom prst="rect">
            <a:avLst/>
          </a:prstGeom>
          <a:noFill/>
          <a:ln w="9525">
            <a:noFill/>
            <a:miter lim="800000"/>
            <a:headEnd/>
            <a:tailEnd/>
          </a:ln>
        </p:spPr>
        <p:txBody>
          <a:bodyPr lIns="92065" tIns="46033" rIns="92065" bIns="46033"/>
          <a:lstStyle/>
          <a:p>
            <a:fld id="{36A784E6-F279-4537-9429-6E5FECD5C5F9}" type="slidenum">
              <a:rPr lang="en-US" sz="800">
                <a:solidFill>
                  <a:srgbClr val="000000"/>
                </a:solidFill>
                <a:ea typeface="MS PGothic" pitchFamily="34" charset="-128"/>
              </a:rPr>
              <a:pPr/>
              <a:t>12</a:t>
            </a:fld>
            <a:endParaRPr lang="en-US" sz="800" dirty="0">
              <a:solidFill>
                <a:srgbClr val="000000"/>
              </a:solidFill>
              <a:ea typeface="MS PGothic" pitchFamily="34" charset="-128"/>
            </a:endParaRPr>
          </a:p>
        </p:txBody>
      </p:sp>
      <p:sp>
        <p:nvSpPr>
          <p:cNvPr id="2" name="TextBox 1"/>
          <p:cNvSpPr txBox="1"/>
          <p:nvPr/>
        </p:nvSpPr>
        <p:spPr>
          <a:xfrm>
            <a:off x="782181" y="2760000"/>
            <a:ext cx="1113365" cy="646331"/>
          </a:xfrm>
          <a:prstGeom prst="rect">
            <a:avLst/>
          </a:prstGeom>
          <a:solidFill>
            <a:schemeClr val="bg1">
              <a:alpha val="78000"/>
            </a:schemeClr>
          </a:solidFill>
          <a:effectLst>
            <a:softEdge rad="114300"/>
          </a:effectLst>
        </p:spPr>
        <p:txBody>
          <a:bodyPr wrap="square" rtlCol="0">
            <a:spAutoFit/>
          </a:bodyPr>
          <a:lstStyle/>
          <a:p>
            <a:r>
              <a:rPr lang="en-US" dirty="0" smtClean="0"/>
              <a:t>Business </a:t>
            </a:r>
          </a:p>
          <a:p>
            <a:r>
              <a:rPr lang="en-US" dirty="0" smtClean="0"/>
              <a:t>Metric</a:t>
            </a:r>
            <a:endParaRPr lang="en-US" dirty="0"/>
          </a:p>
        </p:txBody>
      </p:sp>
      <p:sp>
        <p:nvSpPr>
          <p:cNvPr id="20" name="TextBox 19"/>
          <p:cNvSpPr txBox="1"/>
          <p:nvPr/>
        </p:nvSpPr>
        <p:spPr>
          <a:xfrm>
            <a:off x="2199005" y="3052272"/>
            <a:ext cx="1433195" cy="369332"/>
          </a:xfrm>
          <a:prstGeom prst="rect">
            <a:avLst/>
          </a:prstGeom>
          <a:solidFill>
            <a:schemeClr val="bg1">
              <a:alpha val="78000"/>
            </a:schemeClr>
          </a:solidFill>
          <a:effectLst>
            <a:softEdge rad="114300"/>
          </a:effectLst>
        </p:spPr>
        <p:txBody>
          <a:bodyPr wrap="square" rtlCol="0">
            <a:spAutoFit/>
          </a:bodyPr>
          <a:lstStyle/>
          <a:p>
            <a:r>
              <a:rPr lang="en-US" dirty="0" smtClean="0"/>
              <a:t>Impediment</a:t>
            </a:r>
            <a:endParaRPr lang="en-US" dirty="0"/>
          </a:p>
        </p:txBody>
      </p:sp>
      <p:sp>
        <p:nvSpPr>
          <p:cNvPr id="21" name="TextBox 20"/>
          <p:cNvSpPr txBox="1"/>
          <p:nvPr/>
        </p:nvSpPr>
        <p:spPr>
          <a:xfrm>
            <a:off x="3597706" y="3650888"/>
            <a:ext cx="1113365" cy="369332"/>
          </a:xfrm>
          <a:prstGeom prst="rect">
            <a:avLst/>
          </a:prstGeom>
          <a:solidFill>
            <a:schemeClr val="bg1">
              <a:alpha val="78000"/>
            </a:schemeClr>
          </a:solidFill>
          <a:effectLst>
            <a:softEdge rad="114300"/>
          </a:effectLst>
        </p:spPr>
        <p:txBody>
          <a:bodyPr wrap="square" rtlCol="0">
            <a:spAutoFit/>
          </a:bodyPr>
          <a:lstStyle/>
          <a:p>
            <a:r>
              <a:rPr lang="en-US" dirty="0" smtClean="0"/>
              <a:t>Action</a:t>
            </a:r>
            <a:endParaRPr lang="en-US" dirty="0"/>
          </a:p>
        </p:txBody>
      </p:sp>
    </p:spTree>
    <p:extLst>
      <p:ext uri="{BB962C8B-B14F-4D97-AF65-F5344CB8AC3E}">
        <p14:creationId xmlns:p14="http://schemas.microsoft.com/office/powerpoint/2010/main" val="54711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p:txBody>
          <a:bodyPr/>
          <a:lstStyle/>
          <a:p>
            <a:r>
              <a:rPr lang="en-CA" dirty="0" smtClean="0"/>
              <a:t>Scaling Up </a:t>
            </a:r>
            <a:r>
              <a:rPr lang="en-CA" dirty="0"/>
              <a:t>A</a:t>
            </a:r>
            <a:r>
              <a:rPr lang="en-CA" dirty="0" smtClean="0"/>
              <a:t>cross IBM</a:t>
            </a:r>
            <a:endParaRPr lang="en-CA" dirty="0" smtClean="0"/>
          </a:p>
        </p:txBody>
      </p:sp>
      <p:sp>
        <p:nvSpPr>
          <p:cNvPr id="15" name="Slide Number Placeholder 3"/>
          <p:cNvSpPr txBox="1">
            <a:spLocks noGrp="1"/>
          </p:cNvSpPr>
          <p:nvPr/>
        </p:nvSpPr>
        <p:spPr bwMode="black">
          <a:xfrm>
            <a:off x="182563" y="4902998"/>
            <a:ext cx="366712" cy="138113"/>
          </a:xfrm>
          <a:prstGeom prst="rect">
            <a:avLst/>
          </a:prstGeom>
          <a:noFill/>
          <a:ln w="9525">
            <a:noFill/>
            <a:miter lim="800000"/>
            <a:headEnd/>
            <a:tailEnd/>
          </a:ln>
        </p:spPr>
        <p:txBody>
          <a:bodyPr lIns="92065" tIns="46033" rIns="92065" bIns="46033"/>
          <a:lstStyle/>
          <a:p>
            <a:fld id="{36A784E6-F279-4537-9429-6E5FECD5C5F9}" type="slidenum">
              <a:rPr lang="en-US" sz="800">
                <a:solidFill>
                  <a:srgbClr val="000000"/>
                </a:solidFill>
                <a:ea typeface="MS PGothic" pitchFamily="34" charset="-128"/>
              </a:rPr>
              <a:pPr/>
              <a:t>13</a:t>
            </a:fld>
            <a:endParaRPr lang="en-US" sz="800" dirty="0">
              <a:solidFill>
                <a:srgbClr val="000000"/>
              </a:solidFill>
              <a:ea typeface="MS PGothic" pitchFamily="34" charset="-128"/>
            </a:endParaRPr>
          </a:p>
        </p:txBody>
      </p:sp>
      <p:grpSp>
        <p:nvGrpSpPr>
          <p:cNvPr id="37" name="Group 36"/>
          <p:cNvGrpSpPr/>
          <p:nvPr/>
        </p:nvGrpSpPr>
        <p:grpSpPr>
          <a:xfrm>
            <a:off x="3048000" y="1168400"/>
            <a:ext cx="5847796" cy="3606800"/>
            <a:chOff x="7333147" y="2354263"/>
            <a:chExt cx="16193050" cy="9663803"/>
          </a:xfrm>
        </p:grpSpPr>
        <p:sp>
          <p:nvSpPr>
            <p:cNvPr id="38" name="Oval 6"/>
            <p:cNvSpPr>
              <a:spLocks noChangeArrowheads="1"/>
            </p:cNvSpPr>
            <p:nvPr/>
          </p:nvSpPr>
          <p:spPr bwMode="auto">
            <a:xfrm>
              <a:off x="16319341" y="7065066"/>
              <a:ext cx="4953000" cy="4953000"/>
            </a:xfrm>
            <a:prstGeom prst="ellipse">
              <a:avLst/>
            </a:prstGeom>
            <a:solidFill>
              <a:srgbClr val="FFFF4F">
                <a:alpha val="51000"/>
              </a:srgbClr>
            </a:solidFill>
            <a:ln w="9525">
              <a:no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000000"/>
                </a:solidFill>
                <a:effectLst/>
                <a:uLnTx/>
                <a:uFillTx/>
                <a:latin typeface="Helvetica Neue Light for IBM"/>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effectLst/>
                  <a:uLnTx/>
                  <a:uFillTx/>
                  <a:latin typeface="Helvetica Neue Light for IBM"/>
                </a:rPr>
                <a:t>Onsite scheduled in 4Q2014</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effectLst/>
                <a:uLnTx/>
                <a:uFillTx/>
                <a:latin typeface="Helvetica Neue Light for IBM"/>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effectLst/>
                  <a:uLnTx/>
                  <a:uFillTx/>
                  <a:latin typeface="Helvetica Neue Light for IBM"/>
                </a:rPr>
                <a:t>12</a:t>
              </a:r>
              <a:endParaRPr kumimoji="0" lang="en-US" sz="1400" b="0" i="0" u="none" strike="noStrike" kern="0" cap="none" spc="0" normalizeH="0" baseline="0" noProof="0" dirty="0">
                <a:ln>
                  <a:noFill/>
                </a:ln>
                <a:effectLst/>
                <a:uLnTx/>
                <a:uFillTx/>
                <a:latin typeface="Helvetica Neue Light for IBM"/>
              </a:endParaRPr>
            </a:p>
          </p:txBody>
        </p:sp>
        <p:sp>
          <p:nvSpPr>
            <p:cNvPr id="39" name="Oval 4"/>
            <p:cNvSpPr>
              <a:spLocks noChangeArrowheads="1"/>
            </p:cNvSpPr>
            <p:nvPr/>
          </p:nvSpPr>
          <p:spPr bwMode="auto">
            <a:xfrm>
              <a:off x="11677084" y="3345744"/>
              <a:ext cx="6166634" cy="6195822"/>
            </a:xfrm>
            <a:prstGeom prst="ellipse">
              <a:avLst/>
            </a:prstGeom>
            <a:solidFill>
              <a:srgbClr val="003F69">
                <a:alpha val="73000"/>
              </a:srgbClr>
            </a:solidFill>
            <a:ln w="9525">
              <a:no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8F8F8"/>
                  </a:solidFill>
                  <a:effectLst/>
                  <a:uLnTx/>
                  <a:uFillTx/>
                  <a:latin typeface="Helvetica Neue Light for IBM"/>
                </a:rPr>
                <a:t>Managers &amp; Executives who have attended the </a:t>
              </a:r>
              <a:r>
                <a:rPr kumimoji="0" lang="en-US" sz="1400" b="0" i="0" u="none" strike="noStrike" kern="0" cap="none" spc="0" normalizeH="0" baseline="0" noProof="0" dirty="0" smtClean="0">
                  <a:ln>
                    <a:noFill/>
                  </a:ln>
                  <a:solidFill>
                    <a:srgbClr val="F8F8F8"/>
                  </a:solidFill>
                  <a:effectLst/>
                  <a:uLnTx/>
                  <a:uFillTx/>
                  <a:latin typeface="Helvetica Neue Light for IBM"/>
                </a:rPr>
                <a:t>three hour DevOps training</a:t>
              </a:r>
              <a:endParaRPr kumimoji="0" lang="en-US" sz="1400" b="0" i="0" u="none" strike="noStrike" kern="0" cap="none" spc="0" normalizeH="0" baseline="0" noProof="0" dirty="0">
                <a:ln>
                  <a:noFill/>
                </a:ln>
                <a:solidFill>
                  <a:srgbClr val="F8F8F8"/>
                </a:solidFill>
                <a:effectLst/>
                <a:uLnTx/>
                <a:uFillTx/>
                <a:latin typeface="Helvetica Neue Light for IBM"/>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8F8F8"/>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8F8F8"/>
                  </a:solidFill>
                  <a:effectLst/>
                  <a:uLnTx/>
                  <a:uFillTx/>
                  <a:latin typeface="Helvetica Neue Light for IBM"/>
                </a:rPr>
                <a:t>791</a:t>
              </a:r>
              <a:endParaRPr kumimoji="0" lang="en-US" sz="1400" b="0" i="0" u="none" strike="noStrike" kern="0" cap="none" spc="0" normalizeH="0" baseline="0" noProof="0" dirty="0">
                <a:ln>
                  <a:noFill/>
                </a:ln>
                <a:solidFill>
                  <a:srgbClr val="F8F8F8"/>
                </a:solidFill>
                <a:effectLst/>
                <a:uLnTx/>
                <a:uFillTx/>
                <a:latin typeface="Helvetica Neue Light for IBM"/>
              </a:endParaRPr>
            </a:p>
          </p:txBody>
        </p:sp>
        <p:sp>
          <p:nvSpPr>
            <p:cNvPr id="40" name="Oval 5"/>
            <p:cNvSpPr>
              <a:spLocks noChangeArrowheads="1"/>
            </p:cNvSpPr>
            <p:nvPr/>
          </p:nvSpPr>
          <p:spPr bwMode="auto">
            <a:xfrm>
              <a:off x="7333147" y="5947146"/>
              <a:ext cx="5473431" cy="5241587"/>
            </a:xfrm>
            <a:prstGeom prst="ellipse">
              <a:avLst/>
            </a:prstGeom>
            <a:solidFill>
              <a:srgbClr val="8CC63F">
                <a:alpha val="66000"/>
              </a:srgbClr>
            </a:solidFill>
            <a:ln w="9525">
              <a:no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Helvetica Neue Light for IBM"/>
                </a:rPr>
                <a:t>Onsite face-to-face education</a:t>
              </a:r>
              <a:endParaRPr kumimoji="0" lang="en-US" sz="1400" b="0" i="0" u="none" strike="noStrike" kern="0" cap="none" spc="0" normalizeH="0" baseline="0" noProof="0" dirty="0">
                <a:ln>
                  <a:noFill/>
                </a:ln>
                <a:solidFill>
                  <a:srgbClr val="000000"/>
                </a:solidFill>
                <a:effectLst/>
                <a:uLnTx/>
                <a:uFillTx/>
                <a:latin typeface="Helvetica Neue Light for IBM"/>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Helvetica Neue Light for IBM"/>
                </a:rPr>
                <a:t>13</a:t>
              </a:r>
              <a:br>
                <a:rPr kumimoji="0" lang="en-US" sz="1400" b="0" i="0" u="none" strike="noStrike" kern="0" cap="none" spc="0" normalizeH="0" baseline="0" noProof="0" dirty="0" smtClean="0">
                  <a:ln>
                    <a:noFill/>
                  </a:ln>
                  <a:solidFill>
                    <a:srgbClr val="000000"/>
                  </a:solidFill>
                  <a:effectLst/>
                  <a:uLnTx/>
                  <a:uFillTx/>
                  <a:latin typeface="Helvetica Neue Light for IBM"/>
                </a:rPr>
              </a:br>
              <a:r>
                <a:rPr kumimoji="0" lang="en-US" sz="1400" b="0" i="0" u="none" strike="noStrike" kern="0" cap="none" spc="0" normalizeH="0" baseline="0" noProof="0" dirty="0" smtClean="0">
                  <a:ln>
                    <a:noFill/>
                  </a:ln>
                  <a:solidFill>
                    <a:srgbClr val="000000"/>
                  </a:solidFill>
                  <a:effectLst/>
                  <a:uLnTx/>
                  <a:uFillTx/>
                  <a:latin typeface="Helvetica Neue Light for IBM"/>
                </a:rPr>
                <a:t>completed</a:t>
              </a:r>
              <a:endParaRPr kumimoji="0" lang="en-US" sz="1400" b="0" i="0" u="none" strike="noStrike" kern="0" cap="none" spc="0" normalizeH="0" baseline="0" noProof="0" dirty="0">
                <a:ln>
                  <a:noFill/>
                </a:ln>
                <a:solidFill>
                  <a:srgbClr val="000000"/>
                </a:solidFill>
                <a:effectLst/>
                <a:uLnTx/>
                <a:uFillTx/>
                <a:latin typeface="Helvetica Neue Light for IBM"/>
              </a:endParaRPr>
            </a:p>
          </p:txBody>
        </p:sp>
        <p:sp>
          <p:nvSpPr>
            <p:cNvPr id="41" name="Oval 4"/>
            <p:cNvSpPr>
              <a:spLocks noChangeArrowheads="1"/>
            </p:cNvSpPr>
            <p:nvPr/>
          </p:nvSpPr>
          <p:spPr bwMode="auto">
            <a:xfrm>
              <a:off x="17091779" y="2354263"/>
              <a:ext cx="6434418" cy="6195821"/>
            </a:xfrm>
            <a:prstGeom prst="ellipse">
              <a:avLst/>
            </a:prstGeom>
            <a:solidFill>
              <a:srgbClr val="006058">
                <a:alpha val="75000"/>
              </a:srgbClr>
            </a:solidFill>
            <a:ln w="9525">
              <a:noFill/>
              <a:round/>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8F8F8"/>
                  </a:solidFill>
                  <a:effectLst/>
                  <a:uLnTx/>
                  <a:uFillTx/>
                  <a:latin typeface="Helvetica Neue Light for IBM"/>
                </a:rPr>
                <a:t>Attendees </a:t>
              </a:r>
              <a:r>
                <a:rPr kumimoji="0" lang="en-US" sz="1400" b="0" i="0" u="none" strike="noStrike" kern="0" cap="none" spc="0" normalizeH="0" baseline="0" noProof="0" dirty="0">
                  <a:ln>
                    <a:noFill/>
                  </a:ln>
                  <a:solidFill>
                    <a:srgbClr val="F8F8F8"/>
                  </a:solidFill>
                  <a:effectLst/>
                  <a:uLnTx/>
                  <a:uFillTx/>
                  <a:latin typeface="Helvetica Neue Light for IBM"/>
                </a:rPr>
                <a:t>at </a:t>
              </a:r>
              <a:r>
                <a:rPr kumimoji="0" lang="en-US" sz="1400" b="0" i="0" u="none" strike="noStrike" kern="0" cap="none" spc="0" normalizeH="0" baseline="0" noProof="0" dirty="0" err="1">
                  <a:ln>
                    <a:noFill/>
                  </a:ln>
                  <a:solidFill>
                    <a:srgbClr val="F8F8F8"/>
                  </a:solidFill>
                  <a:effectLst/>
                  <a:uLnTx/>
                  <a:uFillTx/>
                  <a:latin typeface="Helvetica Neue Light for IBM"/>
                </a:rPr>
                <a:t>DevOps</a:t>
              </a:r>
              <a:r>
                <a:rPr kumimoji="0" lang="en-US" sz="1400" b="0" i="0" u="none" strike="noStrike" kern="0" cap="none" spc="0" normalizeH="0" baseline="0" noProof="0" dirty="0">
                  <a:ln>
                    <a:noFill/>
                  </a:ln>
                  <a:solidFill>
                    <a:srgbClr val="F8F8F8"/>
                  </a:solidFill>
                  <a:effectLst/>
                  <a:uLnTx/>
                  <a:uFillTx/>
                  <a:latin typeface="Helvetica Neue Light for IBM"/>
                </a:rPr>
                <a:t> </a:t>
              </a:r>
              <a:r>
                <a:rPr kumimoji="0" lang="en-US" sz="1400" b="0" i="0" u="none" strike="noStrike" kern="0" cap="none" spc="0" normalizeH="0" baseline="0" noProof="0" dirty="0" smtClean="0">
                  <a:ln>
                    <a:noFill/>
                  </a:ln>
                  <a:solidFill>
                    <a:srgbClr val="F8F8F8"/>
                  </a:solidFill>
                  <a:effectLst/>
                  <a:uLnTx/>
                  <a:uFillTx/>
                  <a:latin typeface="Helvetica Neue Light for IBM"/>
                </a:rPr>
                <a:t>Education Series</a:t>
              </a:r>
              <a:endParaRPr kumimoji="0" lang="en-US" sz="1400" b="0" i="0" u="none" strike="noStrike" kern="0" cap="none" spc="0" normalizeH="0" baseline="0" noProof="0" dirty="0">
                <a:ln>
                  <a:noFill/>
                </a:ln>
                <a:solidFill>
                  <a:srgbClr val="F8F8F8"/>
                </a:solidFill>
                <a:effectLst/>
                <a:uLnTx/>
                <a:uFillTx/>
                <a:latin typeface="Helvetica Neue Light for IBM"/>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8F8F8"/>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8F8F8"/>
                  </a:solidFill>
                  <a:effectLst/>
                  <a:uLnTx/>
                  <a:uFillTx/>
                  <a:latin typeface="Helvetica Neue Light for IBM"/>
                </a:rPr>
                <a:t>9201</a:t>
              </a:r>
              <a:endParaRPr kumimoji="0" lang="en-US" sz="1400" b="0" i="0" u="none" strike="noStrike" kern="0" cap="none" spc="0" normalizeH="0" baseline="0" noProof="0" dirty="0">
                <a:ln>
                  <a:noFill/>
                </a:ln>
                <a:solidFill>
                  <a:srgbClr val="F8F8F8"/>
                </a:solidFill>
                <a:effectLst/>
                <a:uLnTx/>
                <a:uFillTx/>
                <a:latin typeface="Helvetica Neue Light for IBM"/>
              </a:endParaRPr>
            </a:p>
          </p:txBody>
        </p:sp>
      </p:grpSp>
      <p:pic>
        <p:nvPicPr>
          <p:cNvPr id="4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877943"/>
            <a:ext cx="3706813" cy="159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Rectangle 42"/>
          <p:cNvSpPr/>
          <p:nvPr/>
        </p:nvSpPr>
        <p:spPr>
          <a:xfrm>
            <a:off x="14178022" y="12281962"/>
            <a:ext cx="8557050" cy="769441"/>
          </a:xfrm>
          <a:prstGeom prst="rect">
            <a:avLst/>
          </a:prstGeom>
        </p:spPr>
        <p:txBody>
          <a:bodyPr wrap="none">
            <a:spAutoFit/>
          </a:bodyPr>
          <a:lstStyle/>
          <a:p>
            <a:r>
              <a:rPr lang="en-US" sz="4400" dirty="0">
                <a:latin typeface="Helvetica Neue Bold for IBM"/>
                <a:ea typeface="Helvetica Neue Bold for IBM"/>
                <a:cs typeface="Helvetica Neue Bold for IBM"/>
              </a:rPr>
              <a:t>#</a:t>
            </a:r>
            <a:r>
              <a:rPr lang="en-US" sz="4400" dirty="0" err="1">
                <a:latin typeface="Helvetica Neue Bold for IBM"/>
                <a:ea typeface="Helvetica Neue Bold for IBM"/>
                <a:cs typeface="Helvetica Neue Bold for IBM"/>
              </a:rPr>
              <a:t>accelerateSWG</a:t>
            </a:r>
            <a:r>
              <a:rPr lang="en-US" sz="4400" dirty="0">
                <a:latin typeface="Helvetica Neue Bold for IBM"/>
                <a:ea typeface="Helvetica Neue Bold for IBM"/>
                <a:cs typeface="Helvetica Neue Bold for IBM"/>
              </a:rPr>
              <a:t> for CD Program</a:t>
            </a:r>
            <a:endParaRPr lang="en-US" sz="4400" dirty="0"/>
          </a:p>
        </p:txBody>
      </p:sp>
      <p:sp>
        <p:nvSpPr>
          <p:cNvPr id="44" name="Rectangle 43"/>
          <p:cNvSpPr/>
          <p:nvPr/>
        </p:nvSpPr>
        <p:spPr>
          <a:xfrm>
            <a:off x="14330422" y="12434362"/>
            <a:ext cx="8557050" cy="769441"/>
          </a:xfrm>
          <a:prstGeom prst="rect">
            <a:avLst/>
          </a:prstGeom>
        </p:spPr>
        <p:txBody>
          <a:bodyPr wrap="none">
            <a:spAutoFit/>
          </a:bodyPr>
          <a:lstStyle/>
          <a:p>
            <a:r>
              <a:rPr lang="en-US" sz="4400" dirty="0">
                <a:latin typeface="Helvetica Neue Bold for IBM"/>
                <a:ea typeface="Helvetica Neue Bold for IBM"/>
                <a:cs typeface="Helvetica Neue Bold for IBM"/>
              </a:rPr>
              <a:t>#</a:t>
            </a:r>
            <a:r>
              <a:rPr lang="en-US" sz="4400" dirty="0" err="1">
                <a:latin typeface="Helvetica Neue Bold for IBM"/>
                <a:ea typeface="Helvetica Neue Bold for IBM"/>
                <a:cs typeface="Helvetica Neue Bold for IBM"/>
              </a:rPr>
              <a:t>accelerateSWG</a:t>
            </a:r>
            <a:r>
              <a:rPr lang="en-US" sz="4400" dirty="0">
                <a:latin typeface="Helvetica Neue Bold for IBM"/>
                <a:ea typeface="Helvetica Neue Bold for IBM"/>
                <a:cs typeface="Helvetica Neue Bold for IBM"/>
              </a:rPr>
              <a:t> for CD Program</a:t>
            </a:r>
            <a:endParaRPr lang="en-US" sz="4400" dirty="0"/>
          </a:p>
        </p:txBody>
      </p:sp>
      <p:sp>
        <p:nvSpPr>
          <p:cNvPr id="5" name="TextBox 4"/>
          <p:cNvSpPr txBox="1"/>
          <p:nvPr/>
        </p:nvSpPr>
        <p:spPr>
          <a:xfrm>
            <a:off x="5272467" y="458569"/>
            <a:ext cx="3609732" cy="646331"/>
          </a:xfrm>
          <a:prstGeom prst="rect">
            <a:avLst/>
          </a:prstGeom>
          <a:noFill/>
        </p:spPr>
        <p:txBody>
          <a:bodyPr wrap="none" rtlCol="0">
            <a:spAutoFit/>
          </a:bodyPr>
          <a:lstStyle/>
          <a:p>
            <a:r>
              <a:rPr lang="en-US" dirty="0">
                <a:latin typeface="Helvetica Neue Bold for IBM"/>
                <a:ea typeface="Helvetica Neue Bold for IBM"/>
                <a:cs typeface="Helvetica Neue Bold for IBM"/>
              </a:rPr>
              <a:t>#</a:t>
            </a:r>
            <a:r>
              <a:rPr lang="en-US" dirty="0" err="1">
                <a:latin typeface="Helvetica Neue Bold for IBM"/>
                <a:ea typeface="Helvetica Neue Bold for IBM"/>
                <a:cs typeface="Helvetica Neue Bold for IBM"/>
              </a:rPr>
              <a:t>accelerateSWG</a:t>
            </a:r>
            <a:r>
              <a:rPr lang="en-US" dirty="0">
                <a:latin typeface="Helvetica Neue Bold for IBM"/>
                <a:ea typeface="Helvetica Neue Bold for IBM"/>
                <a:cs typeface="Helvetica Neue Bold for IBM"/>
              </a:rPr>
              <a:t> for CD Program</a:t>
            </a:r>
            <a:endParaRPr lang="en-US" dirty="0"/>
          </a:p>
          <a:p>
            <a:endParaRPr lang="en-US" dirty="0"/>
          </a:p>
        </p:txBody>
      </p:sp>
      <p:pic>
        <p:nvPicPr>
          <p:cNvPr id="6" name="Picture 5"/>
          <p:cNvPicPr>
            <a:picLocks noChangeAspect="1"/>
          </p:cNvPicPr>
          <p:nvPr/>
        </p:nvPicPr>
        <p:blipFill>
          <a:blip r:embed="rId4"/>
          <a:stretch>
            <a:fillRect/>
          </a:stretch>
        </p:blipFill>
        <p:spPr>
          <a:xfrm>
            <a:off x="368300" y="3073400"/>
            <a:ext cx="2501900" cy="866330"/>
          </a:xfrm>
          <a:prstGeom prst="rect">
            <a:avLst/>
          </a:prstGeom>
        </p:spPr>
      </p:pic>
    </p:spTree>
    <p:extLst>
      <p:ext uri="{BB962C8B-B14F-4D97-AF65-F5344CB8AC3E}">
        <p14:creationId xmlns:p14="http://schemas.microsoft.com/office/powerpoint/2010/main" val="780165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prstGeom prst="rect">
            <a:avLst/>
          </a:prstGeom>
        </p:spPr>
        <p:txBody>
          <a:bodyPr/>
          <a:lstStyle/>
          <a:p>
            <a:pPr>
              <a:defRPr/>
            </a:pPr>
            <a:fld id="{584E3A77-B412-4065-AFC7-B910E28C13C6}" type="slidenum">
              <a:rPr lang="en-US" smtClean="0"/>
              <a:pPr>
                <a:defRPr/>
              </a:pPr>
              <a:t>14</a:t>
            </a:fld>
            <a:endParaRPr lang="en-US"/>
          </a:p>
        </p:txBody>
      </p:sp>
      <p:sp>
        <p:nvSpPr>
          <p:cNvPr id="8" name="Slide Number Placeholder 3"/>
          <p:cNvSpPr txBox="1">
            <a:spLocks noGrp="1"/>
          </p:cNvSpPr>
          <p:nvPr/>
        </p:nvSpPr>
        <p:spPr bwMode="black">
          <a:xfrm>
            <a:off x="182563" y="4902995"/>
            <a:ext cx="366712" cy="138113"/>
          </a:xfrm>
          <a:prstGeom prst="rect">
            <a:avLst/>
          </a:prstGeom>
          <a:noFill/>
          <a:ln w="9525">
            <a:noFill/>
            <a:miter lim="800000"/>
            <a:headEnd/>
            <a:tailEnd/>
          </a:ln>
        </p:spPr>
        <p:txBody>
          <a:bodyPr lIns="92065" tIns="46033" rIns="92065" bIns="46033"/>
          <a:lstStyle/>
          <a:p>
            <a:fld id="{36A784E6-F279-4537-9429-6E5FECD5C5F9}" type="slidenum">
              <a:rPr lang="en-US" sz="800">
                <a:solidFill>
                  <a:srgbClr val="000000"/>
                </a:solidFill>
                <a:ea typeface="MS PGothic" pitchFamily="34" charset="-128"/>
              </a:rPr>
              <a:pPr/>
              <a:t>14</a:t>
            </a:fld>
            <a:endParaRPr lang="en-US" sz="800" dirty="0">
              <a:solidFill>
                <a:srgbClr val="000000"/>
              </a:solidFill>
              <a:ea typeface="MS PGothic" pitchFamily="34" charset="-128"/>
            </a:endParaRPr>
          </a:p>
        </p:txBody>
      </p:sp>
      <p:sp>
        <p:nvSpPr>
          <p:cNvPr id="4" name="TextBox 3"/>
          <p:cNvSpPr txBox="1"/>
          <p:nvPr/>
        </p:nvSpPr>
        <p:spPr>
          <a:xfrm>
            <a:off x="4709663" y="4572498"/>
            <a:ext cx="4268181" cy="261610"/>
          </a:xfrm>
          <a:prstGeom prst="rect">
            <a:avLst/>
          </a:prstGeom>
          <a:noFill/>
        </p:spPr>
        <p:txBody>
          <a:bodyPr wrap="square" rtlCol="0">
            <a:spAutoFit/>
          </a:bodyPr>
          <a:lstStyle/>
          <a:p>
            <a:pPr algn="l"/>
            <a:r>
              <a:rPr lang="en-US" sz="1100" u="sng" dirty="0" smtClean="0">
                <a:solidFill>
                  <a:srgbClr val="0D4562"/>
                </a:solidFill>
              </a:rPr>
              <a:t>*http</a:t>
            </a:r>
            <a:r>
              <a:rPr lang="en-US" sz="1100" u="sng" dirty="0">
                <a:solidFill>
                  <a:srgbClr val="0D4562"/>
                </a:solidFill>
              </a:rPr>
              <a:t>://</a:t>
            </a:r>
            <a:r>
              <a:rPr lang="en-US" sz="1100" u="sng" dirty="0" err="1">
                <a:solidFill>
                  <a:srgbClr val="0D4562"/>
                </a:solidFill>
              </a:rPr>
              <a:t>radar.oreilly.com</a:t>
            </a:r>
            <a:r>
              <a:rPr lang="en-US" sz="1100" u="sng" dirty="0">
                <a:solidFill>
                  <a:srgbClr val="0D4562"/>
                </a:solidFill>
              </a:rPr>
              <a:t>/2014/09/working-like-a-startup-at-</a:t>
            </a:r>
            <a:r>
              <a:rPr lang="en-US" sz="1100" u="sng" dirty="0" err="1">
                <a:solidFill>
                  <a:srgbClr val="0D4562"/>
                </a:solidFill>
              </a:rPr>
              <a:t>ibm.html</a:t>
            </a:r>
            <a:endParaRPr lang="en-US" sz="1100" u="sng" dirty="0">
              <a:solidFill>
                <a:srgbClr val="0D4562"/>
              </a:solidFill>
            </a:endParaRPr>
          </a:p>
        </p:txBody>
      </p:sp>
      <p:pic>
        <p:nvPicPr>
          <p:cNvPr id="5" name="Picture 4"/>
          <p:cNvPicPr>
            <a:picLocks noChangeAspect="1"/>
          </p:cNvPicPr>
          <p:nvPr/>
        </p:nvPicPr>
        <p:blipFill>
          <a:blip r:embed="rId2"/>
          <a:stretch>
            <a:fillRect/>
          </a:stretch>
        </p:blipFill>
        <p:spPr>
          <a:xfrm>
            <a:off x="4267200" y="1509502"/>
            <a:ext cx="4376405" cy="2194533"/>
          </a:xfrm>
          <a:prstGeom prst="rect">
            <a:avLst/>
          </a:prstGeom>
        </p:spPr>
      </p:pic>
      <p:pic>
        <p:nvPicPr>
          <p:cNvPr id="7" name="Picture 6"/>
          <p:cNvPicPr>
            <a:picLocks noChangeAspect="1"/>
          </p:cNvPicPr>
          <p:nvPr/>
        </p:nvPicPr>
        <p:blipFill>
          <a:blip r:embed="rId3"/>
          <a:stretch>
            <a:fillRect/>
          </a:stretch>
        </p:blipFill>
        <p:spPr>
          <a:xfrm>
            <a:off x="236853" y="4331970"/>
            <a:ext cx="2967990" cy="474980"/>
          </a:xfrm>
          <a:prstGeom prst="rect">
            <a:avLst/>
          </a:prstGeom>
        </p:spPr>
      </p:pic>
      <p:pic>
        <p:nvPicPr>
          <p:cNvPr id="200708" name="pasted-image.png"/>
          <p:cNvPicPr>
            <a:picLocks noChangeAspect="1" noChangeArrowheads="1"/>
          </p:cNvPicPr>
          <p:nvPr/>
        </p:nvPicPr>
        <p:blipFill>
          <a:blip r:embed="rId4"/>
          <a:srcRect/>
          <a:stretch>
            <a:fillRect/>
          </a:stretch>
        </p:blipFill>
        <p:spPr bwMode="auto">
          <a:xfrm>
            <a:off x="6689199" y="3004058"/>
            <a:ext cx="2181893" cy="1547622"/>
          </a:xfrm>
          <a:prstGeom prst="rect">
            <a:avLst/>
          </a:prstGeom>
          <a:noFill/>
          <a:ln w="25400">
            <a:solidFill>
              <a:srgbClr val="FFFFFF"/>
            </a:solidFill>
            <a:miter lim="400000"/>
            <a:headEnd/>
            <a:tailEnd/>
          </a:ln>
        </p:spPr>
      </p:pic>
      <p:sp>
        <p:nvSpPr>
          <p:cNvPr id="20" name="Text Box 2"/>
          <p:cNvSpPr txBox="1">
            <a:spLocks noChangeArrowheads="1"/>
          </p:cNvSpPr>
          <p:nvPr/>
        </p:nvSpPr>
        <p:spPr bwMode="auto">
          <a:xfrm>
            <a:off x="170059" y="2314803"/>
            <a:ext cx="3843141" cy="96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gn="l">
              <a:buClrTx/>
              <a:buFontTx/>
              <a:buNone/>
            </a:pPr>
            <a:r>
              <a:rPr lang="en-US" b="1" dirty="0">
                <a:solidFill>
                  <a:srgbClr val="8CC63F"/>
                </a:solidFill>
                <a:cs typeface="Arial Unicode MS" charset="0"/>
              </a:rPr>
              <a:t>Tools as a service</a:t>
            </a:r>
          </a:p>
          <a:p>
            <a:pPr algn="l">
              <a:buClrTx/>
              <a:buFontTx/>
              <a:buNone/>
            </a:pPr>
            <a:r>
              <a:rPr lang="en-US" sz="1400" dirty="0">
                <a:solidFill>
                  <a:srgbClr val="5F5D5E"/>
                </a:solidFill>
                <a:cs typeface="Arial Unicode MS" charset="0"/>
              </a:rPr>
              <a:t>~ 95% of site capability provided by some other hosted service (e.g. </a:t>
            </a:r>
            <a:r>
              <a:rPr lang="en-US" sz="1400" dirty="0" err="1">
                <a:solidFill>
                  <a:srgbClr val="5F5D5E"/>
                </a:solidFill>
                <a:cs typeface="Arial Unicode MS" charset="0"/>
              </a:rPr>
              <a:t>Bluemix</a:t>
            </a:r>
            <a:r>
              <a:rPr lang="en-US" sz="1400" dirty="0">
                <a:solidFill>
                  <a:srgbClr val="5F5D5E"/>
                </a:solidFill>
                <a:cs typeface="Arial Unicode MS" charset="0"/>
              </a:rPr>
              <a:t>, </a:t>
            </a:r>
            <a:r>
              <a:rPr lang="en-US" sz="1400" dirty="0" err="1">
                <a:solidFill>
                  <a:srgbClr val="5F5D5E"/>
                </a:solidFill>
                <a:cs typeface="Arial Unicode MS" charset="0"/>
              </a:rPr>
              <a:t>Cloudant</a:t>
            </a:r>
            <a:r>
              <a:rPr lang="en-US" sz="1400" dirty="0">
                <a:solidFill>
                  <a:srgbClr val="5F5D5E"/>
                </a:solidFill>
                <a:cs typeface="Arial Unicode MS" charset="0"/>
              </a:rPr>
              <a:t>) or open source software</a:t>
            </a:r>
          </a:p>
        </p:txBody>
      </p:sp>
      <p:sp>
        <p:nvSpPr>
          <p:cNvPr id="21" name="Rectangle 5"/>
          <p:cNvSpPr>
            <a:spLocks noChangeArrowheads="1"/>
          </p:cNvSpPr>
          <p:nvPr/>
        </p:nvSpPr>
        <p:spPr bwMode="auto">
          <a:xfrm>
            <a:off x="170059" y="1409699"/>
            <a:ext cx="3518021" cy="76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00B0DA"/>
                </a:solidFill>
                <a:cs typeface="Arial Unicode MS" charset="0"/>
              </a:rPr>
              <a:t>Reduced delivery cycles </a:t>
            </a:r>
            <a:r>
              <a:rPr lang="en-US" sz="1400" dirty="0">
                <a:solidFill>
                  <a:srgbClr val="5F5D5E"/>
                </a:solidFill>
                <a:cs typeface="Arial Unicode MS" charset="0"/>
              </a:rPr>
              <a:t>Created by Went from zero lines of code to public launch at Pulse in &lt; 5 months</a:t>
            </a:r>
          </a:p>
        </p:txBody>
      </p:sp>
      <p:sp>
        <p:nvSpPr>
          <p:cNvPr id="22" name="Rectangle 6"/>
          <p:cNvSpPr>
            <a:spLocks noChangeArrowheads="1"/>
          </p:cNvSpPr>
          <p:nvPr/>
        </p:nvSpPr>
        <p:spPr bwMode="auto">
          <a:xfrm>
            <a:off x="170059" y="3329847"/>
            <a:ext cx="4097141" cy="81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FF9900"/>
                </a:solidFill>
                <a:cs typeface="Arial Unicode MS" charset="0"/>
              </a:rPr>
              <a:t>Working like a startup </a:t>
            </a:r>
          </a:p>
          <a:p>
            <a:pPr algn="l">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5F5D5E"/>
                </a:solidFill>
                <a:cs typeface="Arial Unicode MS" charset="0"/>
              </a:rPr>
              <a:t>“Two pizza team”: 6 developers, 1 tester, </a:t>
            </a:r>
            <a:r>
              <a:rPr lang="en-US" sz="1400" dirty="0" smtClean="0">
                <a:solidFill>
                  <a:srgbClr val="5F5D5E"/>
                </a:solidFill>
                <a:cs typeface="Arial Unicode MS" charset="0"/>
              </a:rPr>
              <a:t/>
            </a:r>
            <a:br>
              <a:rPr lang="en-US" sz="1400" dirty="0" smtClean="0">
                <a:solidFill>
                  <a:srgbClr val="5F5D5E"/>
                </a:solidFill>
                <a:cs typeface="Arial Unicode MS" charset="0"/>
              </a:rPr>
            </a:br>
            <a:r>
              <a:rPr lang="en-US" sz="1400" dirty="0" smtClean="0">
                <a:solidFill>
                  <a:srgbClr val="5F5D5E"/>
                </a:solidFill>
                <a:cs typeface="Arial Unicode MS" charset="0"/>
              </a:rPr>
              <a:t>1 </a:t>
            </a:r>
            <a:r>
              <a:rPr lang="en-US" sz="1400" dirty="0">
                <a:solidFill>
                  <a:srgbClr val="5F5D5E"/>
                </a:solidFill>
                <a:cs typeface="Arial Unicode MS" charset="0"/>
              </a:rPr>
              <a:t>designer, 1 STSM - all collocated </a:t>
            </a:r>
            <a:r>
              <a:rPr lang="en-US" sz="1400" dirty="0" smtClean="0">
                <a:solidFill>
                  <a:srgbClr val="5F5D5E"/>
                </a:solidFill>
                <a:cs typeface="Arial Unicode MS" charset="0"/>
              </a:rPr>
              <a:t>in </a:t>
            </a:r>
            <a:r>
              <a:rPr lang="en-US" sz="1400" dirty="0">
                <a:solidFill>
                  <a:srgbClr val="5F5D5E"/>
                </a:solidFill>
                <a:cs typeface="Arial Unicode MS" charset="0"/>
              </a:rPr>
              <a:t>Raleigh </a:t>
            </a:r>
          </a:p>
        </p:txBody>
      </p:sp>
      <p:sp>
        <p:nvSpPr>
          <p:cNvPr id="10" name="Title 9"/>
          <p:cNvSpPr>
            <a:spLocks noGrp="1"/>
          </p:cNvSpPr>
          <p:nvPr>
            <p:ph type="title"/>
          </p:nvPr>
        </p:nvSpPr>
        <p:spPr>
          <a:xfrm>
            <a:off x="182563" y="445297"/>
            <a:ext cx="8686800" cy="773903"/>
          </a:xfrm>
        </p:spPr>
        <p:txBody>
          <a:bodyPr/>
          <a:lstStyle/>
          <a:p>
            <a:r>
              <a:rPr lang="en-US" dirty="0"/>
              <a:t>Working like a startup in IBM: IBM Service Engage</a:t>
            </a:r>
            <a:br>
              <a:rPr lang="en-US" dirty="0"/>
            </a:br>
            <a:r>
              <a:rPr lang="en-US" dirty="0"/>
              <a:t>Rapid delivery on </a:t>
            </a:r>
            <a:r>
              <a:rPr lang="en-US" dirty="0" err="1"/>
              <a:t>Bluemix</a:t>
            </a:r>
            <a:endParaRPr lang="en-US" dirty="0"/>
          </a:p>
        </p:txBody>
      </p:sp>
    </p:spTree>
    <p:extLst>
      <p:ext uri="{BB962C8B-B14F-4D97-AF65-F5344CB8AC3E}">
        <p14:creationId xmlns:p14="http://schemas.microsoft.com/office/powerpoint/2010/main" val="40428214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dirty="0" err="1"/>
              <a:t>DevOps</a:t>
            </a:r>
            <a:r>
              <a:rPr lang="en-US" dirty="0"/>
              <a:t> approach speeds IBM Watson solutions to </a:t>
            </a:r>
            <a:r>
              <a:rPr lang="en-US" dirty="0" smtClean="0"/>
              <a:t>market</a:t>
            </a:r>
            <a:endParaRPr lang="en-US" dirty="0"/>
          </a:p>
        </p:txBody>
      </p:sp>
      <p:sp>
        <p:nvSpPr>
          <p:cNvPr id="15" name="Slide Number Placeholder 1"/>
          <p:cNvSpPr>
            <a:spLocks noGrp="1"/>
          </p:cNvSpPr>
          <p:nvPr>
            <p:ph type="sldNum" sz="quarter" idx="10"/>
          </p:nvPr>
        </p:nvSpPr>
        <p:spPr/>
        <p:txBody>
          <a:bodyPr/>
          <a:lstStyle/>
          <a:p>
            <a:pPr>
              <a:defRPr/>
            </a:pPr>
            <a:fld id="{9FD1DE4C-8B81-5145-AD65-B19F5F034B16}" type="slidenum">
              <a:rPr lang="en-US" smtClean="0"/>
              <a:pPr>
                <a:defRPr/>
              </a:pPr>
              <a:t>15</a:t>
            </a:fld>
            <a:endParaRPr lang="en-US" dirty="0"/>
          </a:p>
        </p:txBody>
      </p:sp>
      <p:pic>
        <p:nvPicPr>
          <p:cNvPr id="51218"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205" y="965552"/>
            <a:ext cx="1820799" cy="191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1202" name="Text Box 2"/>
          <p:cNvSpPr txBox="1">
            <a:spLocks noChangeArrowheads="1"/>
          </p:cNvSpPr>
          <p:nvPr/>
        </p:nvSpPr>
        <p:spPr bwMode="auto">
          <a:xfrm>
            <a:off x="170059" y="2118598"/>
            <a:ext cx="3216275" cy="75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gn="l">
              <a:buClrTx/>
              <a:buFontTx/>
              <a:buNone/>
            </a:pPr>
            <a:r>
              <a:rPr lang="en-US" b="1" dirty="0">
                <a:solidFill>
                  <a:srgbClr val="8CC63F"/>
                </a:solidFill>
                <a:cs typeface="Arial Unicode MS" charset="0"/>
              </a:rPr>
              <a:t>Compact releases </a:t>
            </a:r>
          </a:p>
          <a:p>
            <a:pPr algn="l">
              <a:buClrTx/>
              <a:buFontTx/>
              <a:buNone/>
            </a:pPr>
            <a:r>
              <a:rPr lang="en-US" sz="1400" dirty="0">
                <a:solidFill>
                  <a:srgbClr val="5F5D5E"/>
                </a:solidFill>
                <a:cs typeface="Arial Unicode MS" charset="0"/>
              </a:rPr>
              <a:t>better matched to customer expectations </a:t>
            </a:r>
            <a:endParaRPr lang="en-US" sz="1400" dirty="0">
              <a:solidFill>
                <a:srgbClr val="5F5D5E"/>
              </a:solidFill>
              <a:ea typeface="MS PGothic" charset="0"/>
              <a:cs typeface="MS PGothic" charset="0"/>
            </a:endParaRPr>
          </a:p>
        </p:txBody>
      </p:sp>
      <p:sp>
        <p:nvSpPr>
          <p:cNvPr id="51204" name="Rectangle 4"/>
          <p:cNvSpPr>
            <a:spLocks noChangeArrowheads="1"/>
          </p:cNvSpPr>
          <p:nvPr/>
        </p:nvSpPr>
        <p:spPr bwMode="auto">
          <a:xfrm>
            <a:off x="3531600" y="2758543"/>
            <a:ext cx="4876800" cy="186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0" tIns="0" rIns="0" bIns="46800">
            <a:spAutoFit/>
          </a:bodyPr>
          <a:lstStyle/>
          <a:p>
            <a:pPr algn="l">
              <a:buClr>
                <a:srgbClr val="000000"/>
              </a:buClr>
              <a:buSzPct val="100000"/>
              <a:buFont typeface="Times New Roman" charset="0"/>
              <a:buNone/>
            </a:pPr>
            <a:r>
              <a:rPr lang="en-US" dirty="0">
                <a:cs typeface="Arial Unicode MS" charset="0"/>
              </a:rPr>
              <a:t>“This is why pundits extol the virtues of </a:t>
            </a:r>
            <a:r>
              <a:rPr lang="en-US" dirty="0" err="1">
                <a:cs typeface="Arial Unicode MS" charset="0"/>
              </a:rPr>
              <a:t>DevOps</a:t>
            </a:r>
            <a:r>
              <a:rPr lang="en-US" dirty="0">
                <a:cs typeface="Arial Unicode MS" charset="0"/>
              </a:rPr>
              <a:t>—smart coordination across the three dimensions of core platform, solution applications and management environment can have amazing impact.”</a:t>
            </a:r>
          </a:p>
          <a:p>
            <a:pPr algn="r">
              <a:buClr>
                <a:srgbClr val="000000"/>
              </a:buClr>
              <a:buSzPct val="100000"/>
              <a:buFont typeface="Times New Roman" charset="0"/>
              <a:buNone/>
            </a:pPr>
            <a:r>
              <a:rPr lang="en-US" sz="1400" dirty="0" smtClean="0">
                <a:cs typeface="Arial Unicode MS" charset="0"/>
              </a:rPr>
              <a:t>— Carl </a:t>
            </a:r>
            <a:r>
              <a:rPr lang="en-US" sz="1400" dirty="0" err="1">
                <a:cs typeface="Arial Unicode MS" charset="0"/>
              </a:rPr>
              <a:t>Kraenzel</a:t>
            </a:r>
            <a:r>
              <a:rPr lang="en-US" sz="1400" dirty="0">
                <a:cs typeface="Arial Unicode MS" charset="0"/>
              </a:rPr>
              <a:t>, director of the IBM Watson managed services group, IBM Distinguished Engineer, </a:t>
            </a:r>
            <a:r>
              <a:rPr lang="en-US" sz="1400" dirty="0" smtClean="0">
                <a:cs typeface="Arial Unicode MS" charset="0"/>
              </a:rPr>
              <a:t>IBM</a:t>
            </a:r>
            <a:endParaRPr lang="en-US" sz="1600" dirty="0">
              <a:ea typeface="MS PGothic" charset="0"/>
              <a:cs typeface="MS PGothic" charset="0"/>
            </a:endParaRPr>
          </a:p>
        </p:txBody>
      </p:sp>
      <p:sp>
        <p:nvSpPr>
          <p:cNvPr id="51205" name="Rectangle 5"/>
          <p:cNvSpPr>
            <a:spLocks noChangeArrowheads="1"/>
          </p:cNvSpPr>
          <p:nvPr/>
        </p:nvSpPr>
        <p:spPr bwMode="auto">
          <a:xfrm>
            <a:off x="170059" y="1409700"/>
            <a:ext cx="32162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00B0DA"/>
                </a:solidFill>
                <a:cs typeface="Arial Unicode MS" charset="0"/>
              </a:rPr>
              <a:t>Reduced delivery cycles </a:t>
            </a:r>
            <a:r>
              <a:rPr lang="en-US" sz="1400" dirty="0">
                <a:solidFill>
                  <a:srgbClr val="5F5D5E"/>
                </a:solidFill>
                <a:cs typeface="Arial Unicode MS" charset="0"/>
              </a:rPr>
              <a:t>from nine weeks to three weeks</a:t>
            </a:r>
          </a:p>
        </p:txBody>
      </p:sp>
      <p:sp>
        <p:nvSpPr>
          <p:cNvPr id="51206" name="Rectangle 6"/>
          <p:cNvSpPr>
            <a:spLocks noChangeArrowheads="1"/>
          </p:cNvSpPr>
          <p:nvPr/>
        </p:nvSpPr>
        <p:spPr bwMode="auto">
          <a:xfrm>
            <a:off x="170059" y="3009900"/>
            <a:ext cx="32162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FF9900"/>
                </a:solidFill>
                <a:cs typeface="Arial Unicode MS" charset="0"/>
              </a:rPr>
              <a:t>Zero downtime </a:t>
            </a:r>
          </a:p>
          <a:p>
            <a:pPr algn="l">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5F5D5E"/>
                </a:solidFill>
                <a:cs typeface="Arial Unicode MS" charset="0"/>
              </a:rPr>
              <a:t>required for maintenance through continuous availability strategies </a:t>
            </a:r>
          </a:p>
        </p:txBody>
      </p:sp>
      <p:pic>
        <p:nvPicPr>
          <p:cNvPr id="51217"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7899" y="1915671"/>
            <a:ext cx="1988486" cy="27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 name="TextBox 15"/>
          <p:cNvSpPr txBox="1"/>
          <p:nvPr/>
        </p:nvSpPr>
        <p:spPr>
          <a:xfrm>
            <a:off x="3524061" y="4573256"/>
            <a:ext cx="4840263" cy="1969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1336" tIns="21336" rIns="21336" bIns="21336" numCol="1" spcCol="16002" rtlCol="0" anchor="ctr">
            <a:spAutoFit/>
          </a:bodyPr>
          <a:lstStyle/>
          <a:p>
            <a:pPr marL="24003" marR="24003" defTabSz="538734" rtl="0" latinLnBrk="1" hangingPunct="0"/>
            <a:r>
              <a:rPr lang="en-US" sz="1000" dirty="0">
                <a:solidFill>
                  <a:srgbClr val="000000"/>
                </a:solidFill>
                <a:uFill>
                  <a:solidFill>
                    <a:srgbClr val="000000"/>
                  </a:solidFill>
                </a:uFill>
                <a:hlinkClick r:id="rId5"/>
              </a:rPr>
              <a:t>http://</a:t>
            </a:r>
            <a:r>
              <a:rPr lang="en-US" sz="1000" dirty="0" err="1">
                <a:solidFill>
                  <a:srgbClr val="000000"/>
                </a:solidFill>
                <a:uFill>
                  <a:solidFill>
                    <a:srgbClr val="000000"/>
                  </a:solidFill>
                </a:uFill>
                <a:hlinkClick r:id="rId5"/>
              </a:rPr>
              <a:t>www.bloorresearch.com</a:t>
            </a:r>
            <a:r>
              <a:rPr lang="en-US" sz="1000" dirty="0">
                <a:solidFill>
                  <a:srgbClr val="000000"/>
                </a:solidFill>
                <a:uFill>
                  <a:solidFill>
                    <a:srgbClr val="000000"/>
                  </a:solidFill>
                </a:uFill>
                <a:hlinkClick r:id="rId5"/>
              </a:rPr>
              <a:t>/blog/the-</a:t>
            </a:r>
            <a:r>
              <a:rPr lang="en-US" sz="1000" dirty="0" err="1">
                <a:solidFill>
                  <a:srgbClr val="000000"/>
                </a:solidFill>
                <a:uFill>
                  <a:solidFill>
                    <a:srgbClr val="000000"/>
                  </a:solidFill>
                </a:uFill>
                <a:hlinkClick r:id="rId5"/>
              </a:rPr>
              <a:t>norfolk</a:t>
            </a:r>
            <a:r>
              <a:rPr lang="en-US" sz="1000" dirty="0">
                <a:solidFill>
                  <a:srgbClr val="000000"/>
                </a:solidFill>
                <a:uFill>
                  <a:solidFill>
                    <a:srgbClr val="000000"/>
                  </a:solidFill>
                </a:uFill>
                <a:hlinkClick r:id="rId5"/>
              </a:rPr>
              <a:t>-punt/2014/1/</a:t>
            </a:r>
            <a:r>
              <a:rPr lang="en-US" sz="1000" dirty="0" err="1">
                <a:solidFill>
                  <a:srgbClr val="000000"/>
                </a:solidFill>
                <a:uFill>
                  <a:solidFill>
                    <a:srgbClr val="000000"/>
                  </a:solidFill>
                </a:uFill>
                <a:hlinkClick r:id="rId5"/>
              </a:rPr>
              <a:t>ibm</a:t>
            </a:r>
            <a:r>
              <a:rPr lang="en-US" sz="1000" dirty="0">
                <a:solidFill>
                  <a:srgbClr val="000000"/>
                </a:solidFill>
                <a:uFill>
                  <a:solidFill>
                    <a:srgbClr val="000000"/>
                  </a:solidFill>
                </a:uFill>
                <a:hlinkClick r:id="rId5"/>
              </a:rPr>
              <a:t>-</a:t>
            </a:r>
            <a:r>
              <a:rPr lang="en-US" sz="1000" dirty="0" err="1">
                <a:solidFill>
                  <a:srgbClr val="000000"/>
                </a:solidFill>
                <a:uFill>
                  <a:solidFill>
                    <a:srgbClr val="000000"/>
                  </a:solidFill>
                </a:uFill>
                <a:hlinkClick r:id="rId5"/>
              </a:rPr>
              <a:t>watson</a:t>
            </a:r>
            <a:r>
              <a:rPr lang="en-US" sz="1000" dirty="0">
                <a:solidFill>
                  <a:srgbClr val="000000"/>
                </a:solidFill>
                <a:uFill>
                  <a:solidFill>
                    <a:srgbClr val="000000"/>
                  </a:solidFill>
                </a:uFill>
                <a:hlinkClick r:id="rId5"/>
              </a:rPr>
              <a:t>-gets-</a:t>
            </a:r>
            <a:r>
              <a:rPr lang="en-US" sz="1000" dirty="0" err="1">
                <a:solidFill>
                  <a:srgbClr val="000000"/>
                </a:solidFill>
                <a:uFill>
                  <a:solidFill>
                    <a:srgbClr val="000000"/>
                  </a:solidFill>
                </a:uFill>
                <a:hlinkClick r:id="rId5"/>
              </a:rPr>
              <a:t>devops</a:t>
            </a:r>
            <a:r>
              <a:rPr lang="en-US" sz="1000" dirty="0">
                <a:solidFill>
                  <a:srgbClr val="000000"/>
                </a:solidFill>
                <a:uFill>
                  <a:solidFill>
                    <a:srgbClr val="000000"/>
                  </a:solidFill>
                </a:uFill>
                <a:hlinkClick r:id="rId5"/>
              </a:rPr>
              <a:t>/</a:t>
            </a:r>
            <a:endParaRPr lang="en-US" sz="1000" dirty="0">
              <a:solidFill>
                <a:srgbClr val="000000"/>
              </a:solidFill>
              <a:uFill>
                <a:solidFill>
                  <a:srgbClr val="000000"/>
                </a:solidFill>
              </a:uFill>
            </a:endParaRPr>
          </a:p>
        </p:txBody>
      </p:sp>
    </p:spTree>
    <p:extLst>
      <p:ext uri="{BB962C8B-B14F-4D97-AF65-F5344CB8AC3E}">
        <p14:creationId xmlns:p14="http://schemas.microsoft.com/office/powerpoint/2010/main" val="45635697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563" y="445297"/>
            <a:ext cx="8686800" cy="761711"/>
          </a:xfrm>
        </p:spPr>
        <p:txBody>
          <a:bodyPr/>
          <a:lstStyle/>
          <a:p>
            <a:r>
              <a:rPr lang="en-US" dirty="0"/>
              <a:t>IBM Customer Information Control System (CICS) for z/OS adopts </a:t>
            </a:r>
            <a:r>
              <a:rPr lang="en-US" dirty="0" err="1"/>
              <a:t>DevOps</a:t>
            </a:r>
            <a:r>
              <a:rPr lang="en-US" dirty="0"/>
              <a:t> for rapid integration of </a:t>
            </a:r>
            <a:r>
              <a:rPr lang="en-US" dirty="0" smtClean="0"/>
              <a:t>feedback</a:t>
            </a:r>
            <a:endParaRPr lang="en-US" dirty="0"/>
          </a:p>
        </p:txBody>
      </p:sp>
      <p:sp>
        <p:nvSpPr>
          <p:cNvPr id="57349" name="Rectangle 4"/>
          <p:cNvSpPr>
            <a:spLocks noChangeArrowheads="1"/>
          </p:cNvSpPr>
          <p:nvPr/>
        </p:nvSpPr>
        <p:spPr bwMode="auto">
          <a:xfrm>
            <a:off x="3992880" y="3460095"/>
            <a:ext cx="4876800" cy="1309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0" tIns="0" rIns="0" bIns="46800">
            <a:spAutoFit/>
          </a:bodyPr>
          <a:lstStyle/>
          <a:p>
            <a:pPr>
              <a:buClr>
                <a:srgbClr val="000000"/>
              </a:buClr>
              <a:buSzPct val="100000"/>
              <a:buFont typeface="Times New Roman" charset="0"/>
              <a:buNone/>
            </a:pPr>
            <a:r>
              <a:rPr lang="en-US" dirty="0">
                <a:cs typeface="Arial Unicode MS" charset="0"/>
              </a:rPr>
              <a:t>“</a:t>
            </a:r>
            <a:r>
              <a:rPr lang="en-US" dirty="0"/>
              <a:t>The idea of getting rapid feedback is really important to know you are delivering what is really needed in the marketplace.”</a:t>
            </a:r>
            <a:endParaRPr lang="en-US" dirty="0">
              <a:cs typeface="Arial Unicode MS" charset="0"/>
            </a:endParaRPr>
          </a:p>
          <a:p>
            <a:pPr algn="r">
              <a:buClr>
                <a:srgbClr val="000000"/>
              </a:buClr>
              <a:buSzPct val="100000"/>
              <a:buFont typeface="Times New Roman" charset="0"/>
              <a:buNone/>
            </a:pPr>
            <a:r>
              <a:rPr lang="en-US" sz="1400" dirty="0">
                <a:cs typeface="Arial Unicode MS" charset="0"/>
              </a:rPr>
              <a:t>—</a:t>
            </a:r>
            <a:r>
              <a:rPr lang="en-US" sz="1400" dirty="0"/>
              <a:t>Steve Mills, senior vice president and group executive, IBM Software &amp; Systems, </a:t>
            </a:r>
            <a:r>
              <a:rPr lang="en-US" sz="1400" dirty="0" smtClean="0"/>
              <a:t>IBM</a:t>
            </a:r>
            <a:endParaRPr lang="en-US" sz="1600" dirty="0">
              <a:ea typeface="MS PGothic" charset="0"/>
              <a:cs typeface="MS PGothic" charset="0"/>
            </a:endParaRPr>
          </a:p>
        </p:txBody>
      </p:sp>
      <p:sp>
        <p:nvSpPr>
          <p:cNvPr id="14" name="Slide Number Placeholder 3"/>
          <p:cNvSpPr txBox="1">
            <a:spLocks noGrp="1"/>
          </p:cNvSpPr>
          <p:nvPr/>
        </p:nvSpPr>
        <p:spPr bwMode="black">
          <a:xfrm>
            <a:off x="182563" y="4902998"/>
            <a:ext cx="366712" cy="138113"/>
          </a:xfrm>
          <a:prstGeom prst="rect">
            <a:avLst/>
          </a:prstGeom>
          <a:noFill/>
          <a:ln w="9525">
            <a:noFill/>
            <a:miter lim="800000"/>
            <a:headEnd/>
            <a:tailEnd/>
          </a:ln>
        </p:spPr>
        <p:txBody>
          <a:bodyPr lIns="92065" tIns="46033" rIns="92065" bIns="46033"/>
          <a:lstStyle/>
          <a:p>
            <a:fld id="{36A784E6-F279-4537-9429-6E5FECD5C5F9}" type="slidenum">
              <a:rPr lang="en-US" sz="800">
                <a:solidFill>
                  <a:srgbClr val="000000"/>
                </a:solidFill>
                <a:ea typeface="MS PGothic" pitchFamily="34" charset="-128"/>
              </a:rPr>
              <a:pPr/>
              <a:t>16</a:t>
            </a:fld>
            <a:endParaRPr lang="en-US" sz="800" dirty="0">
              <a:solidFill>
                <a:srgbClr val="000000"/>
              </a:solidFill>
              <a:ea typeface="MS PGothic" pitchFamily="34" charset="-128"/>
            </a:endParaRPr>
          </a:p>
        </p:txBody>
      </p:sp>
      <p:grpSp>
        <p:nvGrpSpPr>
          <p:cNvPr id="2" name="Group 1"/>
          <p:cNvGrpSpPr/>
          <p:nvPr/>
        </p:nvGrpSpPr>
        <p:grpSpPr>
          <a:xfrm>
            <a:off x="4982028" y="1572265"/>
            <a:ext cx="3033268" cy="1689100"/>
            <a:chOff x="5494092" y="914934"/>
            <a:chExt cx="3033268" cy="1689100"/>
          </a:xfrm>
        </p:grpSpPr>
        <p:pic>
          <p:nvPicPr>
            <p:cNvPr id="3" name="Picture 2"/>
            <p:cNvPicPr>
              <a:picLocks noChangeAspect="1"/>
            </p:cNvPicPr>
            <p:nvPr/>
          </p:nvPicPr>
          <p:blipFill>
            <a:blip r:embed="rId2"/>
            <a:stretch>
              <a:fillRect/>
            </a:stretch>
          </p:blipFill>
          <p:spPr>
            <a:xfrm>
              <a:off x="5494092" y="914934"/>
              <a:ext cx="3033268" cy="1689100"/>
            </a:xfrm>
            <a:prstGeom prst="rect">
              <a:avLst/>
            </a:prstGeom>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2446" b="97554" l="0" r="99183">
                          <a14:foregroundMark x1="30654" y1="35326" x2="30654" y2="35326"/>
                          <a14:foregroundMark x1="35695" y1="34511" x2="35695" y2="34511"/>
                          <a14:foregroundMark x1="39646" y1="18207" x2="39646" y2="18207"/>
                          <a14:foregroundMark x1="52725" y1="34783" x2="52725" y2="34783"/>
                          <a14:foregroundMark x1="61308" y1="53533" x2="61308" y2="53533"/>
                          <a14:foregroundMark x1="76022" y1="64946" x2="76022" y2="64946"/>
                          <a14:foregroundMark x1="78951" y1="63587" x2="78951" y2="63587"/>
                          <a14:foregroundMark x1="90463" y1="67391" x2="90463" y2="67391"/>
                          <a14:foregroundMark x1="95095" y1="76630" x2="95095" y2="76630"/>
                          <a14:foregroundMark x1="55858" y1="64946" x2="55858" y2="64946"/>
                          <a14:foregroundMark x1="52997" y1="76902" x2="52997" y2="76902"/>
                          <a14:foregroundMark x1="50817" y1="78533" x2="50817" y2="78533"/>
                          <a14:foregroundMark x1="47956" y1="67935" x2="47956" y2="67935"/>
                          <a14:foregroundMark x1="46049" y1="80435" x2="46049" y2="80435"/>
                          <a14:foregroundMark x1="45913" y1="72826" x2="45913" y2="72826"/>
                          <a14:foregroundMark x1="46049" y1="65489" x2="46049" y2="65489"/>
                          <a14:foregroundMark x1="21662" y1="25815" x2="21662" y2="25815"/>
                          <a14:foregroundMark x1="21322" y1="20109" x2="21322" y2="20109"/>
                          <a14:foregroundMark x1="19142" y1="24728" x2="19142" y2="24728"/>
                          <a14:foregroundMark x1="13147" y1="32880" x2="13147" y2="32880"/>
                          <a14:foregroundMark x1="13896" y1="27174" x2="13896" y2="27174"/>
                          <a14:foregroundMark x1="14441" y1="20652" x2="14441" y2="20652"/>
                          <a14:foregroundMark x1="9537" y1="31522" x2="9537" y2="31522"/>
                          <a14:foregroundMark x1="7289" y1="19565" x2="7289" y2="19565"/>
                          <a14:foregroundMark x1="5109" y1="32065" x2="5109" y2="32065"/>
                          <a14:foregroundMark x1="2248" y1="35326" x2="2248" y2="35326"/>
                          <a14:foregroundMark x1="43256" y1="76902" x2="43256" y2="76902"/>
                          <a14:foregroundMark x1="23569" y1="32065" x2="23569" y2="32065"/>
                          <a14:foregroundMark x1="23706" y1="20652" x2="23706" y2="20652"/>
                          <a14:foregroundMark x1="43529" y1="63587" x2="43529" y2="63587"/>
                          <a14:backgroundMark x1="33447" y1="24457" x2="33447" y2="24457"/>
                          <a14:backgroundMark x1="32084" y1="14674" x2="32084" y2="14674"/>
                          <a14:backgroundMark x1="37602" y1="27174" x2="37602" y2="27174"/>
                          <a14:backgroundMark x1="41144" y1="25272" x2="41144" y2="25272"/>
                          <a14:backgroundMark x1="45436" y1="23913" x2="45436" y2="23913"/>
                          <a14:backgroundMark x1="52725" y1="20652" x2="52725" y2="20652"/>
                          <a14:backgroundMark x1="62807" y1="72826" x2="62807" y2="72826"/>
                          <a14:backgroundMark x1="67302" y1="72826" x2="67302" y2="72826"/>
                          <a14:backgroundMark x1="74591" y1="69293" x2="74591" y2="69293"/>
                          <a14:backgroundMark x1="80450" y1="69837" x2="80450" y2="69837"/>
                          <a14:backgroundMark x1="88420" y1="63587" x2="88420" y2="63587"/>
                          <a14:backgroundMark x1="88079" y1="73098" x2="88079" y2="73098"/>
                          <a14:backgroundMark x1="95095" y1="65489" x2="95095" y2="65489"/>
                          <a14:backgroundMark x1="84537" y1="65489" x2="84537" y2="65489"/>
                        </a14:backgroundRemoval>
                      </a14:imgEffect>
                    </a14:imgLayer>
                  </a14:imgProps>
                </a:ext>
              </a:extLst>
            </a:blip>
            <a:stretch>
              <a:fillRect/>
            </a:stretch>
          </p:blipFill>
          <p:spPr>
            <a:xfrm>
              <a:off x="5787903" y="2177011"/>
              <a:ext cx="1272739" cy="319052"/>
            </a:xfrm>
            <a:prstGeom prst="rect">
              <a:avLst/>
            </a:prstGeom>
          </p:spPr>
        </p:pic>
      </p:grpSp>
      <p:sp>
        <p:nvSpPr>
          <p:cNvPr id="11" name="Text Box 2"/>
          <p:cNvSpPr txBox="1">
            <a:spLocks noChangeArrowheads="1"/>
          </p:cNvSpPr>
          <p:nvPr/>
        </p:nvSpPr>
        <p:spPr bwMode="auto">
          <a:xfrm>
            <a:off x="170059" y="2315944"/>
            <a:ext cx="3216275" cy="75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lgn="ctr">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gn="l">
              <a:buClrTx/>
              <a:buFontTx/>
              <a:buNone/>
            </a:pPr>
            <a:r>
              <a:rPr lang="en-US" b="1" dirty="0">
                <a:solidFill>
                  <a:srgbClr val="8CC63F"/>
                </a:solidFill>
                <a:cs typeface="Arial Unicode MS" charset="0"/>
              </a:rPr>
              <a:t>Increased </a:t>
            </a:r>
            <a:r>
              <a:rPr lang="en-US" b="1" dirty="0" smtClean="0">
                <a:solidFill>
                  <a:srgbClr val="8CC63F"/>
                </a:solidFill>
                <a:cs typeface="Arial Unicode MS" charset="0"/>
              </a:rPr>
              <a:t>speed</a:t>
            </a:r>
          </a:p>
          <a:p>
            <a:pPr algn="l">
              <a:buClrTx/>
              <a:buFontTx/>
              <a:buNone/>
            </a:pPr>
            <a:r>
              <a:rPr lang="en-US" sz="1400" dirty="0">
                <a:solidFill>
                  <a:srgbClr val="5F5D5E"/>
                </a:solidFill>
                <a:cs typeface="Arial Unicode MS" charset="0"/>
              </a:rPr>
              <a:t>with automation and cutting release cycles by 50%</a:t>
            </a:r>
          </a:p>
        </p:txBody>
      </p:sp>
      <p:sp>
        <p:nvSpPr>
          <p:cNvPr id="12" name="Rectangle 5"/>
          <p:cNvSpPr>
            <a:spLocks noChangeArrowheads="1"/>
          </p:cNvSpPr>
          <p:nvPr/>
        </p:nvSpPr>
        <p:spPr bwMode="auto">
          <a:xfrm>
            <a:off x="170059" y="1409699"/>
            <a:ext cx="3216275" cy="76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00B0DA"/>
                </a:solidFill>
                <a:cs typeface="Arial Unicode MS" charset="0"/>
              </a:rPr>
              <a:t>Increased communication</a:t>
            </a:r>
          </a:p>
          <a:p>
            <a:pPr algn="l">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5F5D5E"/>
                </a:solidFill>
                <a:cs typeface="Arial Unicode MS" charset="0"/>
              </a:rPr>
              <a:t>with a standard toolset for consistency and a </a:t>
            </a:r>
            <a:r>
              <a:rPr lang="en-US" sz="1400" dirty="0" smtClean="0">
                <a:solidFill>
                  <a:srgbClr val="5F5D5E"/>
                </a:solidFill>
                <a:cs typeface="Arial Unicode MS" charset="0"/>
              </a:rPr>
              <a:t>platform </a:t>
            </a:r>
            <a:r>
              <a:rPr lang="en-US" sz="1400" dirty="0">
                <a:solidFill>
                  <a:srgbClr val="5F5D5E"/>
                </a:solidFill>
                <a:cs typeface="Arial Unicode MS" charset="0"/>
              </a:rPr>
              <a:t>for dialogue</a:t>
            </a:r>
          </a:p>
        </p:txBody>
      </p:sp>
      <p:sp>
        <p:nvSpPr>
          <p:cNvPr id="13" name="Rectangle 6"/>
          <p:cNvSpPr>
            <a:spLocks noChangeArrowheads="1"/>
          </p:cNvSpPr>
          <p:nvPr/>
        </p:nvSpPr>
        <p:spPr bwMode="auto">
          <a:xfrm>
            <a:off x="170059" y="3204972"/>
            <a:ext cx="32162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FF9900"/>
                </a:solidFill>
                <a:cs typeface="Arial Unicode MS" charset="0"/>
              </a:rPr>
              <a:t>Increased responsiveness </a:t>
            </a:r>
          </a:p>
          <a:p>
            <a:pPr algn="l">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5F5D5E"/>
                </a:solidFill>
                <a:cs typeface="Arial Unicode MS" charset="0"/>
              </a:rPr>
              <a:t>by incorporating feedback into daily development and builds</a:t>
            </a:r>
          </a:p>
        </p:txBody>
      </p:sp>
    </p:spTree>
    <p:extLst>
      <p:ext uri="{BB962C8B-B14F-4D97-AF65-F5344CB8AC3E}">
        <p14:creationId xmlns:p14="http://schemas.microsoft.com/office/powerpoint/2010/main" val="59446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3840" y="2681234"/>
            <a:ext cx="8633460" cy="556260"/>
            <a:chOff x="152400" y="2490734"/>
            <a:chExt cx="8839200" cy="556260"/>
          </a:xfrm>
        </p:grpSpPr>
        <p:sp>
          <p:nvSpPr>
            <p:cNvPr id="60" name="AutoShape 3"/>
            <p:cNvSpPr>
              <a:spLocks noChangeArrowheads="1"/>
            </p:cNvSpPr>
            <p:nvPr/>
          </p:nvSpPr>
          <p:spPr bwMode="auto">
            <a:xfrm>
              <a:off x="331788" y="2580816"/>
              <a:ext cx="8659812" cy="296465"/>
            </a:xfrm>
            <a:prstGeom prst="cube">
              <a:avLst>
                <a:gd name="adj" fmla="val 25000"/>
              </a:avLst>
            </a:prstGeom>
            <a:solidFill>
              <a:srgbClr val="1F95C9"/>
            </a:solidFill>
            <a:ln>
              <a:solidFill>
                <a:srgbClr val="1F95C9"/>
              </a:solidFill>
              <a:headEnd/>
              <a:tailEnd/>
            </a:ln>
          </p:spPr>
          <p:style>
            <a:lnRef idx="2">
              <a:schemeClr val="dk1">
                <a:shade val="50000"/>
              </a:schemeClr>
            </a:lnRef>
            <a:fillRef idx="1">
              <a:schemeClr val="dk1"/>
            </a:fillRef>
            <a:effectRef idx="0">
              <a:schemeClr val="dk1"/>
            </a:effectRef>
            <a:fontRef idx="minor">
              <a:schemeClr val="lt1"/>
            </a:fontRef>
          </p:style>
          <p:txBody>
            <a:bodyPr wrap="none" anchor="ctr"/>
            <a:lstStyle/>
            <a:p>
              <a:pPr>
                <a:buClr>
                  <a:srgbClr val="000000"/>
                </a:buClr>
                <a:buSzPct val="100000"/>
                <a:tabLst>
                  <a:tab pos="0" algn="l"/>
                  <a:tab pos="457190" algn="l"/>
                  <a:tab pos="914380" algn="l"/>
                  <a:tab pos="1371570" algn="l"/>
                  <a:tab pos="1828760" algn="l"/>
                  <a:tab pos="2285950" algn="l"/>
                  <a:tab pos="2743140" algn="l"/>
                  <a:tab pos="3200329" algn="l"/>
                  <a:tab pos="3657520" algn="l"/>
                  <a:tab pos="4114709" algn="l"/>
                  <a:tab pos="4571900" algn="l"/>
                  <a:tab pos="5029089" algn="l"/>
                  <a:tab pos="5486279" algn="l"/>
                  <a:tab pos="5943469" algn="l"/>
                  <a:tab pos="6400659" algn="l"/>
                  <a:tab pos="6857849" algn="l"/>
                  <a:tab pos="7315039" algn="l"/>
                  <a:tab pos="7772229" algn="l"/>
                  <a:tab pos="8229419" algn="l"/>
                  <a:tab pos="8686609" algn="l"/>
                  <a:tab pos="9143799" algn="l"/>
                </a:tabLst>
                <a:defRPr/>
              </a:pPr>
              <a:endParaRPr lang="en-GB" b="1" dirty="0">
                <a:solidFill>
                  <a:srgbClr val="FFFFFF"/>
                </a:solidFill>
                <a:effectLst>
                  <a:outerShdw blurRad="38100" dist="38100" dir="2700000" algn="tl">
                    <a:srgbClr val="000000"/>
                  </a:outerShdw>
                </a:effectLst>
                <a:latin typeface="Arial" charset="0"/>
                <a:ea typeface="MS PGothic" charset="0"/>
                <a:cs typeface="MS PGothic" charset="0"/>
              </a:endParaRPr>
            </a:p>
          </p:txBody>
        </p:sp>
        <p:pic>
          <p:nvPicPr>
            <p:cNvPr id="67"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490734"/>
              <a:ext cx="533400" cy="55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p:nvGrpSpPr>
        <p:grpSpPr>
          <a:xfrm>
            <a:off x="243841" y="3216498"/>
            <a:ext cx="8633460" cy="533400"/>
            <a:chOff x="152400" y="3025998"/>
            <a:chExt cx="8915400" cy="533400"/>
          </a:xfrm>
        </p:grpSpPr>
        <p:sp>
          <p:nvSpPr>
            <p:cNvPr id="58" name="AutoShape 4"/>
            <p:cNvSpPr>
              <a:spLocks noChangeArrowheads="1"/>
            </p:cNvSpPr>
            <p:nvPr/>
          </p:nvSpPr>
          <p:spPr bwMode="auto">
            <a:xfrm>
              <a:off x="334963" y="3133265"/>
              <a:ext cx="8732837" cy="294084"/>
            </a:xfrm>
            <a:prstGeom prst="cube">
              <a:avLst>
                <a:gd name="adj" fmla="val 25000"/>
              </a:avLst>
            </a:prstGeom>
            <a:solidFill>
              <a:srgbClr val="7BBC3A"/>
            </a:solidFill>
            <a:ln>
              <a:solidFill>
                <a:srgbClr val="7BBC3A"/>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buClr>
                  <a:srgbClr val="000000"/>
                </a:buClr>
                <a:buSzPct val="100000"/>
                <a:tabLst>
                  <a:tab pos="0" algn="l"/>
                  <a:tab pos="457190" algn="l"/>
                  <a:tab pos="914380" algn="l"/>
                  <a:tab pos="1371570" algn="l"/>
                  <a:tab pos="1828760" algn="l"/>
                  <a:tab pos="2285950" algn="l"/>
                  <a:tab pos="2743140" algn="l"/>
                  <a:tab pos="3200329" algn="l"/>
                  <a:tab pos="3657520" algn="l"/>
                  <a:tab pos="4114709" algn="l"/>
                  <a:tab pos="4571900" algn="l"/>
                  <a:tab pos="5029089" algn="l"/>
                  <a:tab pos="5486279" algn="l"/>
                  <a:tab pos="5943469" algn="l"/>
                  <a:tab pos="6400659" algn="l"/>
                  <a:tab pos="6857849" algn="l"/>
                  <a:tab pos="7315039" algn="l"/>
                  <a:tab pos="7772229" algn="l"/>
                  <a:tab pos="8229419" algn="l"/>
                  <a:tab pos="8686609" algn="l"/>
                  <a:tab pos="9143799" algn="l"/>
                </a:tabLst>
                <a:defRPr/>
              </a:pPr>
              <a:endParaRPr lang="en-GB" b="1" dirty="0">
                <a:solidFill>
                  <a:srgbClr val="FFFFFF"/>
                </a:solidFill>
                <a:effectLst>
                  <a:outerShdw blurRad="38100" dist="38100" dir="2700000" algn="tl">
                    <a:srgbClr val="000000"/>
                  </a:outerShdw>
                </a:effectLst>
                <a:latin typeface="Arial" charset="0"/>
                <a:ea typeface="MS PGothic" charset="0"/>
                <a:cs typeface="MS PGothic" charset="0"/>
              </a:endParaRPr>
            </a:p>
          </p:txBody>
        </p:sp>
        <p:pic>
          <p:nvPicPr>
            <p:cNvPr id="70"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3025998"/>
              <a:ext cx="54102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p:cNvGrpSpPr/>
          <p:nvPr/>
        </p:nvGrpSpPr>
        <p:grpSpPr>
          <a:xfrm>
            <a:off x="243840" y="2174778"/>
            <a:ext cx="8633460" cy="533400"/>
            <a:chOff x="152400" y="1984278"/>
            <a:chExt cx="8839200" cy="533400"/>
          </a:xfrm>
        </p:grpSpPr>
        <p:sp>
          <p:nvSpPr>
            <p:cNvPr id="59" name="AutoShape 2"/>
            <p:cNvSpPr>
              <a:spLocks noChangeArrowheads="1"/>
            </p:cNvSpPr>
            <p:nvPr/>
          </p:nvSpPr>
          <p:spPr bwMode="auto">
            <a:xfrm>
              <a:off x="304800" y="2110518"/>
              <a:ext cx="8686800" cy="307181"/>
            </a:xfrm>
            <a:prstGeom prst="cube">
              <a:avLst>
                <a:gd name="adj" fmla="val 25000"/>
              </a:avLst>
            </a:prstGeom>
            <a:solidFill>
              <a:srgbClr val="F7C726"/>
            </a:solidFill>
            <a:ln>
              <a:solidFill>
                <a:srgbClr val="F7C726"/>
              </a:solid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buClr>
                  <a:srgbClr val="000000"/>
                </a:buClr>
                <a:buSzPct val="100000"/>
                <a:tabLst>
                  <a:tab pos="0" algn="l"/>
                  <a:tab pos="457190" algn="l"/>
                  <a:tab pos="914380" algn="l"/>
                  <a:tab pos="1371570" algn="l"/>
                  <a:tab pos="1828760" algn="l"/>
                  <a:tab pos="2285950" algn="l"/>
                  <a:tab pos="2743140" algn="l"/>
                  <a:tab pos="3200329" algn="l"/>
                  <a:tab pos="3657520" algn="l"/>
                  <a:tab pos="4114709" algn="l"/>
                  <a:tab pos="4571900" algn="l"/>
                  <a:tab pos="5029089" algn="l"/>
                  <a:tab pos="5486279" algn="l"/>
                  <a:tab pos="5943469" algn="l"/>
                  <a:tab pos="6400659" algn="l"/>
                  <a:tab pos="6857849" algn="l"/>
                  <a:tab pos="7315039" algn="l"/>
                  <a:tab pos="7772229" algn="l"/>
                  <a:tab pos="8229419" algn="l"/>
                  <a:tab pos="8686609" algn="l"/>
                  <a:tab pos="9143799" algn="l"/>
                </a:tabLst>
                <a:defRPr/>
              </a:pPr>
              <a:endParaRPr lang="en-GB" b="1" dirty="0">
                <a:solidFill>
                  <a:srgbClr val="FFFFFF"/>
                </a:solidFill>
                <a:effectLst>
                  <a:outerShdw blurRad="38100" dist="38100" dir="2700000" algn="tl">
                    <a:srgbClr val="000000"/>
                  </a:outerShdw>
                </a:effectLst>
                <a:latin typeface="Arial" charset="0"/>
                <a:ea typeface="MS PGothic" charset="0"/>
                <a:cs typeface="MS PGothic" charset="0"/>
              </a:endParaRPr>
            </a:p>
          </p:txBody>
        </p:sp>
        <p:pic>
          <p:nvPicPr>
            <p:cNvPr id="65" name="Pictur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984278"/>
              <a:ext cx="54864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p:nvGrpSpPr>
        <p:grpSpPr>
          <a:xfrm>
            <a:off x="952500" y="2305438"/>
            <a:ext cx="1759920" cy="1795805"/>
            <a:chOff x="1066800" y="2000638"/>
            <a:chExt cx="1759920" cy="1795805"/>
          </a:xfrm>
        </p:grpSpPr>
        <p:sp>
          <p:nvSpPr>
            <p:cNvPr id="9224" name="AutoShape 54"/>
            <p:cNvSpPr>
              <a:spLocks noChangeArrowheads="1"/>
            </p:cNvSpPr>
            <p:nvPr/>
          </p:nvSpPr>
          <p:spPr bwMode="auto">
            <a:xfrm>
              <a:off x="1073845" y="2957557"/>
              <a:ext cx="1744421" cy="838886"/>
            </a:xfrm>
            <a:prstGeom prst="roundRect">
              <a:avLst>
                <a:gd name="adj" fmla="val 10759"/>
              </a:avLst>
            </a:prstGeom>
            <a:solidFill>
              <a:srgbClr val="FFFFFF"/>
            </a:solidFill>
            <a:ln w="19050" cap="rnd">
              <a:solidFill>
                <a:srgbClr val="808080"/>
              </a:solidFill>
              <a:prstDash val="solid"/>
              <a:round/>
              <a:headEnd/>
              <a:tailEnd/>
            </a:ln>
            <a:effectLst/>
            <a:extLst>
              <a:ext uri="{AF507438-7753-43e0-B8FC-AC1667EBCBE1}">
                <a14:hiddenEffects xmlns:a14="http://schemas.microsoft.com/office/drawing/2010/main">
                  <a:effectLst>
                    <a:outerShdw blurRad="63500" dist="17961" dir="2700000" algn="ctr" rotWithShape="0">
                      <a:srgbClr val="1F1F1F">
                        <a:alpha val="74998"/>
                      </a:srgbClr>
                    </a:outerShdw>
                  </a:effectLst>
                </a14:hiddenEffects>
              </a:ext>
            </a:extLst>
          </p:spPr>
          <p:txBody>
            <a:bodyPr wrap="none" anchor="ctr"/>
            <a:lstStyle/>
            <a:p>
              <a:pPr algn="ctr">
                <a:defRPr/>
              </a:pPr>
              <a:endParaRPr lang="en-US"/>
            </a:p>
          </p:txBody>
        </p:sp>
        <p:sp>
          <p:nvSpPr>
            <p:cNvPr id="9228" name="AutoShape 29"/>
            <p:cNvSpPr>
              <a:spLocks noChangeArrowheads="1"/>
            </p:cNvSpPr>
            <p:nvPr/>
          </p:nvSpPr>
          <p:spPr bwMode="auto">
            <a:xfrm>
              <a:off x="1066800" y="2000638"/>
              <a:ext cx="1759920" cy="1172964"/>
            </a:xfrm>
            <a:prstGeom prst="roundRect">
              <a:avLst>
                <a:gd name="adj" fmla="val 5838"/>
              </a:avLst>
            </a:prstGeom>
            <a:solidFill>
              <a:srgbClr val="00B2E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006B8F">
                        <a:alpha val="74998"/>
                      </a:srgbClr>
                    </a:outerShdw>
                  </a:effectLst>
                </a14:hiddenEffects>
              </a:ext>
            </a:extLst>
          </p:spPr>
          <p:txBody>
            <a:bodyPr wrap="none" anchor="ctr"/>
            <a:lstStyle/>
            <a:p>
              <a:pPr>
                <a:defRPr/>
              </a:pPr>
              <a:endParaRPr lang="en-US"/>
            </a:p>
          </p:txBody>
        </p:sp>
        <p:sp>
          <p:nvSpPr>
            <p:cNvPr id="72753" name="Text Box 10"/>
            <p:cNvSpPr txBox="1">
              <a:spLocks noChangeArrowheads="1"/>
            </p:cNvSpPr>
            <p:nvPr/>
          </p:nvSpPr>
          <p:spPr bwMode="auto">
            <a:xfrm>
              <a:off x="1173890" y="3219973"/>
              <a:ext cx="1545743" cy="443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
                <a:buClr>
                  <a:srgbClr val="7889FB"/>
                </a:buClr>
                <a:buFont typeface="Wingdings" charset="0"/>
                <a:buNone/>
              </a:pPr>
              <a:r>
                <a:rPr lang="en-US" sz="1200" b="1" dirty="0">
                  <a:solidFill>
                    <a:srgbClr val="000000"/>
                  </a:solidFill>
                </a:rPr>
                <a:t>Establish Business Objectives</a:t>
              </a:r>
              <a:endParaRPr lang="en-US" sz="2000" dirty="0">
                <a:solidFill>
                  <a:srgbClr val="000000"/>
                </a:solidFill>
              </a:endParaRPr>
            </a:p>
          </p:txBody>
        </p:sp>
        <p:pic>
          <p:nvPicPr>
            <p:cNvPr id="4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843" y="2086002"/>
              <a:ext cx="1437245" cy="1008560"/>
            </a:xfrm>
            <a:prstGeom prst="rect">
              <a:avLst/>
            </a:prstGeom>
            <a:solidFill>
              <a:srgbClr val="FFFFFF"/>
            </a:solidFill>
            <a:ln w="9525">
              <a:solidFill>
                <a:schemeClr val="bg2"/>
              </a:solidFill>
              <a:miter lim="800000"/>
              <a:headEnd/>
              <a:tailEnd/>
            </a:ln>
            <a:effectLst/>
            <a:extLst/>
          </p:spPr>
        </p:pic>
      </p:grpSp>
      <p:grpSp>
        <p:nvGrpSpPr>
          <p:cNvPr id="11" name="Group 10"/>
          <p:cNvGrpSpPr/>
          <p:nvPr/>
        </p:nvGrpSpPr>
        <p:grpSpPr>
          <a:xfrm>
            <a:off x="6748128" y="1348518"/>
            <a:ext cx="1759920" cy="1889983"/>
            <a:chOff x="6953868" y="1043718"/>
            <a:chExt cx="1759920" cy="1889983"/>
          </a:xfrm>
        </p:grpSpPr>
        <p:sp>
          <p:nvSpPr>
            <p:cNvPr id="9221" name="AutoShape 54"/>
            <p:cNvSpPr>
              <a:spLocks noChangeArrowheads="1"/>
            </p:cNvSpPr>
            <p:nvPr/>
          </p:nvSpPr>
          <p:spPr bwMode="auto">
            <a:xfrm>
              <a:off x="6963732" y="1952160"/>
              <a:ext cx="1741603" cy="981541"/>
            </a:xfrm>
            <a:prstGeom prst="roundRect">
              <a:avLst>
                <a:gd name="adj" fmla="val 10759"/>
              </a:avLst>
            </a:prstGeom>
            <a:solidFill>
              <a:srgbClr val="FFFFFF"/>
            </a:solidFill>
            <a:ln w="19050" cap="rnd">
              <a:solidFill>
                <a:srgbClr val="808080"/>
              </a:solidFill>
              <a:prstDash val="solid"/>
              <a:round/>
              <a:headEnd/>
              <a:tailEnd/>
            </a:ln>
            <a:effectLst/>
            <a:extLst>
              <a:ext uri="{AF507438-7753-43e0-B8FC-AC1667EBCBE1}">
                <a14:hiddenEffects xmlns:a14="http://schemas.microsoft.com/office/drawing/2010/main">
                  <a:effectLst>
                    <a:outerShdw blurRad="63500" dist="17961" dir="2700000" algn="ctr" rotWithShape="0">
                      <a:srgbClr val="1F1F1F">
                        <a:alpha val="74998"/>
                      </a:srgbClr>
                    </a:outerShdw>
                  </a:effectLst>
                </a14:hiddenEffects>
              </a:ext>
            </a:extLst>
          </p:spPr>
          <p:txBody>
            <a:bodyPr wrap="none" anchor="ctr"/>
            <a:lstStyle/>
            <a:p>
              <a:endParaRPr lang="en-US"/>
            </a:p>
          </p:txBody>
        </p:sp>
        <p:sp>
          <p:nvSpPr>
            <p:cNvPr id="9227" name="AutoShape 32"/>
            <p:cNvSpPr>
              <a:spLocks noChangeArrowheads="1"/>
            </p:cNvSpPr>
            <p:nvPr/>
          </p:nvSpPr>
          <p:spPr bwMode="auto">
            <a:xfrm>
              <a:off x="6953868" y="1043718"/>
              <a:ext cx="1759920" cy="1172964"/>
            </a:xfrm>
            <a:prstGeom prst="roundRect">
              <a:avLst>
                <a:gd name="adj" fmla="val 5838"/>
              </a:avLst>
            </a:prstGeom>
            <a:solidFill>
              <a:srgbClr val="00B2E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006B8F">
                        <a:alpha val="74998"/>
                      </a:srgbClr>
                    </a:outerShdw>
                  </a:effectLst>
                </a14:hiddenEffects>
              </a:ext>
            </a:extLst>
          </p:spPr>
          <p:txBody>
            <a:bodyPr wrap="none" anchor="ctr"/>
            <a:lstStyle/>
            <a:p>
              <a:pPr>
                <a:defRPr/>
              </a:pPr>
              <a:endParaRPr lang="en-US"/>
            </a:p>
          </p:txBody>
        </p:sp>
        <p:sp>
          <p:nvSpPr>
            <p:cNvPr id="72755" name="Text Box 12"/>
            <p:cNvSpPr txBox="1">
              <a:spLocks noChangeArrowheads="1"/>
            </p:cNvSpPr>
            <p:nvPr/>
          </p:nvSpPr>
          <p:spPr bwMode="auto">
            <a:xfrm>
              <a:off x="7013048" y="2153640"/>
              <a:ext cx="1673968" cy="443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
                <a:lnSpc>
                  <a:spcPts val="1340"/>
                </a:lnSpc>
                <a:buClr>
                  <a:srgbClr val="7889FB"/>
                </a:buClr>
                <a:buFont typeface="Wingdings" charset="0"/>
                <a:buNone/>
              </a:pPr>
              <a:r>
                <a:rPr lang="en-US" sz="1200" b="1" dirty="0">
                  <a:solidFill>
                    <a:srgbClr val="000000"/>
                  </a:solidFill>
                </a:rPr>
                <a:t>Execute/Measure improvement actions </a:t>
              </a:r>
              <a:r>
                <a:rPr lang="en-US" sz="1200" dirty="0">
                  <a:solidFill>
                    <a:srgbClr val="000000"/>
                  </a:solidFill>
                </a:rPr>
                <a:t>to reduce or eliminate pain points</a:t>
              </a:r>
            </a:p>
          </p:txBody>
        </p:sp>
        <p:pic>
          <p:nvPicPr>
            <p:cNvPr id="50" name="Picture 5"/>
            <p:cNvPicPr>
              <a:picLocks noChangeAspect="1" noChangeArrowheads="1"/>
            </p:cNvPicPr>
            <p:nvPr/>
          </p:nvPicPr>
          <p:blipFill>
            <a:blip r:embed="rId7">
              <a:extLst>
                <a:ext uri="{28A0092B-C50C-407E-A947-70E740481C1C}">
                  <a14:useLocalDpi xmlns:a14="http://schemas.microsoft.com/office/drawing/2010/main" val="0"/>
                </a:ext>
              </a:extLst>
            </a:blip>
            <a:srcRect l="1479" t="1347" r="1479" b="1471"/>
            <a:stretch>
              <a:fillRect/>
            </a:stretch>
          </p:blipFill>
          <p:spPr bwMode="auto">
            <a:xfrm>
              <a:off x="7094775" y="1212339"/>
              <a:ext cx="1479517" cy="83467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50800" dist="38100" algn="l" rotWithShape="0">
                      <a:srgbClr val="000000">
                        <a:alpha val="39998"/>
                      </a:srgbClr>
                    </a:outerShdw>
                  </a:effectLst>
                </a14:hiddenEffects>
              </a:ext>
            </a:extLst>
          </p:spPr>
        </p:pic>
      </p:grpSp>
      <p:grpSp>
        <p:nvGrpSpPr>
          <p:cNvPr id="9" name="Group 8"/>
          <p:cNvGrpSpPr/>
          <p:nvPr/>
        </p:nvGrpSpPr>
        <p:grpSpPr>
          <a:xfrm>
            <a:off x="2935053" y="1987167"/>
            <a:ext cx="1758511" cy="1846391"/>
            <a:chOff x="3049353" y="1682367"/>
            <a:chExt cx="1758511" cy="1846391"/>
          </a:xfrm>
        </p:grpSpPr>
        <p:sp>
          <p:nvSpPr>
            <p:cNvPr id="9223" name="AutoShape 54"/>
            <p:cNvSpPr>
              <a:spLocks noChangeArrowheads="1"/>
            </p:cNvSpPr>
            <p:nvPr/>
          </p:nvSpPr>
          <p:spPr bwMode="auto">
            <a:xfrm>
              <a:off x="3057807" y="2687765"/>
              <a:ext cx="1745830" cy="840993"/>
            </a:xfrm>
            <a:prstGeom prst="roundRect">
              <a:avLst>
                <a:gd name="adj" fmla="val 10759"/>
              </a:avLst>
            </a:prstGeom>
            <a:solidFill>
              <a:srgbClr val="FFFFFF"/>
            </a:solidFill>
            <a:ln w="19050" cap="rnd">
              <a:solidFill>
                <a:srgbClr val="808080"/>
              </a:solidFill>
              <a:prstDash val="solid"/>
              <a:round/>
              <a:headEnd/>
              <a:tailEnd/>
            </a:ln>
            <a:effectLst/>
            <a:extLst>
              <a:ext uri="{AF507438-7753-43e0-B8FC-AC1667EBCBE1}">
                <a14:hiddenEffects xmlns:a14="http://schemas.microsoft.com/office/drawing/2010/main">
                  <a:effectLst>
                    <a:outerShdw blurRad="63500" dist="17961" dir="2700000" algn="ctr" rotWithShape="0">
                      <a:srgbClr val="1F1F1F">
                        <a:alpha val="74998"/>
                      </a:srgbClr>
                    </a:outerShdw>
                  </a:effectLst>
                </a14:hiddenEffects>
              </a:ext>
            </a:extLst>
          </p:spPr>
          <p:txBody>
            <a:bodyPr wrap="none" anchor="ctr"/>
            <a:lstStyle/>
            <a:p>
              <a:endParaRPr lang="en-US"/>
            </a:p>
          </p:txBody>
        </p:sp>
        <p:sp>
          <p:nvSpPr>
            <p:cNvPr id="9225" name="AutoShape 30"/>
            <p:cNvSpPr>
              <a:spLocks noChangeArrowheads="1"/>
            </p:cNvSpPr>
            <p:nvPr/>
          </p:nvSpPr>
          <p:spPr bwMode="auto">
            <a:xfrm>
              <a:off x="3049353" y="1682367"/>
              <a:ext cx="1758511" cy="1174019"/>
            </a:xfrm>
            <a:prstGeom prst="roundRect">
              <a:avLst>
                <a:gd name="adj" fmla="val 5838"/>
              </a:avLst>
            </a:prstGeom>
            <a:solidFill>
              <a:srgbClr val="00B2E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006B8F">
                        <a:alpha val="74998"/>
                      </a:srgbClr>
                    </a:outerShdw>
                  </a:effectLst>
                </a14:hiddenEffects>
              </a:ext>
            </a:extLst>
          </p:spPr>
          <p:txBody>
            <a:bodyPr wrap="none" anchor="ctr"/>
            <a:lstStyle/>
            <a:p>
              <a:pPr>
                <a:defRPr/>
              </a:pPr>
              <a:endParaRPr lang="en-US"/>
            </a:p>
          </p:txBody>
        </p:sp>
        <p:sp>
          <p:nvSpPr>
            <p:cNvPr id="72757" name="Text Box 11"/>
            <p:cNvSpPr txBox="1">
              <a:spLocks noChangeArrowheads="1"/>
            </p:cNvSpPr>
            <p:nvPr/>
          </p:nvSpPr>
          <p:spPr bwMode="auto">
            <a:xfrm>
              <a:off x="3114169" y="2819500"/>
              <a:ext cx="1633105" cy="57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
                <a:buClr>
                  <a:srgbClr val="7889FB"/>
                </a:buClr>
                <a:buFont typeface="Wingdings" charset="0"/>
                <a:buNone/>
              </a:pPr>
              <a:r>
                <a:rPr lang="en-US" sz="1200" b="1" dirty="0">
                  <a:solidFill>
                    <a:srgbClr val="000000"/>
                  </a:solidFill>
                </a:rPr>
                <a:t>Assess current </a:t>
              </a:r>
              <a:r>
                <a:rPr lang="en-US" sz="1200" b="1" dirty="0" smtClean="0">
                  <a:solidFill>
                    <a:srgbClr val="000000"/>
                  </a:solidFill>
                </a:rPr>
                <a:t>capabilities </a:t>
              </a:r>
              <a:r>
                <a:rPr lang="en-US" sz="1200" dirty="0" smtClean="0">
                  <a:solidFill>
                    <a:srgbClr val="000000"/>
                  </a:solidFill>
                </a:rPr>
                <a:t>using </a:t>
              </a:r>
              <a:r>
                <a:rPr lang="en-US" sz="1200" dirty="0">
                  <a:solidFill>
                    <a:srgbClr val="000000"/>
                  </a:solidFill>
                </a:rPr>
                <a:t>the </a:t>
              </a:r>
              <a:r>
                <a:rPr lang="en-US" sz="1200" dirty="0" err="1">
                  <a:solidFill>
                    <a:srgbClr val="000000"/>
                  </a:solidFill>
                </a:rPr>
                <a:t>DevOps</a:t>
              </a:r>
              <a:r>
                <a:rPr lang="en-US" sz="1200" dirty="0">
                  <a:solidFill>
                    <a:srgbClr val="000000"/>
                  </a:solidFill>
                </a:rPr>
                <a:t> maturity model</a:t>
              </a:r>
            </a:p>
          </p:txBody>
        </p:sp>
        <p:pic>
          <p:nvPicPr>
            <p:cNvPr id="9234" name="Picture 3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90216" y="1830964"/>
              <a:ext cx="1678195" cy="878933"/>
            </a:xfrm>
            <a:prstGeom prst="rect">
              <a:avLst/>
            </a:prstGeom>
            <a:solidFill>
              <a:srgbClr val="FFFFFF"/>
            </a:solidFill>
            <a:ln w="9525">
              <a:solidFill>
                <a:schemeClr val="bg2"/>
              </a:solidFill>
              <a:miter lim="800000"/>
              <a:headEnd/>
              <a:tailEnd/>
            </a:ln>
            <a:effectLst/>
            <a:extLst/>
          </p:spPr>
        </p:pic>
      </p:grpSp>
      <p:sp>
        <p:nvSpPr>
          <p:cNvPr id="72711" name="TextBox 4"/>
          <p:cNvSpPr txBox="1">
            <a:spLocks noChangeAspect="1" noChangeArrowheads="1"/>
          </p:cNvSpPr>
          <p:nvPr/>
        </p:nvSpPr>
        <p:spPr bwMode="auto">
          <a:xfrm>
            <a:off x="5501642" y="3672618"/>
            <a:ext cx="3197225" cy="42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defTabSz="449263">
              <a:defRPr sz="2400">
                <a:solidFill>
                  <a:schemeClr val="tx1"/>
                </a:solidFill>
                <a:latin typeface="Arial" charset="0"/>
                <a:ea typeface="ＭＳ Ｐゴシック" charset="0"/>
                <a:cs typeface="ＭＳ Ｐゴシック" charset="0"/>
              </a:defRPr>
            </a:lvl1pPr>
            <a:lvl2pPr marL="742950" indent="-285750" defTabSz="449263">
              <a:defRPr sz="2400">
                <a:solidFill>
                  <a:schemeClr val="tx1"/>
                </a:solidFill>
                <a:latin typeface="Arial" charset="0"/>
                <a:ea typeface="ＭＳ Ｐゴシック" charset="0"/>
              </a:defRPr>
            </a:lvl2pPr>
            <a:lvl3pPr marL="1143000" indent="-228600" defTabSz="449263">
              <a:defRPr sz="2400">
                <a:solidFill>
                  <a:schemeClr val="tx1"/>
                </a:solidFill>
                <a:latin typeface="Arial" charset="0"/>
                <a:ea typeface="ＭＳ Ｐゴシック" charset="0"/>
              </a:defRPr>
            </a:lvl3pPr>
            <a:lvl4pPr marL="1600200" indent="-228600" defTabSz="449263">
              <a:defRPr sz="2400">
                <a:solidFill>
                  <a:schemeClr val="tx1"/>
                </a:solidFill>
                <a:latin typeface="Arial" charset="0"/>
                <a:ea typeface="ＭＳ Ｐゴシック" charset="0"/>
              </a:defRPr>
            </a:lvl4pPr>
            <a:lvl5pPr marL="2057400" indent="-228600" defTabSz="449263">
              <a:defRPr sz="2400">
                <a:solidFill>
                  <a:schemeClr val="tx1"/>
                </a:solidFill>
                <a:latin typeface="Arial" charset="0"/>
                <a:ea typeface="ＭＳ Ｐゴシック" charset="0"/>
              </a:defRPr>
            </a:lvl5pPr>
            <a:lvl6pPr marL="2514600" indent="-228600" defTabSz="44926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4926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4926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49263"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90000"/>
              </a:lnSpc>
            </a:pPr>
            <a:r>
              <a:rPr lang="en-US" sz="800" b="1" i="1" dirty="0">
                <a:solidFill>
                  <a:srgbClr val="000000"/>
                </a:solidFill>
                <a:ea typeface="MS PGothic" charset="0"/>
                <a:cs typeface="MS PGothic" charset="0"/>
              </a:rPr>
              <a:t>Continuous Improvement, </a:t>
            </a:r>
          </a:p>
          <a:p>
            <a:pPr algn="ctr">
              <a:lnSpc>
                <a:spcPct val="90000"/>
              </a:lnSpc>
            </a:pPr>
            <a:r>
              <a:rPr lang="en-US" sz="800" b="1" i="1" dirty="0">
                <a:solidFill>
                  <a:srgbClr val="000000"/>
                </a:solidFill>
                <a:ea typeface="MS PGothic" charset="0"/>
                <a:cs typeface="MS PGothic" charset="0"/>
              </a:rPr>
              <a:t>Identify actions, pain points, new milestones</a:t>
            </a:r>
          </a:p>
          <a:p>
            <a:pPr algn="ctr">
              <a:lnSpc>
                <a:spcPct val="90000"/>
              </a:lnSpc>
            </a:pPr>
            <a:r>
              <a:rPr lang="en-US" sz="800" b="1" i="1" dirty="0">
                <a:solidFill>
                  <a:srgbClr val="000000"/>
                </a:solidFill>
                <a:ea typeface="MS PGothic" charset="0"/>
                <a:cs typeface="MS PGothic" charset="0"/>
              </a:rPr>
              <a:t>Progress as an agile project</a:t>
            </a:r>
          </a:p>
        </p:txBody>
      </p:sp>
      <p:pic>
        <p:nvPicPr>
          <p:cNvPr id="72712" name="Picture 38"/>
          <p:cNvPicPr>
            <a:picLocks noChangeAspect="1"/>
          </p:cNvPicPr>
          <p:nvPr/>
        </p:nvPicPr>
        <p:blipFill>
          <a:blip r:embed="rId9">
            <a:extLst>
              <a:ext uri="{28A0092B-C50C-407E-A947-70E740481C1C}">
                <a14:useLocalDpi xmlns:a14="http://schemas.microsoft.com/office/drawing/2010/main" val="0"/>
              </a:ext>
            </a:extLst>
          </a:blip>
          <a:srcRect t="50000"/>
          <a:stretch>
            <a:fillRect/>
          </a:stretch>
        </p:blipFill>
        <p:spPr bwMode="auto">
          <a:xfrm>
            <a:off x="4846320" y="3703516"/>
            <a:ext cx="41148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AutoShape 54"/>
          <p:cNvSpPr>
            <a:spLocks noChangeArrowheads="1"/>
          </p:cNvSpPr>
          <p:nvPr/>
        </p:nvSpPr>
        <p:spPr bwMode="auto">
          <a:xfrm>
            <a:off x="4917606" y="2655325"/>
            <a:ext cx="1731739" cy="840993"/>
          </a:xfrm>
          <a:prstGeom prst="roundRect">
            <a:avLst>
              <a:gd name="adj" fmla="val 10759"/>
            </a:avLst>
          </a:prstGeom>
          <a:solidFill>
            <a:srgbClr val="FFFFFF"/>
          </a:solidFill>
          <a:ln w="19050" cap="rnd">
            <a:solidFill>
              <a:srgbClr val="808080"/>
            </a:solidFill>
            <a:prstDash val="solid"/>
            <a:round/>
            <a:headEnd/>
            <a:tailEnd/>
          </a:ln>
          <a:effectLst/>
          <a:extLst>
            <a:ext uri="{AF507438-7753-43e0-B8FC-AC1667EBCBE1}">
              <a14:hiddenEffects xmlns:a14="http://schemas.microsoft.com/office/drawing/2010/main">
                <a:effectLst>
                  <a:outerShdw blurRad="63500" dist="17961" dir="2700000" algn="ctr" rotWithShape="0">
                    <a:srgbClr val="1F1F1F">
                      <a:alpha val="74998"/>
                    </a:srgbClr>
                  </a:outerShdw>
                </a:effectLst>
              </a14:hiddenEffects>
            </a:ext>
          </a:extLst>
        </p:spPr>
        <p:txBody>
          <a:bodyPr wrap="none" anchor="ctr"/>
          <a:lstStyle/>
          <a:p>
            <a:endParaRPr lang="en-US"/>
          </a:p>
        </p:txBody>
      </p:sp>
      <p:sp>
        <p:nvSpPr>
          <p:cNvPr id="9226" name="AutoShape 31"/>
          <p:cNvSpPr>
            <a:spLocks noChangeArrowheads="1"/>
          </p:cNvSpPr>
          <p:nvPr/>
        </p:nvSpPr>
        <p:spPr bwMode="auto">
          <a:xfrm>
            <a:off x="4909151" y="1667843"/>
            <a:ext cx="1759920" cy="1172964"/>
          </a:xfrm>
          <a:prstGeom prst="roundRect">
            <a:avLst>
              <a:gd name="adj" fmla="val 5838"/>
            </a:avLst>
          </a:prstGeom>
          <a:solidFill>
            <a:srgbClr val="00B2E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7961" dir="2700000" algn="ctr" rotWithShape="0">
                    <a:srgbClr val="006B8F">
                      <a:alpha val="74998"/>
                    </a:srgbClr>
                  </a:outerShdw>
                </a:effectLst>
              </a14:hiddenEffects>
            </a:ext>
          </a:extLst>
        </p:spPr>
        <p:txBody>
          <a:bodyPr wrap="none" anchor="ctr"/>
          <a:lstStyle/>
          <a:p>
            <a:pPr>
              <a:defRPr/>
            </a:pPr>
            <a:endParaRPr lang="en-US"/>
          </a:p>
        </p:txBody>
      </p:sp>
      <p:sp>
        <p:nvSpPr>
          <p:cNvPr id="72759" name="Text Box 11"/>
          <p:cNvSpPr txBox="1">
            <a:spLocks noChangeArrowheads="1"/>
          </p:cNvSpPr>
          <p:nvPr/>
        </p:nvSpPr>
        <p:spPr bwMode="auto">
          <a:xfrm>
            <a:off x="4933576" y="2814684"/>
            <a:ext cx="1685240" cy="695558"/>
          </a:xfrm>
          <a:prstGeom prst="rect">
            <a:avLst/>
          </a:prstGeom>
          <a:noFill/>
          <a:ln w="19050" cap="rnd">
            <a:noFill/>
            <a:prstDash val="solid"/>
            <a:round/>
            <a:headEnd/>
            <a:tailEnd/>
          </a:ln>
          <a:effectLst/>
          <a:extLst/>
        </p:spPr>
        <p:txBody>
          <a:bodyPr wrap="none" anchor="ctr"/>
          <a:lstStyle/>
          <a:p>
            <a:pPr>
              <a:lnSpc>
                <a:spcPts val="1340"/>
              </a:lnSpc>
              <a:spcBef>
                <a:spcPts val="0"/>
              </a:spcBef>
            </a:pPr>
            <a:r>
              <a:rPr lang="en-US" sz="1200" b="1" dirty="0">
                <a:solidFill>
                  <a:srgbClr val="000000"/>
                </a:solidFill>
                <a:latin typeface="Arial"/>
                <a:cs typeface="Arial"/>
              </a:rPr>
              <a:t>Identify pain points</a:t>
            </a:r>
            <a:r>
              <a:rPr lang="en-US" sz="1200" dirty="0">
                <a:solidFill>
                  <a:srgbClr val="000000"/>
                </a:solidFill>
              </a:rPr>
              <a:t> </a:t>
            </a:r>
            <a:endParaRPr lang="en-US" sz="1200" dirty="0" smtClean="0">
              <a:solidFill>
                <a:srgbClr val="000000"/>
              </a:solidFill>
            </a:endParaRPr>
          </a:p>
          <a:p>
            <a:pPr>
              <a:lnSpc>
                <a:spcPts val="1340"/>
              </a:lnSpc>
              <a:spcBef>
                <a:spcPts val="0"/>
              </a:spcBef>
            </a:pPr>
            <a:r>
              <a:rPr lang="en-US" sz="1200" dirty="0" smtClean="0">
                <a:solidFill>
                  <a:srgbClr val="000000"/>
                </a:solidFill>
              </a:rPr>
              <a:t>and </a:t>
            </a:r>
            <a:r>
              <a:rPr lang="en-US" sz="1200" dirty="0">
                <a:solidFill>
                  <a:srgbClr val="000000"/>
                </a:solidFill>
              </a:rPr>
              <a:t>sources of </a:t>
            </a:r>
            <a:endParaRPr lang="en-US" sz="1200" dirty="0" smtClean="0">
              <a:solidFill>
                <a:srgbClr val="000000"/>
              </a:solidFill>
            </a:endParaRPr>
          </a:p>
          <a:p>
            <a:pPr>
              <a:lnSpc>
                <a:spcPts val="1340"/>
              </a:lnSpc>
              <a:spcBef>
                <a:spcPts val="0"/>
              </a:spcBef>
            </a:pPr>
            <a:r>
              <a:rPr lang="en-US" sz="1200" dirty="0" smtClean="0">
                <a:solidFill>
                  <a:srgbClr val="000000"/>
                </a:solidFill>
              </a:rPr>
              <a:t>friction </a:t>
            </a:r>
            <a:r>
              <a:rPr lang="en-US" sz="1200" dirty="0">
                <a:solidFill>
                  <a:srgbClr val="000000"/>
                </a:solidFill>
              </a:rPr>
              <a:t>that impede </a:t>
            </a:r>
            <a:endParaRPr lang="en-US" sz="1200" dirty="0" smtClean="0">
              <a:solidFill>
                <a:srgbClr val="000000"/>
              </a:solidFill>
            </a:endParaRPr>
          </a:p>
          <a:p>
            <a:pPr>
              <a:lnSpc>
                <a:spcPts val="1340"/>
              </a:lnSpc>
              <a:spcBef>
                <a:spcPts val="0"/>
              </a:spcBef>
            </a:pPr>
            <a:r>
              <a:rPr lang="en-US" sz="1200" dirty="0" smtClean="0">
                <a:solidFill>
                  <a:srgbClr val="000000"/>
                </a:solidFill>
              </a:rPr>
              <a:t>capabilities </a:t>
            </a:r>
            <a:endParaRPr lang="en-US" sz="1200" dirty="0">
              <a:solidFill>
                <a:srgbClr val="000000"/>
              </a:solidFill>
            </a:endParaRPr>
          </a:p>
        </p:txBody>
      </p:sp>
      <p:sp>
        <p:nvSpPr>
          <p:cNvPr id="3" name="Rectangle 2"/>
          <p:cNvSpPr/>
          <p:nvPr/>
        </p:nvSpPr>
        <p:spPr>
          <a:xfrm>
            <a:off x="4821541" y="1729519"/>
            <a:ext cx="1870075" cy="97869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endParaRPr lang="en-US"/>
          </a:p>
        </p:txBody>
      </p:sp>
      <p:sp>
        <p:nvSpPr>
          <p:cNvPr id="95" name="TextBox 12"/>
          <p:cNvSpPr>
            <a:spLocks noChangeArrowheads="1"/>
          </p:cNvSpPr>
          <p:nvPr/>
        </p:nvSpPr>
        <p:spPr bwMode="auto">
          <a:xfrm>
            <a:off x="4833939" y="2127374"/>
            <a:ext cx="1837648" cy="133350"/>
          </a:xfrm>
          <a:prstGeom prst="roundRect">
            <a:avLst>
              <a:gd name="adj" fmla="val 25116"/>
            </a:avLst>
          </a:prstGeom>
          <a:solidFill>
            <a:schemeClr val="bg2">
              <a:lumMod val="90000"/>
              <a:alpha val="50195"/>
            </a:schemeClr>
          </a:solidFill>
          <a:ln>
            <a:noFill/>
          </a:ln>
          <a:effectLst/>
          <a:extLst>
            <a:ext uri="{91240B29-F687-4f45-9708-019B960494DF}">
              <a14:hiddenLine xmlns:a14="http://schemas.microsoft.com/office/drawing/2010/main" w="25400">
                <a:solidFill>
                  <a:schemeClr val="bg1"/>
                </a:solidFill>
                <a:round/>
                <a:headEnd/>
                <a:tailEnd/>
              </a14:hiddenLine>
            </a:ext>
          </a:extLst>
        </p:spPr>
        <p:txBody>
          <a:bodyPr lIns="0" rIns="0" anchor="ctr"/>
          <a:lstStyle/>
          <a:p>
            <a:endParaRPr lang="en-US" sz="1200" b="1" dirty="0"/>
          </a:p>
        </p:txBody>
      </p:sp>
      <p:sp>
        <p:nvSpPr>
          <p:cNvPr id="72717" name="TextBox 84"/>
          <p:cNvSpPr txBox="1">
            <a:spLocks noChangeArrowheads="1"/>
          </p:cNvSpPr>
          <p:nvPr/>
        </p:nvSpPr>
        <p:spPr bwMode="auto">
          <a:xfrm>
            <a:off x="5313756" y="2081373"/>
            <a:ext cx="8780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900" dirty="0" err="1">
                <a:solidFill>
                  <a:srgbClr val="000000"/>
                </a:solidFill>
              </a:rPr>
              <a:t>DevOps</a:t>
            </a:r>
            <a:endParaRPr lang="en-US" sz="900" dirty="0">
              <a:solidFill>
                <a:srgbClr val="000000"/>
              </a:solidFill>
            </a:endParaRPr>
          </a:p>
        </p:txBody>
      </p:sp>
      <p:grpSp>
        <p:nvGrpSpPr>
          <p:cNvPr id="102" name="Group 107"/>
          <p:cNvGrpSpPr/>
          <p:nvPr/>
        </p:nvGrpSpPr>
        <p:grpSpPr bwMode="auto">
          <a:xfrm>
            <a:off x="5718627" y="1917833"/>
            <a:ext cx="132688" cy="113145"/>
            <a:chOff x="2171856" y="4066338"/>
            <a:chExt cx="702352" cy="544586"/>
          </a:xfrm>
          <a:effectLst>
            <a:outerShdw blurRad="63500" sx="102000" sy="102000" algn="ctr" rotWithShape="0">
              <a:prstClr val="black">
                <a:alpha val="40000"/>
              </a:prstClr>
            </a:outerShdw>
          </a:effectLst>
        </p:grpSpPr>
        <p:sp>
          <p:nvSpPr>
            <p:cNvPr id="107" name="Freeform 6"/>
            <p:cNvSpPr>
              <a:spLocks/>
            </p:cNvSpPr>
            <p:nvPr/>
          </p:nvSpPr>
          <p:spPr bwMode="auto">
            <a:xfrm>
              <a:off x="2357669" y="4149311"/>
              <a:ext cx="516539" cy="461613"/>
            </a:xfrm>
            <a:custGeom>
              <a:avLst/>
              <a:gdLst/>
              <a:ahLst/>
              <a:cxnLst>
                <a:cxn ang="0">
                  <a:pos x="1284" y="990"/>
                </a:cxn>
                <a:cxn ang="0">
                  <a:pos x="1284" y="1014"/>
                </a:cxn>
                <a:cxn ang="0">
                  <a:pos x="1278" y="1092"/>
                </a:cxn>
                <a:cxn ang="0">
                  <a:pos x="1272" y="1170"/>
                </a:cxn>
                <a:cxn ang="0">
                  <a:pos x="1254" y="1248"/>
                </a:cxn>
                <a:cxn ang="0">
                  <a:pos x="1230" y="1332"/>
                </a:cxn>
                <a:cxn ang="0">
                  <a:pos x="1194" y="1410"/>
                </a:cxn>
                <a:cxn ang="0">
                  <a:pos x="1146" y="1500"/>
                </a:cxn>
                <a:cxn ang="0">
                  <a:pos x="1086" y="1590"/>
                </a:cxn>
                <a:cxn ang="0">
                  <a:pos x="1032" y="1656"/>
                </a:cxn>
                <a:cxn ang="0">
                  <a:pos x="966" y="1734"/>
                </a:cxn>
                <a:cxn ang="0">
                  <a:pos x="858" y="1824"/>
                </a:cxn>
                <a:cxn ang="0">
                  <a:pos x="744" y="1908"/>
                </a:cxn>
                <a:cxn ang="0">
                  <a:pos x="618" y="1974"/>
                </a:cxn>
                <a:cxn ang="0">
                  <a:pos x="480" y="2022"/>
                </a:cxn>
                <a:cxn ang="0">
                  <a:pos x="336" y="2058"/>
                </a:cxn>
                <a:cxn ang="0">
                  <a:pos x="192" y="2076"/>
                </a:cxn>
                <a:cxn ang="0">
                  <a:pos x="0" y="2070"/>
                </a:cxn>
                <a:cxn ang="0">
                  <a:pos x="48" y="2106"/>
                </a:cxn>
                <a:cxn ang="0">
                  <a:pos x="246" y="2232"/>
                </a:cxn>
                <a:cxn ang="0">
                  <a:pos x="462" y="2316"/>
                </a:cxn>
                <a:cxn ang="0">
                  <a:pos x="684" y="2358"/>
                </a:cxn>
                <a:cxn ang="0">
                  <a:pos x="912" y="2370"/>
                </a:cxn>
                <a:cxn ang="0">
                  <a:pos x="1140" y="2346"/>
                </a:cxn>
                <a:cxn ang="0">
                  <a:pos x="1356" y="2286"/>
                </a:cxn>
                <a:cxn ang="0">
                  <a:pos x="1554" y="2196"/>
                </a:cxn>
                <a:cxn ang="0">
                  <a:pos x="1698" y="2112"/>
                </a:cxn>
                <a:cxn ang="0">
                  <a:pos x="1806" y="2022"/>
                </a:cxn>
                <a:cxn ang="0">
                  <a:pos x="1932" y="1896"/>
                </a:cxn>
                <a:cxn ang="0">
                  <a:pos x="2040" y="1752"/>
                </a:cxn>
                <a:cxn ang="0">
                  <a:pos x="2124" y="1602"/>
                </a:cxn>
                <a:cxn ang="0">
                  <a:pos x="2190" y="1452"/>
                </a:cxn>
                <a:cxn ang="0">
                  <a:pos x="2238" y="1302"/>
                </a:cxn>
                <a:cxn ang="0">
                  <a:pos x="2268" y="1158"/>
                </a:cxn>
                <a:cxn ang="0">
                  <a:pos x="2280" y="990"/>
                </a:cxn>
                <a:cxn ang="0">
                  <a:pos x="1782" y="0"/>
                </a:cxn>
              </a:cxnLst>
              <a:rect l="0" t="0" r="r" b="b"/>
              <a:pathLst>
                <a:path w="2652" h="2370">
                  <a:moveTo>
                    <a:pt x="912" y="990"/>
                  </a:moveTo>
                  <a:lnTo>
                    <a:pt x="1284" y="990"/>
                  </a:lnTo>
                  <a:lnTo>
                    <a:pt x="1284" y="990"/>
                  </a:lnTo>
                  <a:lnTo>
                    <a:pt x="1284" y="1014"/>
                  </a:lnTo>
                  <a:lnTo>
                    <a:pt x="1284" y="1050"/>
                  </a:lnTo>
                  <a:lnTo>
                    <a:pt x="1278" y="1092"/>
                  </a:lnTo>
                  <a:lnTo>
                    <a:pt x="1278" y="1128"/>
                  </a:lnTo>
                  <a:lnTo>
                    <a:pt x="1272" y="1170"/>
                  </a:lnTo>
                  <a:lnTo>
                    <a:pt x="1266" y="1206"/>
                  </a:lnTo>
                  <a:lnTo>
                    <a:pt x="1254" y="1248"/>
                  </a:lnTo>
                  <a:lnTo>
                    <a:pt x="1242" y="1290"/>
                  </a:lnTo>
                  <a:lnTo>
                    <a:pt x="1230" y="1332"/>
                  </a:lnTo>
                  <a:lnTo>
                    <a:pt x="1212" y="1368"/>
                  </a:lnTo>
                  <a:lnTo>
                    <a:pt x="1194" y="1410"/>
                  </a:lnTo>
                  <a:lnTo>
                    <a:pt x="1170" y="1458"/>
                  </a:lnTo>
                  <a:lnTo>
                    <a:pt x="1146" y="1500"/>
                  </a:lnTo>
                  <a:lnTo>
                    <a:pt x="1122" y="1542"/>
                  </a:lnTo>
                  <a:lnTo>
                    <a:pt x="1086" y="1590"/>
                  </a:lnTo>
                  <a:lnTo>
                    <a:pt x="1032" y="1656"/>
                  </a:lnTo>
                  <a:lnTo>
                    <a:pt x="1032" y="1656"/>
                  </a:lnTo>
                  <a:lnTo>
                    <a:pt x="1014" y="1680"/>
                  </a:lnTo>
                  <a:lnTo>
                    <a:pt x="966" y="1734"/>
                  </a:lnTo>
                  <a:lnTo>
                    <a:pt x="912" y="1782"/>
                  </a:lnTo>
                  <a:lnTo>
                    <a:pt x="858" y="1824"/>
                  </a:lnTo>
                  <a:lnTo>
                    <a:pt x="804" y="1866"/>
                  </a:lnTo>
                  <a:lnTo>
                    <a:pt x="744" y="1908"/>
                  </a:lnTo>
                  <a:lnTo>
                    <a:pt x="678" y="1938"/>
                  </a:lnTo>
                  <a:lnTo>
                    <a:pt x="618" y="1974"/>
                  </a:lnTo>
                  <a:lnTo>
                    <a:pt x="546" y="1998"/>
                  </a:lnTo>
                  <a:lnTo>
                    <a:pt x="480" y="2022"/>
                  </a:lnTo>
                  <a:lnTo>
                    <a:pt x="408" y="2040"/>
                  </a:lnTo>
                  <a:lnTo>
                    <a:pt x="336" y="2058"/>
                  </a:lnTo>
                  <a:lnTo>
                    <a:pt x="264" y="2070"/>
                  </a:lnTo>
                  <a:lnTo>
                    <a:pt x="192" y="2076"/>
                  </a:lnTo>
                  <a:lnTo>
                    <a:pt x="114" y="2076"/>
                  </a:lnTo>
                  <a:lnTo>
                    <a:pt x="0" y="2070"/>
                  </a:lnTo>
                  <a:lnTo>
                    <a:pt x="0" y="2070"/>
                  </a:lnTo>
                  <a:lnTo>
                    <a:pt x="48" y="2106"/>
                  </a:lnTo>
                  <a:lnTo>
                    <a:pt x="144" y="2178"/>
                  </a:lnTo>
                  <a:lnTo>
                    <a:pt x="246" y="2232"/>
                  </a:lnTo>
                  <a:lnTo>
                    <a:pt x="354" y="2280"/>
                  </a:lnTo>
                  <a:lnTo>
                    <a:pt x="462" y="2316"/>
                  </a:lnTo>
                  <a:lnTo>
                    <a:pt x="570" y="2346"/>
                  </a:lnTo>
                  <a:lnTo>
                    <a:pt x="684" y="2358"/>
                  </a:lnTo>
                  <a:lnTo>
                    <a:pt x="798" y="2370"/>
                  </a:lnTo>
                  <a:lnTo>
                    <a:pt x="912" y="2370"/>
                  </a:lnTo>
                  <a:lnTo>
                    <a:pt x="1026" y="2364"/>
                  </a:lnTo>
                  <a:lnTo>
                    <a:pt x="1140" y="2346"/>
                  </a:lnTo>
                  <a:lnTo>
                    <a:pt x="1248" y="2322"/>
                  </a:lnTo>
                  <a:lnTo>
                    <a:pt x="1356" y="2286"/>
                  </a:lnTo>
                  <a:lnTo>
                    <a:pt x="1458" y="2244"/>
                  </a:lnTo>
                  <a:lnTo>
                    <a:pt x="1554" y="2196"/>
                  </a:lnTo>
                  <a:lnTo>
                    <a:pt x="1698" y="2112"/>
                  </a:lnTo>
                  <a:lnTo>
                    <a:pt x="1698" y="2112"/>
                  </a:lnTo>
                  <a:lnTo>
                    <a:pt x="1734" y="2082"/>
                  </a:lnTo>
                  <a:lnTo>
                    <a:pt x="1806" y="2022"/>
                  </a:lnTo>
                  <a:lnTo>
                    <a:pt x="1872" y="1962"/>
                  </a:lnTo>
                  <a:lnTo>
                    <a:pt x="1932" y="1896"/>
                  </a:lnTo>
                  <a:lnTo>
                    <a:pt x="1992" y="1824"/>
                  </a:lnTo>
                  <a:lnTo>
                    <a:pt x="2040" y="1752"/>
                  </a:lnTo>
                  <a:lnTo>
                    <a:pt x="2088" y="1680"/>
                  </a:lnTo>
                  <a:lnTo>
                    <a:pt x="2124" y="1602"/>
                  </a:lnTo>
                  <a:lnTo>
                    <a:pt x="2160" y="1530"/>
                  </a:lnTo>
                  <a:lnTo>
                    <a:pt x="2190" y="1452"/>
                  </a:lnTo>
                  <a:lnTo>
                    <a:pt x="2214" y="1380"/>
                  </a:lnTo>
                  <a:lnTo>
                    <a:pt x="2238" y="1302"/>
                  </a:lnTo>
                  <a:lnTo>
                    <a:pt x="2256" y="1230"/>
                  </a:lnTo>
                  <a:lnTo>
                    <a:pt x="2268" y="1158"/>
                  </a:lnTo>
                  <a:lnTo>
                    <a:pt x="2274" y="1092"/>
                  </a:lnTo>
                  <a:lnTo>
                    <a:pt x="2280" y="990"/>
                  </a:lnTo>
                  <a:lnTo>
                    <a:pt x="2652" y="990"/>
                  </a:lnTo>
                  <a:lnTo>
                    <a:pt x="1782" y="0"/>
                  </a:lnTo>
                  <a:lnTo>
                    <a:pt x="912" y="990"/>
                  </a:lnTo>
                  <a:close/>
                </a:path>
              </a:pathLst>
            </a:custGeom>
            <a:solidFill>
              <a:srgbClr val="00649D"/>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eaLnBrk="1" hangingPunct="1">
                <a:defRPr/>
              </a:pPr>
              <a:endParaRPr lang="en-US" sz="1200" dirty="0">
                <a:latin typeface="+mj-lt"/>
                <a:ea typeface="ＭＳ Ｐゴシック" pitchFamily="34" charset="-128"/>
                <a:cs typeface="Arial" charset="0"/>
              </a:endParaRPr>
            </a:p>
          </p:txBody>
        </p:sp>
        <p:sp>
          <p:nvSpPr>
            <p:cNvPr id="108" name="Freeform 7"/>
            <p:cNvSpPr>
              <a:spLocks/>
            </p:cNvSpPr>
            <p:nvPr/>
          </p:nvSpPr>
          <p:spPr bwMode="auto">
            <a:xfrm>
              <a:off x="2171856" y="4066338"/>
              <a:ext cx="516539" cy="461613"/>
            </a:xfrm>
            <a:custGeom>
              <a:avLst/>
              <a:gdLst/>
              <a:ahLst/>
              <a:cxnLst>
                <a:cxn ang="0">
                  <a:pos x="1368" y="1380"/>
                </a:cxn>
                <a:cxn ang="0">
                  <a:pos x="1368" y="1356"/>
                </a:cxn>
                <a:cxn ang="0">
                  <a:pos x="1368" y="1278"/>
                </a:cxn>
                <a:cxn ang="0">
                  <a:pos x="1380" y="1200"/>
                </a:cxn>
                <a:cxn ang="0">
                  <a:pos x="1392" y="1122"/>
                </a:cxn>
                <a:cxn ang="0">
                  <a:pos x="1422" y="1038"/>
                </a:cxn>
                <a:cxn ang="0">
                  <a:pos x="1458" y="960"/>
                </a:cxn>
                <a:cxn ang="0">
                  <a:pos x="1500" y="870"/>
                </a:cxn>
                <a:cxn ang="0">
                  <a:pos x="1560" y="780"/>
                </a:cxn>
                <a:cxn ang="0">
                  <a:pos x="1614" y="714"/>
                </a:cxn>
                <a:cxn ang="0">
                  <a:pos x="1686" y="636"/>
                </a:cxn>
                <a:cxn ang="0">
                  <a:pos x="1794" y="546"/>
                </a:cxn>
                <a:cxn ang="0">
                  <a:pos x="1908" y="462"/>
                </a:cxn>
                <a:cxn ang="0">
                  <a:pos x="2034" y="396"/>
                </a:cxn>
                <a:cxn ang="0">
                  <a:pos x="2172" y="348"/>
                </a:cxn>
                <a:cxn ang="0">
                  <a:pos x="2310" y="312"/>
                </a:cxn>
                <a:cxn ang="0">
                  <a:pos x="2460" y="294"/>
                </a:cxn>
                <a:cxn ang="0">
                  <a:pos x="2652" y="300"/>
                </a:cxn>
                <a:cxn ang="0">
                  <a:pos x="2604" y="264"/>
                </a:cxn>
                <a:cxn ang="0">
                  <a:pos x="2406" y="138"/>
                </a:cxn>
                <a:cxn ang="0">
                  <a:pos x="2190" y="54"/>
                </a:cxn>
                <a:cxn ang="0">
                  <a:pos x="1962" y="12"/>
                </a:cxn>
                <a:cxn ang="0">
                  <a:pos x="1740" y="0"/>
                </a:cxn>
                <a:cxn ang="0">
                  <a:pos x="1512" y="24"/>
                </a:cxn>
                <a:cxn ang="0">
                  <a:pos x="1296" y="84"/>
                </a:cxn>
                <a:cxn ang="0">
                  <a:pos x="1092" y="174"/>
                </a:cxn>
                <a:cxn ang="0">
                  <a:pos x="954" y="258"/>
                </a:cxn>
                <a:cxn ang="0">
                  <a:pos x="840" y="348"/>
                </a:cxn>
                <a:cxn ang="0">
                  <a:pos x="714" y="474"/>
                </a:cxn>
                <a:cxn ang="0">
                  <a:pos x="612" y="618"/>
                </a:cxn>
                <a:cxn ang="0">
                  <a:pos x="522" y="768"/>
                </a:cxn>
                <a:cxn ang="0">
                  <a:pos x="462" y="918"/>
                </a:cxn>
                <a:cxn ang="0">
                  <a:pos x="414" y="1068"/>
                </a:cxn>
                <a:cxn ang="0">
                  <a:pos x="384" y="1212"/>
                </a:cxn>
                <a:cxn ang="0">
                  <a:pos x="372" y="1380"/>
                </a:cxn>
                <a:cxn ang="0">
                  <a:pos x="870" y="2370"/>
                </a:cxn>
              </a:cxnLst>
              <a:rect l="0" t="0" r="r" b="b"/>
              <a:pathLst>
                <a:path w="2652" h="2370">
                  <a:moveTo>
                    <a:pt x="1740" y="1380"/>
                  </a:moveTo>
                  <a:lnTo>
                    <a:pt x="1368" y="1380"/>
                  </a:lnTo>
                  <a:lnTo>
                    <a:pt x="1368" y="1380"/>
                  </a:lnTo>
                  <a:lnTo>
                    <a:pt x="1368" y="1356"/>
                  </a:lnTo>
                  <a:lnTo>
                    <a:pt x="1368" y="1320"/>
                  </a:lnTo>
                  <a:lnTo>
                    <a:pt x="1368" y="1278"/>
                  </a:lnTo>
                  <a:lnTo>
                    <a:pt x="1374" y="1242"/>
                  </a:lnTo>
                  <a:lnTo>
                    <a:pt x="1380" y="1200"/>
                  </a:lnTo>
                  <a:lnTo>
                    <a:pt x="1386" y="1164"/>
                  </a:lnTo>
                  <a:lnTo>
                    <a:pt x="1392" y="1122"/>
                  </a:lnTo>
                  <a:lnTo>
                    <a:pt x="1404" y="1080"/>
                  </a:lnTo>
                  <a:lnTo>
                    <a:pt x="1422" y="1038"/>
                  </a:lnTo>
                  <a:lnTo>
                    <a:pt x="1434" y="1002"/>
                  </a:lnTo>
                  <a:lnTo>
                    <a:pt x="1458" y="960"/>
                  </a:lnTo>
                  <a:lnTo>
                    <a:pt x="1476" y="912"/>
                  </a:lnTo>
                  <a:lnTo>
                    <a:pt x="1500" y="870"/>
                  </a:lnTo>
                  <a:lnTo>
                    <a:pt x="1530" y="828"/>
                  </a:lnTo>
                  <a:lnTo>
                    <a:pt x="1560" y="780"/>
                  </a:lnTo>
                  <a:lnTo>
                    <a:pt x="1614" y="714"/>
                  </a:lnTo>
                  <a:lnTo>
                    <a:pt x="1614" y="714"/>
                  </a:lnTo>
                  <a:lnTo>
                    <a:pt x="1638" y="690"/>
                  </a:lnTo>
                  <a:lnTo>
                    <a:pt x="1686" y="636"/>
                  </a:lnTo>
                  <a:lnTo>
                    <a:pt x="1740" y="588"/>
                  </a:lnTo>
                  <a:lnTo>
                    <a:pt x="1794" y="546"/>
                  </a:lnTo>
                  <a:lnTo>
                    <a:pt x="1848" y="504"/>
                  </a:lnTo>
                  <a:lnTo>
                    <a:pt x="1908" y="462"/>
                  </a:lnTo>
                  <a:lnTo>
                    <a:pt x="1968" y="432"/>
                  </a:lnTo>
                  <a:lnTo>
                    <a:pt x="2034" y="396"/>
                  </a:lnTo>
                  <a:lnTo>
                    <a:pt x="2100" y="372"/>
                  </a:lnTo>
                  <a:lnTo>
                    <a:pt x="2172" y="348"/>
                  </a:lnTo>
                  <a:lnTo>
                    <a:pt x="2238" y="330"/>
                  </a:lnTo>
                  <a:lnTo>
                    <a:pt x="2310" y="312"/>
                  </a:lnTo>
                  <a:lnTo>
                    <a:pt x="2382" y="300"/>
                  </a:lnTo>
                  <a:lnTo>
                    <a:pt x="2460" y="294"/>
                  </a:lnTo>
                  <a:lnTo>
                    <a:pt x="2538" y="294"/>
                  </a:lnTo>
                  <a:lnTo>
                    <a:pt x="2652" y="300"/>
                  </a:lnTo>
                  <a:lnTo>
                    <a:pt x="2652" y="300"/>
                  </a:lnTo>
                  <a:lnTo>
                    <a:pt x="2604" y="264"/>
                  </a:lnTo>
                  <a:lnTo>
                    <a:pt x="2508" y="192"/>
                  </a:lnTo>
                  <a:lnTo>
                    <a:pt x="2406" y="138"/>
                  </a:lnTo>
                  <a:lnTo>
                    <a:pt x="2298" y="90"/>
                  </a:lnTo>
                  <a:lnTo>
                    <a:pt x="2190" y="54"/>
                  </a:lnTo>
                  <a:lnTo>
                    <a:pt x="2076" y="24"/>
                  </a:lnTo>
                  <a:lnTo>
                    <a:pt x="1962" y="12"/>
                  </a:lnTo>
                  <a:lnTo>
                    <a:pt x="1854" y="0"/>
                  </a:lnTo>
                  <a:lnTo>
                    <a:pt x="1740" y="0"/>
                  </a:lnTo>
                  <a:lnTo>
                    <a:pt x="1626" y="6"/>
                  </a:lnTo>
                  <a:lnTo>
                    <a:pt x="1512" y="24"/>
                  </a:lnTo>
                  <a:lnTo>
                    <a:pt x="1404" y="48"/>
                  </a:lnTo>
                  <a:lnTo>
                    <a:pt x="1296" y="84"/>
                  </a:lnTo>
                  <a:lnTo>
                    <a:pt x="1194" y="126"/>
                  </a:lnTo>
                  <a:lnTo>
                    <a:pt x="1092" y="174"/>
                  </a:lnTo>
                  <a:lnTo>
                    <a:pt x="954" y="258"/>
                  </a:lnTo>
                  <a:lnTo>
                    <a:pt x="954" y="258"/>
                  </a:lnTo>
                  <a:lnTo>
                    <a:pt x="912" y="288"/>
                  </a:lnTo>
                  <a:lnTo>
                    <a:pt x="840" y="348"/>
                  </a:lnTo>
                  <a:lnTo>
                    <a:pt x="774" y="408"/>
                  </a:lnTo>
                  <a:lnTo>
                    <a:pt x="714" y="474"/>
                  </a:lnTo>
                  <a:lnTo>
                    <a:pt x="660" y="546"/>
                  </a:lnTo>
                  <a:lnTo>
                    <a:pt x="612" y="618"/>
                  </a:lnTo>
                  <a:lnTo>
                    <a:pt x="564" y="690"/>
                  </a:lnTo>
                  <a:lnTo>
                    <a:pt x="522" y="768"/>
                  </a:lnTo>
                  <a:lnTo>
                    <a:pt x="492" y="840"/>
                  </a:lnTo>
                  <a:lnTo>
                    <a:pt x="462" y="918"/>
                  </a:lnTo>
                  <a:lnTo>
                    <a:pt x="432" y="990"/>
                  </a:lnTo>
                  <a:lnTo>
                    <a:pt x="414" y="1068"/>
                  </a:lnTo>
                  <a:lnTo>
                    <a:pt x="396" y="1140"/>
                  </a:lnTo>
                  <a:lnTo>
                    <a:pt x="384" y="1212"/>
                  </a:lnTo>
                  <a:lnTo>
                    <a:pt x="378" y="1278"/>
                  </a:lnTo>
                  <a:lnTo>
                    <a:pt x="372" y="1380"/>
                  </a:lnTo>
                  <a:lnTo>
                    <a:pt x="0" y="1380"/>
                  </a:lnTo>
                  <a:lnTo>
                    <a:pt x="870" y="2370"/>
                  </a:lnTo>
                  <a:lnTo>
                    <a:pt x="1740" y="1380"/>
                  </a:lnTo>
                  <a:close/>
                </a:path>
              </a:pathLst>
            </a:custGeom>
            <a:solidFill>
              <a:srgbClr val="17AF4B"/>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eaLnBrk="1" hangingPunct="1">
                <a:defRPr/>
              </a:pPr>
              <a:endParaRPr lang="en-US" sz="1200" dirty="0">
                <a:latin typeface="+mj-lt"/>
                <a:ea typeface="ＭＳ Ｐゴシック" pitchFamily="34" charset="-128"/>
                <a:cs typeface="Arial" charset="0"/>
              </a:endParaRPr>
            </a:p>
          </p:txBody>
        </p:sp>
      </p:grpSp>
      <p:grpSp>
        <p:nvGrpSpPr>
          <p:cNvPr id="103" name="Group 107"/>
          <p:cNvGrpSpPr/>
          <p:nvPr/>
        </p:nvGrpSpPr>
        <p:grpSpPr bwMode="auto">
          <a:xfrm>
            <a:off x="6190050" y="1917833"/>
            <a:ext cx="132688" cy="113145"/>
            <a:chOff x="2171856" y="4066338"/>
            <a:chExt cx="702352" cy="544586"/>
          </a:xfrm>
          <a:effectLst>
            <a:outerShdw blurRad="63500" sx="102000" sy="102000" algn="ctr" rotWithShape="0">
              <a:prstClr val="black">
                <a:alpha val="40000"/>
              </a:prstClr>
            </a:outerShdw>
          </a:effectLst>
        </p:grpSpPr>
        <p:sp>
          <p:nvSpPr>
            <p:cNvPr id="105" name="Freeform 104"/>
            <p:cNvSpPr>
              <a:spLocks/>
            </p:cNvSpPr>
            <p:nvPr/>
          </p:nvSpPr>
          <p:spPr bwMode="auto">
            <a:xfrm>
              <a:off x="2357669" y="4149311"/>
              <a:ext cx="516539" cy="461613"/>
            </a:xfrm>
            <a:custGeom>
              <a:avLst/>
              <a:gdLst/>
              <a:ahLst/>
              <a:cxnLst>
                <a:cxn ang="0">
                  <a:pos x="1284" y="990"/>
                </a:cxn>
                <a:cxn ang="0">
                  <a:pos x="1284" y="1014"/>
                </a:cxn>
                <a:cxn ang="0">
                  <a:pos x="1278" y="1092"/>
                </a:cxn>
                <a:cxn ang="0">
                  <a:pos x="1272" y="1170"/>
                </a:cxn>
                <a:cxn ang="0">
                  <a:pos x="1254" y="1248"/>
                </a:cxn>
                <a:cxn ang="0">
                  <a:pos x="1230" y="1332"/>
                </a:cxn>
                <a:cxn ang="0">
                  <a:pos x="1194" y="1410"/>
                </a:cxn>
                <a:cxn ang="0">
                  <a:pos x="1146" y="1500"/>
                </a:cxn>
                <a:cxn ang="0">
                  <a:pos x="1086" y="1590"/>
                </a:cxn>
                <a:cxn ang="0">
                  <a:pos x="1032" y="1656"/>
                </a:cxn>
                <a:cxn ang="0">
                  <a:pos x="966" y="1734"/>
                </a:cxn>
                <a:cxn ang="0">
                  <a:pos x="858" y="1824"/>
                </a:cxn>
                <a:cxn ang="0">
                  <a:pos x="744" y="1908"/>
                </a:cxn>
                <a:cxn ang="0">
                  <a:pos x="618" y="1974"/>
                </a:cxn>
                <a:cxn ang="0">
                  <a:pos x="480" y="2022"/>
                </a:cxn>
                <a:cxn ang="0">
                  <a:pos x="336" y="2058"/>
                </a:cxn>
                <a:cxn ang="0">
                  <a:pos x="192" y="2076"/>
                </a:cxn>
                <a:cxn ang="0">
                  <a:pos x="0" y="2070"/>
                </a:cxn>
                <a:cxn ang="0">
                  <a:pos x="48" y="2106"/>
                </a:cxn>
                <a:cxn ang="0">
                  <a:pos x="246" y="2232"/>
                </a:cxn>
                <a:cxn ang="0">
                  <a:pos x="462" y="2316"/>
                </a:cxn>
                <a:cxn ang="0">
                  <a:pos x="684" y="2358"/>
                </a:cxn>
                <a:cxn ang="0">
                  <a:pos x="912" y="2370"/>
                </a:cxn>
                <a:cxn ang="0">
                  <a:pos x="1140" y="2346"/>
                </a:cxn>
                <a:cxn ang="0">
                  <a:pos x="1356" y="2286"/>
                </a:cxn>
                <a:cxn ang="0">
                  <a:pos x="1554" y="2196"/>
                </a:cxn>
                <a:cxn ang="0">
                  <a:pos x="1698" y="2112"/>
                </a:cxn>
                <a:cxn ang="0">
                  <a:pos x="1806" y="2022"/>
                </a:cxn>
                <a:cxn ang="0">
                  <a:pos x="1932" y="1896"/>
                </a:cxn>
                <a:cxn ang="0">
                  <a:pos x="2040" y="1752"/>
                </a:cxn>
                <a:cxn ang="0">
                  <a:pos x="2124" y="1602"/>
                </a:cxn>
                <a:cxn ang="0">
                  <a:pos x="2190" y="1452"/>
                </a:cxn>
                <a:cxn ang="0">
                  <a:pos x="2238" y="1302"/>
                </a:cxn>
                <a:cxn ang="0">
                  <a:pos x="2268" y="1158"/>
                </a:cxn>
                <a:cxn ang="0">
                  <a:pos x="2280" y="990"/>
                </a:cxn>
                <a:cxn ang="0">
                  <a:pos x="1782" y="0"/>
                </a:cxn>
              </a:cxnLst>
              <a:rect l="0" t="0" r="r" b="b"/>
              <a:pathLst>
                <a:path w="2652" h="2370">
                  <a:moveTo>
                    <a:pt x="912" y="990"/>
                  </a:moveTo>
                  <a:lnTo>
                    <a:pt x="1284" y="990"/>
                  </a:lnTo>
                  <a:lnTo>
                    <a:pt x="1284" y="990"/>
                  </a:lnTo>
                  <a:lnTo>
                    <a:pt x="1284" y="1014"/>
                  </a:lnTo>
                  <a:lnTo>
                    <a:pt x="1284" y="1050"/>
                  </a:lnTo>
                  <a:lnTo>
                    <a:pt x="1278" y="1092"/>
                  </a:lnTo>
                  <a:lnTo>
                    <a:pt x="1278" y="1128"/>
                  </a:lnTo>
                  <a:lnTo>
                    <a:pt x="1272" y="1170"/>
                  </a:lnTo>
                  <a:lnTo>
                    <a:pt x="1266" y="1206"/>
                  </a:lnTo>
                  <a:lnTo>
                    <a:pt x="1254" y="1248"/>
                  </a:lnTo>
                  <a:lnTo>
                    <a:pt x="1242" y="1290"/>
                  </a:lnTo>
                  <a:lnTo>
                    <a:pt x="1230" y="1332"/>
                  </a:lnTo>
                  <a:lnTo>
                    <a:pt x="1212" y="1368"/>
                  </a:lnTo>
                  <a:lnTo>
                    <a:pt x="1194" y="1410"/>
                  </a:lnTo>
                  <a:lnTo>
                    <a:pt x="1170" y="1458"/>
                  </a:lnTo>
                  <a:lnTo>
                    <a:pt x="1146" y="1500"/>
                  </a:lnTo>
                  <a:lnTo>
                    <a:pt x="1122" y="1542"/>
                  </a:lnTo>
                  <a:lnTo>
                    <a:pt x="1086" y="1590"/>
                  </a:lnTo>
                  <a:lnTo>
                    <a:pt x="1032" y="1656"/>
                  </a:lnTo>
                  <a:lnTo>
                    <a:pt x="1032" y="1656"/>
                  </a:lnTo>
                  <a:lnTo>
                    <a:pt x="1014" y="1680"/>
                  </a:lnTo>
                  <a:lnTo>
                    <a:pt x="966" y="1734"/>
                  </a:lnTo>
                  <a:lnTo>
                    <a:pt x="912" y="1782"/>
                  </a:lnTo>
                  <a:lnTo>
                    <a:pt x="858" y="1824"/>
                  </a:lnTo>
                  <a:lnTo>
                    <a:pt x="804" y="1866"/>
                  </a:lnTo>
                  <a:lnTo>
                    <a:pt x="744" y="1908"/>
                  </a:lnTo>
                  <a:lnTo>
                    <a:pt x="678" y="1938"/>
                  </a:lnTo>
                  <a:lnTo>
                    <a:pt x="618" y="1974"/>
                  </a:lnTo>
                  <a:lnTo>
                    <a:pt x="546" y="1998"/>
                  </a:lnTo>
                  <a:lnTo>
                    <a:pt x="480" y="2022"/>
                  </a:lnTo>
                  <a:lnTo>
                    <a:pt x="408" y="2040"/>
                  </a:lnTo>
                  <a:lnTo>
                    <a:pt x="336" y="2058"/>
                  </a:lnTo>
                  <a:lnTo>
                    <a:pt x="264" y="2070"/>
                  </a:lnTo>
                  <a:lnTo>
                    <a:pt x="192" y="2076"/>
                  </a:lnTo>
                  <a:lnTo>
                    <a:pt x="114" y="2076"/>
                  </a:lnTo>
                  <a:lnTo>
                    <a:pt x="0" y="2070"/>
                  </a:lnTo>
                  <a:lnTo>
                    <a:pt x="0" y="2070"/>
                  </a:lnTo>
                  <a:lnTo>
                    <a:pt x="48" y="2106"/>
                  </a:lnTo>
                  <a:lnTo>
                    <a:pt x="144" y="2178"/>
                  </a:lnTo>
                  <a:lnTo>
                    <a:pt x="246" y="2232"/>
                  </a:lnTo>
                  <a:lnTo>
                    <a:pt x="354" y="2280"/>
                  </a:lnTo>
                  <a:lnTo>
                    <a:pt x="462" y="2316"/>
                  </a:lnTo>
                  <a:lnTo>
                    <a:pt x="570" y="2346"/>
                  </a:lnTo>
                  <a:lnTo>
                    <a:pt x="684" y="2358"/>
                  </a:lnTo>
                  <a:lnTo>
                    <a:pt x="798" y="2370"/>
                  </a:lnTo>
                  <a:lnTo>
                    <a:pt x="912" y="2370"/>
                  </a:lnTo>
                  <a:lnTo>
                    <a:pt x="1026" y="2364"/>
                  </a:lnTo>
                  <a:lnTo>
                    <a:pt x="1140" y="2346"/>
                  </a:lnTo>
                  <a:lnTo>
                    <a:pt x="1248" y="2322"/>
                  </a:lnTo>
                  <a:lnTo>
                    <a:pt x="1356" y="2286"/>
                  </a:lnTo>
                  <a:lnTo>
                    <a:pt x="1458" y="2244"/>
                  </a:lnTo>
                  <a:lnTo>
                    <a:pt x="1554" y="2196"/>
                  </a:lnTo>
                  <a:lnTo>
                    <a:pt x="1698" y="2112"/>
                  </a:lnTo>
                  <a:lnTo>
                    <a:pt x="1698" y="2112"/>
                  </a:lnTo>
                  <a:lnTo>
                    <a:pt x="1734" y="2082"/>
                  </a:lnTo>
                  <a:lnTo>
                    <a:pt x="1806" y="2022"/>
                  </a:lnTo>
                  <a:lnTo>
                    <a:pt x="1872" y="1962"/>
                  </a:lnTo>
                  <a:lnTo>
                    <a:pt x="1932" y="1896"/>
                  </a:lnTo>
                  <a:lnTo>
                    <a:pt x="1992" y="1824"/>
                  </a:lnTo>
                  <a:lnTo>
                    <a:pt x="2040" y="1752"/>
                  </a:lnTo>
                  <a:lnTo>
                    <a:pt x="2088" y="1680"/>
                  </a:lnTo>
                  <a:lnTo>
                    <a:pt x="2124" y="1602"/>
                  </a:lnTo>
                  <a:lnTo>
                    <a:pt x="2160" y="1530"/>
                  </a:lnTo>
                  <a:lnTo>
                    <a:pt x="2190" y="1452"/>
                  </a:lnTo>
                  <a:lnTo>
                    <a:pt x="2214" y="1380"/>
                  </a:lnTo>
                  <a:lnTo>
                    <a:pt x="2238" y="1302"/>
                  </a:lnTo>
                  <a:lnTo>
                    <a:pt x="2256" y="1230"/>
                  </a:lnTo>
                  <a:lnTo>
                    <a:pt x="2268" y="1158"/>
                  </a:lnTo>
                  <a:lnTo>
                    <a:pt x="2274" y="1092"/>
                  </a:lnTo>
                  <a:lnTo>
                    <a:pt x="2280" y="990"/>
                  </a:lnTo>
                  <a:lnTo>
                    <a:pt x="2652" y="990"/>
                  </a:lnTo>
                  <a:lnTo>
                    <a:pt x="1782" y="0"/>
                  </a:lnTo>
                  <a:lnTo>
                    <a:pt x="912" y="990"/>
                  </a:lnTo>
                  <a:close/>
                </a:path>
              </a:pathLst>
            </a:custGeom>
            <a:solidFill>
              <a:srgbClr val="00649D"/>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eaLnBrk="1" hangingPunct="1">
                <a:defRPr/>
              </a:pPr>
              <a:endParaRPr lang="en-US" sz="1200" dirty="0">
                <a:latin typeface="+mj-lt"/>
                <a:ea typeface="ＭＳ Ｐゴシック" pitchFamily="34" charset="-128"/>
                <a:cs typeface="Arial" charset="0"/>
              </a:endParaRPr>
            </a:p>
          </p:txBody>
        </p:sp>
        <p:sp>
          <p:nvSpPr>
            <p:cNvPr id="106" name="Freeform 105"/>
            <p:cNvSpPr>
              <a:spLocks/>
            </p:cNvSpPr>
            <p:nvPr/>
          </p:nvSpPr>
          <p:spPr bwMode="auto">
            <a:xfrm>
              <a:off x="2171856" y="4066338"/>
              <a:ext cx="516539" cy="461613"/>
            </a:xfrm>
            <a:custGeom>
              <a:avLst/>
              <a:gdLst/>
              <a:ahLst/>
              <a:cxnLst>
                <a:cxn ang="0">
                  <a:pos x="1368" y="1380"/>
                </a:cxn>
                <a:cxn ang="0">
                  <a:pos x="1368" y="1356"/>
                </a:cxn>
                <a:cxn ang="0">
                  <a:pos x="1368" y="1278"/>
                </a:cxn>
                <a:cxn ang="0">
                  <a:pos x="1380" y="1200"/>
                </a:cxn>
                <a:cxn ang="0">
                  <a:pos x="1392" y="1122"/>
                </a:cxn>
                <a:cxn ang="0">
                  <a:pos x="1422" y="1038"/>
                </a:cxn>
                <a:cxn ang="0">
                  <a:pos x="1458" y="960"/>
                </a:cxn>
                <a:cxn ang="0">
                  <a:pos x="1500" y="870"/>
                </a:cxn>
                <a:cxn ang="0">
                  <a:pos x="1560" y="780"/>
                </a:cxn>
                <a:cxn ang="0">
                  <a:pos x="1614" y="714"/>
                </a:cxn>
                <a:cxn ang="0">
                  <a:pos x="1686" y="636"/>
                </a:cxn>
                <a:cxn ang="0">
                  <a:pos x="1794" y="546"/>
                </a:cxn>
                <a:cxn ang="0">
                  <a:pos x="1908" y="462"/>
                </a:cxn>
                <a:cxn ang="0">
                  <a:pos x="2034" y="396"/>
                </a:cxn>
                <a:cxn ang="0">
                  <a:pos x="2172" y="348"/>
                </a:cxn>
                <a:cxn ang="0">
                  <a:pos x="2310" y="312"/>
                </a:cxn>
                <a:cxn ang="0">
                  <a:pos x="2460" y="294"/>
                </a:cxn>
                <a:cxn ang="0">
                  <a:pos x="2652" y="300"/>
                </a:cxn>
                <a:cxn ang="0">
                  <a:pos x="2604" y="264"/>
                </a:cxn>
                <a:cxn ang="0">
                  <a:pos x="2406" y="138"/>
                </a:cxn>
                <a:cxn ang="0">
                  <a:pos x="2190" y="54"/>
                </a:cxn>
                <a:cxn ang="0">
                  <a:pos x="1962" y="12"/>
                </a:cxn>
                <a:cxn ang="0">
                  <a:pos x="1740" y="0"/>
                </a:cxn>
                <a:cxn ang="0">
                  <a:pos x="1512" y="24"/>
                </a:cxn>
                <a:cxn ang="0">
                  <a:pos x="1296" y="84"/>
                </a:cxn>
                <a:cxn ang="0">
                  <a:pos x="1092" y="174"/>
                </a:cxn>
                <a:cxn ang="0">
                  <a:pos x="954" y="258"/>
                </a:cxn>
                <a:cxn ang="0">
                  <a:pos x="840" y="348"/>
                </a:cxn>
                <a:cxn ang="0">
                  <a:pos x="714" y="474"/>
                </a:cxn>
                <a:cxn ang="0">
                  <a:pos x="612" y="618"/>
                </a:cxn>
                <a:cxn ang="0">
                  <a:pos x="522" y="768"/>
                </a:cxn>
                <a:cxn ang="0">
                  <a:pos x="462" y="918"/>
                </a:cxn>
                <a:cxn ang="0">
                  <a:pos x="414" y="1068"/>
                </a:cxn>
                <a:cxn ang="0">
                  <a:pos x="384" y="1212"/>
                </a:cxn>
                <a:cxn ang="0">
                  <a:pos x="372" y="1380"/>
                </a:cxn>
                <a:cxn ang="0">
                  <a:pos x="870" y="2370"/>
                </a:cxn>
              </a:cxnLst>
              <a:rect l="0" t="0" r="r" b="b"/>
              <a:pathLst>
                <a:path w="2652" h="2370">
                  <a:moveTo>
                    <a:pt x="1740" y="1380"/>
                  </a:moveTo>
                  <a:lnTo>
                    <a:pt x="1368" y="1380"/>
                  </a:lnTo>
                  <a:lnTo>
                    <a:pt x="1368" y="1380"/>
                  </a:lnTo>
                  <a:lnTo>
                    <a:pt x="1368" y="1356"/>
                  </a:lnTo>
                  <a:lnTo>
                    <a:pt x="1368" y="1320"/>
                  </a:lnTo>
                  <a:lnTo>
                    <a:pt x="1368" y="1278"/>
                  </a:lnTo>
                  <a:lnTo>
                    <a:pt x="1374" y="1242"/>
                  </a:lnTo>
                  <a:lnTo>
                    <a:pt x="1380" y="1200"/>
                  </a:lnTo>
                  <a:lnTo>
                    <a:pt x="1386" y="1164"/>
                  </a:lnTo>
                  <a:lnTo>
                    <a:pt x="1392" y="1122"/>
                  </a:lnTo>
                  <a:lnTo>
                    <a:pt x="1404" y="1080"/>
                  </a:lnTo>
                  <a:lnTo>
                    <a:pt x="1422" y="1038"/>
                  </a:lnTo>
                  <a:lnTo>
                    <a:pt x="1434" y="1002"/>
                  </a:lnTo>
                  <a:lnTo>
                    <a:pt x="1458" y="960"/>
                  </a:lnTo>
                  <a:lnTo>
                    <a:pt x="1476" y="912"/>
                  </a:lnTo>
                  <a:lnTo>
                    <a:pt x="1500" y="870"/>
                  </a:lnTo>
                  <a:lnTo>
                    <a:pt x="1530" y="828"/>
                  </a:lnTo>
                  <a:lnTo>
                    <a:pt x="1560" y="780"/>
                  </a:lnTo>
                  <a:lnTo>
                    <a:pt x="1614" y="714"/>
                  </a:lnTo>
                  <a:lnTo>
                    <a:pt x="1614" y="714"/>
                  </a:lnTo>
                  <a:lnTo>
                    <a:pt x="1638" y="690"/>
                  </a:lnTo>
                  <a:lnTo>
                    <a:pt x="1686" y="636"/>
                  </a:lnTo>
                  <a:lnTo>
                    <a:pt x="1740" y="588"/>
                  </a:lnTo>
                  <a:lnTo>
                    <a:pt x="1794" y="546"/>
                  </a:lnTo>
                  <a:lnTo>
                    <a:pt x="1848" y="504"/>
                  </a:lnTo>
                  <a:lnTo>
                    <a:pt x="1908" y="462"/>
                  </a:lnTo>
                  <a:lnTo>
                    <a:pt x="1968" y="432"/>
                  </a:lnTo>
                  <a:lnTo>
                    <a:pt x="2034" y="396"/>
                  </a:lnTo>
                  <a:lnTo>
                    <a:pt x="2100" y="372"/>
                  </a:lnTo>
                  <a:lnTo>
                    <a:pt x="2172" y="348"/>
                  </a:lnTo>
                  <a:lnTo>
                    <a:pt x="2238" y="330"/>
                  </a:lnTo>
                  <a:lnTo>
                    <a:pt x="2310" y="312"/>
                  </a:lnTo>
                  <a:lnTo>
                    <a:pt x="2382" y="300"/>
                  </a:lnTo>
                  <a:lnTo>
                    <a:pt x="2460" y="294"/>
                  </a:lnTo>
                  <a:lnTo>
                    <a:pt x="2538" y="294"/>
                  </a:lnTo>
                  <a:lnTo>
                    <a:pt x="2652" y="300"/>
                  </a:lnTo>
                  <a:lnTo>
                    <a:pt x="2652" y="300"/>
                  </a:lnTo>
                  <a:lnTo>
                    <a:pt x="2604" y="264"/>
                  </a:lnTo>
                  <a:lnTo>
                    <a:pt x="2508" y="192"/>
                  </a:lnTo>
                  <a:lnTo>
                    <a:pt x="2406" y="138"/>
                  </a:lnTo>
                  <a:lnTo>
                    <a:pt x="2298" y="90"/>
                  </a:lnTo>
                  <a:lnTo>
                    <a:pt x="2190" y="54"/>
                  </a:lnTo>
                  <a:lnTo>
                    <a:pt x="2076" y="24"/>
                  </a:lnTo>
                  <a:lnTo>
                    <a:pt x="1962" y="12"/>
                  </a:lnTo>
                  <a:lnTo>
                    <a:pt x="1854" y="0"/>
                  </a:lnTo>
                  <a:lnTo>
                    <a:pt x="1740" y="0"/>
                  </a:lnTo>
                  <a:lnTo>
                    <a:pt x="1626" y="6"/>
                  </a:lnTo>
                  <a:lnTo>
                    <a:pt x="1512" y="24"/>
                  </a:lnTo>
                  <a:lnTo>
                    <a:pt x="1404" y="48"/>
                  </a:lnTo>
                  <a:lnTo>
                    <a:pt x="1296" y="84"/>
                  </a:lnTo>
                  <a:lnTo>
                    <a:pt x="1194" y="126"/>
                  </a:lnTo>
                  <a:lnTo>
                    <a:pt x="1092" y="174"/>
                  </a:lnTo>
                  <a:lnTo>
                    <a:pt x="954" y="258"/>
                  </a:lnTo>
                  <a:lnTo>
                    <a:pt x="954" y="258"/>
                  </a:lnTo>
                  <a:lnTo>
                    <a:pt x="912" y="288"/>
                  </a:lnTo>
                  <a:lnTo>
                    <a:pt x="840" y="348"/>
                  </a:lnTo>
                  <a:lnTo>
                    <a:pt x="774" y="408"/>
                  </a:lnTo>
                  <a:lnTo>
                    <a:pt x="714" y="474"/>
                  </a:lnTo>
                  <a:lnTo>
                    <a:pt x="660" y="546"/>
                  </a:lnTo>
                  <a:lnTo>
                    <a:pt x="612" y="618"/>
                  </a:lnTo>
                  <a:lnTo>
                    <a:pt x="564" y="690"/>
                  </a:lnTo>
                  <a:lnTo>
                    <a:pt x="522" y="768"/>
                  </a:lnTo>
                  <a:lnTo>
                    <a:pt x="492" y="840"/>
                  </a:lnTo>
                  <a:lnTo>
                    <a:pt x="462" y="918"/>
                  </a:lnTo>
                  <a:lnTo>
                    <a:pt x="432" y="990"/>
                  </a:lnTo>
                  <a:lnTo>
                    <a:pt x="414" y="1068"/>
                  </a:lnTo>
                  <a:lnTo>
                    <a:pt x="396" y="1140"/>
                  </a:lnTo>
                  <a:lnTo>
                    <a:pt x="384" y="1212"/>
                  </a:lnTo>
                  <a:lnTo>
                    <a:pt x="378" y="1278"/>
                  </a:lnTo>
                  <a:lnTo>
                    <a:pt x="372" y="1380"/>
                  </a:lnTo>
                  <a:lnTo>
                    <a:pt x="0" y="1380"/>
                  </a:lnTo>
                  <a:lnTo>
                    <a:pt x="870" y="2370"/>
                  </a:lnTo>
                  <a:lnTo>
                    <a:pt x="1740" y="1380"/>
                  </a:lnTo>
                  <a:close/>
                </a:path>
              </a:pathLst>
            </a:custGeom>
            <a:solidFill>
              <a:srgbClr val="17AF4B"/>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eaLnBrk="1" hangingPunct="1">
                <a:defRPr/>
              </a:pPr>
              <a:endParaRPr lang="en-US" sz="1200" dirty="0">
                <a:latin typeface="+mj-lt"/>
                <a:ea typeface="ＭＳ Ｐゴシック" pitchFamily="34" charset="-128"/>
                <a:cs typeface="Arial" charset="0"/>
              </a:endParaRPr>
            </a:p>
          </p:txBody>
        </p:sp>
      </p:grpSp>
      <p:sp>
        <p:nvSpPr>
          <p:cNvPr id="96" name="TextBox 12"/>
          <p:cNvSpPr>
            <a:spLocks noChangeArrowheads="1"/>
          </p:cNvSpPr>
          <p:nvPr/>
        </p:nvSpPr>
        <p:spPr bwMode="auto">
          <a:xfrm>
            <a:off x="5390666" y="2284351"/>
            <a:ext cx="741362" cy="127397"/>
          </a:xfrm>
          <a:prstGeom prst="roundRect">
            <a:avLst>
              <a:gd name="adj" fmla="val 16667"/>
            </a:avLst>
          </a:prstGeom>
          <a:solidFill>
            <a:schemeClr val="bg2">
              <a:lumMod val="90000"/>
              <a:alpha val="50195"/>
            </a:schemeClr>
          </a:solidFill>
          <a:ln>
            <a:noFill/>
          </a:ln>
          <a:effectLst/>
          <a:extLst/>
        </p:spPr>
        <p:txBody>
          <a:bodyPr lIns="0" rIns="0" anchor="ctr"/>
          <a:lstStyle/>
          <a:p>
            <a:pPr algn="ctr">
              <a:defRPr/>
            </a:pPr>
            <a:endParaRPr lang="en-US" sz="1200" b="1" dirty="0"/>
          </a:p>
        </p:txBody>
      </p:sp>
      <p:grpSp>
        <p:nvGrpSpPr>
          <p:cNvPr id="72731" name="Group 16"/>
          <p:cNvGrpSpPr>
            <a:grpSpLocks/>
          </p:cNvGrpSpPr>
          <p:nvPr/>
        </p:nvGrpSpPr>
        <p:grpSpPr bwMode="auto">
          <a:xfrm>
            <a:off x="4830864" y="1801758"/>
            <a:ext cx="339672" cy="302685"/>
            <a:chOff x="643" y="1024"/>
            <a:chExt cx="687" cy="559"/>
          </a:xfrm>
        </p:grpSpPr>
        <p:pic>
          <p:nvPicPr>
            <p:cNvPr id="72739"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3" y="1024"/>
              <a:ext cx="687"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0" name="Text Box 18"/>
            <p:cNvSpPr txBox="1">
              <a:spLocks noChangeArrowheads="1"/>
            </p:cNvSpPr>
            <p:nvPr/>
          </p:nvSpPr>
          <p:spPr bwMode="auto">
            <a:xfrm>
              <a:off x="747" y="1109"/>
              <a:ext cx="477"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Clr>
                  <a:srgbClr val="000000"/>
                </a:buClr>
                <a:buSzPct val="100000"/>
                <a:buFont typeface="Times New Roman" charset="0"/>
                <a:buNone/>
              </a:pPr>
              <a:endParaRPr lang="en-US" sz="1800"/>
            </a:p>
          </p:txBody>
        </p:sp>
      </p:grpSp>
      <p:sp>
        <p:nvSpPr>
          <p:cNvPr id="72721" name="TextBox 88"/>
          <p:cNvSpPr txBox="1">
            <a:spLocks noChangeArrowheads="1"/>
          </p:cNvSpPr>
          <p:nvPr/>
        </p:nvSpPr>
        <p:spPr bwMode="auto">
          <a:xfrm>
            <a:off x="4813666" y="1852998"/>
            <a:ext cx="39946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700" dirty="0">
                <a:solidFill>
                  <a:srgbClr val="000000"/>
                </a:solidFill>
              </a:rPr>
              <a:t>Steer</a:t>
            </a:r>
          </a:p>
        </p:txBody>
      </p:sp>
      <p:grpSp>
        <p:nvGrpSpPr>
          <p:cNvPr id="13" name="Group 12"/>
          <p:cNvGrpSpPr/>
          <p:nvPr/>
        </p:nvGrpSpPr>
        <p:grpSpPr>
          <a:xfrm>
            <a:off x="5787156" y="1801839"/>
            <a:ext cx="461985" cy="302684"/>
            <a:chOff x="5708931" y="1496960"/>
            <a:chExt cx="461985" cy="302684"/>
          </a:xfrm>
        </p:grpSpPr>
        <p:grpSp>
          <p:nvGrpSpPr>
            <p:cNvPr id="72730" name="Group 11"/>
            <p:cNvGrpSpPr>
              <a:grpSpLocks/>
            </p:cNvGrpSpPr>
            <p:nvPr/>
          </p:nvGrpSpPr>
          <p:grpSpPr bwMode="auto">
            <a:xfrm>
              <a:off x="5768534" y="1496960"/>
              <a:ext cx="339673" cy="302684"/>
              <a:chOff x="3130" y="1024"/>
              <a:chExt cx="687" cy="559"/>
            </a:xfrm>
          </p:grpSpPr>
          <p:pic>
            <p:nvPicPr>
              <p:cNvPr id="72741"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30" y="1024"/>
                <a:ext cx="687"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2" name="Text Box 13"/>
              <p:cNvSpPr txBox="1">
                <a:spLocks noChangeArrowheads="1"/>
              </p:cNvSpPr>
              <p:nvPr/>
            </p:nvSpPr>
            <p:spPr bwMode="auto">
              <a:xfrm>
                <a:off x="3233" y="1109"/>
                <a:ext cx="477"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Clr>
                    <a:srgbClr val="000000"/>
                  </a:buClr>
                  <a:buSzPct val="100000"/>
                  <a:buFont typeface="Times New Roman" charset="0"/>
                  <a:buNone/>
                </a:pPr>
                <a:endParaRPr lang="en-US" sz="1800"/>
              </a:p>
            </p:txBody>
          </p:sp>
        </p:grpSp>
        <p:sp>
          <p:nvSpPr>
            <p:cNvPr id="72723" name="TextBox 90"/>
            <p:cNvSpPr txBox="1">
              <a:spLocks noChangeArrowheads="1"/>
            </p:cNvSpPr>
            <p:nvPr/>
          </p:nvSpPr>
          <p:spPr bwMode="auto">
            <a:xfrm>
              <a:off x="5708931" y="1559694"/>
              <a:ext cx="46198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700" dirty="0">
                  <a:solidFill>
                    <a:srgbClr val="000000"/>
                  </a:solidFill>
                </a:rPr>
                <a:t>Deploy</a:t>
              </a:r>
            </a:p>
          </p:txBody>
        </p:sp>
      </p:grpSp>
      <p:grpSp>
        <p:nvGrpSpPr>
          <p:cNvPr id="15" name="Group 14"/>
          <p:cNvGrpSpPr/>
          <p:nvPr/>
        </p:nvGrpSpPr>
        <p:grpSpPr>
          <a:xfrm>
            <a:off x="6237711" y="1810324"/>
            <a:ext cx="510076" cy="302684"/>
            <a:chOff x="6161511" y="1505524"/>
            <a:chExt cx="510076" cy="302684"/>
          </a:xfrm>
        </p:grpSpPr>
        <p:grpSp>
          <p:nvGrpSpPr>
            <p:cNvPr id="72732" name="Group 21"/>
            <p:cNvGrpSpPr>
              <a:grpSpLocks/>
            </p:cNvGrpSpPr>
            <p:nvPr/>
          </p:nvGrpSpPr>
          <p:grpSpPr bwMode="auto">
            <a:xfrm>
              <a:off x="6247702" y="1505524"/>
              <a:ext cx="337695" cy="302684"/>
              <a:chOff x="4368" y="1024"/>
              <a:chExt cx="683" cy="559"/>
            </a:xfrm>
          </p:grpSpPr>
          <p:pic>
            <p:nvPicPr>
              <p:cNvPr id="72737"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68" y="1024"/>
                <a:ext cx="683"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38" name="Text Box 23"/>
              <p:cNvSpPr txBox="1">
                <a:spLocks noChangeArrowheads="1"/>
              </p:cNvSpPr>
              <p:nvPr/>
            </p:nvSpPr>
            <p:spPr bwMode="auto">
              <a:xfrm>
                <a:off x="4470" y="1109"/>
                <a:ext cx="474"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Clr>
                    <a:srgbClr val="000000"/>
                  </a:buClr>
                  <a:buSzPct val="100000"/>
                  <a:buFont typeface="Times New Roman" charset="0"/>
                  <a:buNone/>
                </a:pPr>
                <a:endParaRPr lang="en-US" sz="1800"/>
              </a:p>
            </p:txBody>
          </p:sp>
        </p:grpSp>
        <p:sp>
          <p:nvSpPr>
            <p:cNvPr id="72724" name="TextBox 91"/>
            <p:cNvSpPr txBox="1">
              <a:spLocks noChangeArrowheads="1"/>
            </p:cNvSpPr>
            <p:nvPr/>
          </p:nvSpPr>
          <p:spPr bwMode="auto">
            <a:xfrm>
              <a:off x="6161511" y="1551977"/>
              <a:ext cx="51007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700" dirty="0">
                  <a:solidFill>
                    <a:srgbClr val="000000"/>
                  </a:solidFill>
                </a:rPr>
                <a:t>Operate</a:t>
              </a:r>
            </a:p>
          </p:txBody>
        </p:sp>
      </p:grpSp>
      <p:sp>
        <p:nvSpPr>
          <p:cNvPr id="72725" name="TextBox 92"/>
          <p:cNvSpPr txBox="1">
            <a:spLocks noChangeArrowheads="1"/>
          </p:cNvSpPr>
          <p:nvPr/>
        </p:nvSpPr>
        <p:spPr bwMode="auto">
          <a:xfrm>
            <a:off x="5483066" y="2282264"/>
            <a:ext cx="55656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800" dirty="0">
                <a:solidFill>
                  <a:srgbClr val="000000"/>
                </a:solidFill>
              </a:rPr>
              <a:t>Improve</a:t>
            </a:r>
          </a:p>
        </p:txBody>
      </p:sp>
      <p:sp>
        <p:nvSpPr>
          <p:cNvPr id="72715" name="TextBox 1"/>
          <p:cNvSpPr txBox="1">
            <a:spLocks noChangeArrowheads="1"/>
          </p:cNvSpPr>
          <p:nvPr/>
        </p:nvSpPr>
        <p:spPr bwMode="auto">
          <a:xfrm>
            <a:off x="176809" y="938695"/>
            <a:ext cx="4331691" cy="1077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marL="285750" indent="-28575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174625" indent="-174625" algn="l">
              <a:buFont typeface="Wingdings" panose="05000000000000000000" pitchFamily="2" charset="2"/>
              <a:buChar char="§"/>
            </a:pPr>
            <a:r>
              <a:rPr lang="en-US" sz="1600" dirty="0" smtClean="0"/>
              <a:t>Start </a:t>
            </a:r>
            <a:r>
              <a:rPr lang="en-US" sz="1600" dirty="0"/>
              <a:t>with a business objective</a:t>
            </a:r>
          </a:p>
          <a:p>
            <a:pPr marL="174625" indent="-174625" algn="l">
              <a:buFont typeface="Wingdings" panose="05000000000000000000" pitchFamily="2" charset="2"/>
              <a:buChar char="§"/>
            </a:pPr>
            <a:r>
              <a:rPr lang="en-US" sz="1600" dirty="0"/>
              <a:t>Identify actions to fix pain points</a:t>
            </a:r>
          </a:p>
          <a:p>
            <a:pPr marL="174625" indent="-174625" algn="l">
              <a:buFont typeface="Wingdings" panose="05000000000000000000" pitchFamily="2" charset="2"/>
              <a:buChar char="§"/>
            </a:pPr>
            <a:r>
              <a:rPr lang="en-US" sz="1600" dirty="0"/>
              <a:t>Execute on the actions / </a:t>
            </a:r>
            <a:r>
              <a:rPr lang="en-US" sz="1600" dirty="0" smtClean="0"/>
              <a:t>measure </a:t>
            </a:r>
            <a:r>
              <a:rPr lang="en-US" sz="1600" dirty="0"/>
              <a:t>results</a:t>
            </a:r>
          </a:p>
          <a:p>
            <a:pPr marL="174625" indent="-174625" algn="l">
              <a:buFont typeface="Wingdings" panose="05000000000000000000" pitchFamily="2" charset="2"/>
              <a:buChar char="§"/>
            </a:pPr>
            <a:r>
              <a:rPr lang="en-US" sz="1600" dirty="0"/>
              <a:t>Iterate for continuous improvement</a:t>
            </a:r>
          </a:p>
        </p:txBody>
      </p:sp>
      <p:sp>
        <p:nvSpPr>
          <p:cNvPr id="16" name="Title 15"/>
          <p:cNvSpPr>
            <a:spLocks noGrp="1"/>
          </p:cNvSpPr>
          <p:nvPr>
            <p:ph type="title"/>
          </p:nvPr>
        </p:nvSpPr>
        <p:spPr>
          <a:xfrm>
            <a:off x="144463" y="483397"/>
            <a:ext cx="8686800" cy="548879"/>
          </a:xfrm>
        </p:spPr>
        <p:txBody>
          <a:bodyPr/>
          <a:lstStyle/>
          <a:p>
            <a:r>
              <a:rPr lang="en-US" dirty="0"/>
              <a:t>Prescription for </a:t>
            </a:r>
            <a:r>
              <a:rPr lang="en-US" dirty="0" err="1"/>
              <a:t>DevOps</a:t>
            </a:r>
            <a:r>
              <a:rPr lang="en-US" dirty="0"/>
              <a:t> adoption</a:t>
            </a:r>
          </a:p>
        </p:txBody>
      </p:sp>
      <p:sp>
        <p:nvSpPr>
          <p:cNvPr id="2" name="Slide Number Placeholder 1"/>
          <p:cNvSpPr>
            <a:spLocks noGrp="1"/>
          </p:cNvSpPr>
          <p:nvPr>
            <p:ph type="sldNum" sz="quarter" idx="10"/>
          </p:nvPr>
        </p:nvSpPr>
        <p:spPr/>
        <p:txBody>
          <a:bodyPr/>
          <a:lstStyle/>
          <a:p>
            <a:fld id="{4470DDEB-841E-49D4-8EA8-3E0F57815050}" type="slidenum">
              <a:rPr lang="en-US" smtClean="0"/>
              <a:pPr/>
              <a:t>17</a:t>
            </a:fld>
            <a:endParaRPr lang="en-US"/>
          </a:p>
        </p:txBody>
      </p:sp>
      <p:sp>
        <p:nvSpPr>
          <p:cNvPr id="72736" name="Firewall"/>
          <p:cNvSpPr>
            <a:spLocks noEditPoints="1" noChangeArrowheads="1"/>
          </p:cNvSpPr>
          <p:nvPr/>
        </p:nvSpPr>
        <p:spPr bwMode="auto">
          <a:xfrm>
            <a:off x="5620136" y="1843819"/>
            <a:ext cx="89928" cy="236381"/>
          </a:xfrm>
          <a:custGeom>
            <a:avLst/>
            <a:gdLst>
              <a:gd name="T0" fmla="*/ 0 w 21600"/>
              <a:gd name="T1" fmla="*/ 0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761 w 21600"/>
              <a:gd name="T25" fmla="*/ 22454 h 21600"/>
              <a:gd name="T26" fmla="*/ 21069 w 21600"/>
              <a:gd name="T27" fmla="*/ 3228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540" y="4628"/>
                </a:moveTo>
                <a:lnTo>
                  <a:pt x="0" y="4628"/>
                </a:lnTo>
                <a:lnTo>
                  <a:pt x="0" y="0"/>
                </a:lnTo>
                <a:lnTo>
                  <a:pt x="21600" y="0"/>
                </a:lnTo>
                <a:lnTo>
                  <a:pt x="21600" y="4628"/>
                </a:lnTo>
                <a:lnTo>
                  <a:pt x="21060" y="4628"/>
                </a:lnTo>
                <a:lnTo>
                  <a:pt x="21060" y="21600"/>
                </a:lnTo>
                <a:lnTo>
                  <a:pt x="540" y="21600"/>
                </a:lnTo>
                <a:lnTo>
                  <a:pt x="540" y="4628"/>
                </a:lnTo>
                <a:close/>
              </a:path>
              <a:path w="21600" h="21600" extrusionOk="0">
                <a:moveTo>
                  <a:pt x="540" y="4628"/>
                </a:moveTo>
                <a:lnTo>
                  <a:pt x="540" y="6171"/>
                </a:lnTo>
                <a:lnTo>
                  <a:pt x="2700" y="6171"/>
                </a:lnTo>
                <a:lnTo>
                  <a:pt x="2700" y="4628"/>
                </a:lnTo>
                <a:lnTo>
                  <a:pt x="540" y="4628"/>
                </a:lnTo>
                <a:close/>
              </a:path>
              <a:path w="21600" h="21600" extrusionOk="0">
                <a:moveTo>
                  <a:pt x="2700" y="4628"/>
                </a:moveTo>
                <a:lnTo>
                  <a:pt x="2700" y="6171"/>
                </a:lnTo>
                <a:lnTo>
                  <a:pt x="4860" y="6171"/>
                </a:lnTo>
                <a:lnTo>
                  <a:pt x="4860" y="4628"/>
                </a:lnTo>
                <a:lnTo>
                  <a:pt x="2700" y="4628"/>
                </a:lnTo>
                <a:close/>
              </a:path>
              <a:path w="21600" h="21600" extrusionOk="0">
                <a:moveTo>
                  <a:pt x="4860" y="4628"/>
                </a:moveTo>
                <a:lnTo>
                  <a:pt x="4860" y="6171"/>
                </a:lnTo>
                <a:lnTo>
                  <a:pt x="7020" y="6171"/>
                </a:lnTo>
                <a:lnTo>
                  <a:pt x="7020" y="4628"/>
                </a:lnTo>
                <a:lnTo>
                  <a:pt x="4860" y="4628"/>
                </a:lnTo>
                <a:close/>
              </a:path>
              <a:path w="21600" h="21600" extrusionOk="0">
                <a:moveTo>
                  <a:pt x="7020" y="4628"/>
                </a:moveTo>
                <a:lnTo>
                  <a:pt x="7020" y="6171"/>
                </a:lnTo>
                <a:lnTo>
                  <a:pt x="9180" y="6171"/>
                </a:lnTo>
                <a:lnTo>
                  <a:pt x="9180" y="4628"/>
                </a:lnTo>
                <a:lnTo>
                  <a:pt x="7020" y="4628"/>
                </a:lnTo>
                <a:close/>
              </a:path>
              <a:path w="21600" h="21600" extrusionOk="0">
                <a:moveTo>
                  <a:pt x="9180" y="4628"/>
                </a:moveTo>
                <a:lnTo>
                  <a:pt x="9180" y="6171"/>
                </a:lnTo>
                <a:lnTo>
                  <a:pt x="11340" y="6171"/>
                </a:lnTo>
                <a:lnTo>
                  <a:pt x="11340" y="4628"/>
                </a:lnTo>
                <a:lnTo>
                  <a:pt x="9180" y="4628"/>
                </a:lnTo>
                <a:close/>
              </a:path>
              <a:path w="21600" h="21600" extrusionOk="0">
                <a:moveTo>
                  <a:pt x="11340" y="4628"/>
                </a:moveTo>
                <a:lnTo>
                  <a:pt x="11340" y="6171"/>
                </a:lnTo>
                <a:lnTo>
                  <a:pt x="13500" y="6171"/>
                </a:lnTo>
                <a:lnTo>
                  <a:pt x="13500" y="4628"/>
                </a:lnTo>
                <a:lnTo>
                  <a:pt x="11340" y="4628"/>
                </a:lnTo>
                <a:close/>
              </a:path>
              <a:path w="21600" h="21600" extrusionOk="0">
                <a:moveTo>
                  <a:pt x="13500" y="4628"/>
                </a:moveTo>
                <a:lnTo>
                  <a:pt x="13500" y="6171"/>
                </a:lnTo>
                <a:lnTo>
                  <a:pt x="15660" y="6171"/>
                </a:lnTo>
                <a:lnTo>
                  <a:pt x="15660" y="4628"/>
                </a:lnTo>
                <a:lnTo>
                  <a:pt x="13500" y="4628"/>
                </a:lnTo>
                <a:close/>
              </a:path>
              <a:path w="21600" h="21600" extrusionOk="0">
                <a:moveTo>
                  <a:pt x="15660" y="4628"/>
                </a:moveTo>
                <a:lnTo>
                  <a:pt x="15660" y="6171"/>
                </a:lnTo>
                <a:lnTo>
                  <a:pt x="17820" y="6171"/>
                </a:lnTo>
                <a:lnTo>
                  <a:pt x="17820" y="4628"/>
                </a:lnTo>
                <a:lnTo>
                  <a:pt x="15660" y="4628"/>
                </a:lnTo>
                <a:close/>
              </a:path>
              <a:path w="21600" h="21600" extrusionOk="0">
                <a:moveTo>
                  <a:pt x="17820" y="4628"/>
                </a:moveTo>
                <a:lnTo>
                  <a:pt x="17820" y="6171"/>
                </a:lnTo>
                <a:lnTo>
                  <a:pt x="19980" y="6171"/>
                </a:lnTo>
                <a:lnTo>
                  <a:pt x="19980" y="4628"/>
                </a:lnTo>
                <a:lnTo>
                  <a:pt x="17820" y="4628"/>
                </a:lnTo>
                <a:close/>
              </a:path>
              <a:path w="21600" h="21600" extrusionOk="0">
                <a:moveTo>
                  <a:pt x="1620" y="6171"/>
                </a:moveTo>
                <a:lnTo>
                  <a:pt x="1620" y="7714"/>
                </a:lnTo>
                <a:lnTo>
                  <a:pt x="3779" y="7714"/>
                </a:lnTo>
                <a:lnTo>
                  <a:pt x="3779" y="6171"/>
                </a:lnTo>
                <a:lnTo>
                  <a:pt x="1620" y="6171"/>
                </a:lnTo>
                <a:close/>
              </a:path>
              <a:path w="21600" h="21600" extrusionOk="0">
                <a:moveTo>
                  <a:pt x="3779" y="6171"/>
                </a:moveTo>
                <a:lnTo>
                  <a:pt x="3779" y="7714"/>
                </a:lnTo>
                <a:lnTo>
                  <a:pt x="5940" y="7714"/>
                </a:lnTo>
                <a:lnTo>
                  <a:pt x="5940" y="6171"/>
                </a:lnTo>
                <a:lnTo>
                  <a:pt x="3779" y="6171"/>
                </a:lnTo>
                <a:close/>
              </a:path>
              <a:path w="21600" h="21600" extrusionOk="0">
                <a:moveTo>
                  <a:pt x="5940" y="6171"/>
                </a:moveTo>
                <a:lnTo>
                  <a:pt x="5940" y="7714"/>
                </a:lnTo>
                <a:lnTo>
                  <a:pt x="8100" y="7714"/>
                </a:lnTo>
                <a:lnTo>
                  <a:pt x="8100" y="6171"/>
                </a:lnTo>
                <a:lnTo>
                  <a:pt x="5940" y="6171"/>
                </a:lnTo>
                <a:close/>
              </a:path>
              <a:path w="21600" h="21600" extrusionOk="0">
                <a:moveTo>
                  <a:pt x="8100" y="6171"/>
                </a:moveTo>
                <a:lnTo>
                  <a:pt x="8100" y="7714"/>
                </a:lnTo>
                <a:lnTo>
                  <a:pt x="10260" y="7714"/>
                </a:lnTo>
                <a:lnTo>
                  <a:pt x="10260" y="6171"/>
                </a:lnTo>
                <a:lnTo>
                  <a:pt x="8100" y="6171"/>
                </a:lnTo>
                <a:close/>
              </a:path>
              <a:path w="21600" h="21600" extrusionOk="0">
                <a:moveTo>
                  <a:pt x="10260" y="6171"/>
                </a:moveTo>
                <a:lnTo>
                  <a:pt x="10260" y="7714"/>
                </a:lnTo>
                <a:lnTo>
                  <a:pt x="12419" y="7714"/>
                </a:lnTo>
                <a:lnTo>
                  <a:pt x="12419" y="6171"/>
                </a:lnTo>
                <a:lnTo>
                  <a:pt x="10260" y="6171"/>
                </a:lnTo>
                <a:close/>
              </a:path>
              <a:path w="21600" h="21600" extrusionOk="0">
                <a:moveTo>
                  <a:pt x="12419" y="6171"/>
                </a:moveTo>
                <a:lnTo>
                  <a:pt x="12419" y="7714"/>
                </a:lnTo>
                <a:lnTo>
                  <a:pt x="14580" y="7714"/>
                </a:lnTo>
                <a:lnTo>
                  <a:pt x="14580" y="6171"/>
                </a:lnTo>
                <a:lnTo>
                  <a:pt x="12419" y="6171"/>
                </a:lnTo>
                <a:close/>
              </a:path>
              <a:path w="21600" h="21600" extrusionOk="0">
                <a:moveTo>
                  <a:pt x="14580" y="6171"/>
                </a:moveTo>
                <a:lnTo>
                  <a:pt x="14580" y="7714"/>
                </a:lnTo>
                <a:lnTo>
                  <a:pt x="16740" y="7714"/>
                </a:lnTo>
                <a:lnTo>
                  <a:pt x="16740" y="6171"/>
                </a:lnTo>
                <a:lnTo>
                  <a:pt x="14580" y="6171"/>
                </a:lnTo>
                <a:close/>
              </a:path>
              <a:path w="21600" h="21600" extrusionOk="0">
                <a:moveTo>
                  <a:pt x="16740" y="6171"/>
                </a:moveTo>
                <a:lnTo>
                  <a:pt x="16740" y="7714"/>
                </a:lnTo>
                <a:lnTo>
                  <a:pt x="18900" y="7714"/>
                </a:lnTo>
                <a:lnTo>
                  <a:pt x="18900" y="6171"/>
                </a:lnTo>
                <a:lnTo>
                  <a:pt x="16740" y="6171"/>
                </a:lnTo>
                <a:close/>
              </a:path>
              <a:path w="21600" h="21600" extrusionOk="0">
                <a:moveTo>
                  <a:pt x="18900" y="6171"/>
                </a:moveTo>
                <a:lnTo>
                  <a:pt x="18900" y="7714"/>
                </a:lnTo>
                <a:lnTo>
                  <a:pt x="21060" y="7714"/>
                </a:lnTo>
                <a:lnTo>
                  <a:pt x="21060" y="6171"/>
                </a:lnTo>
                <a:lnTo>
                  <a:pt x="18900" y="6171"/>
                </a:lnTo>
                <a:close/>
              </a:path>
              <a:path w="21600" h="21600" extrusionOk="0">
                <a:moveTo>
                  <a:pt x="540" y="7714"/>
                </a:moveTo>
                <a:lnTo>
                  <a:pt x="540" y="9257"/>
                </a:lnTo>
                <a:lnTo>
                  <a:pt x="2700" y="9257"/>
                </a:lnTo>
                <a:lnTo>
                  <a:pt x="2700" y="7714"/>
                </a:lnTo>
                <a:lnTo>
                  <a:pt x="540" y="7714"/>
                </a:lnTo>
                <a:close/>
              </a:path>
              <a:path w="21600" h="21600" extrusionOk="0">
                <a:moveTo>
                  <a:pt x="2700" y="7714"/>
                </a:moveTo>
                <a:lnTo>
                  <a:pt x="2700" y="9257"/>
                </a:lnTo>
                <a:lnTo>
                  <a:pt x="4860" y="9257"/>
                </a:lnTo>
                <a:lnTo>
                  <a:pt x="4860" y="7714"/>
                </a:lnTo>
                <a:lnTo>
                  <a:pt x="2700" y="7714"/>
                </a:lnTo>
                <a:close/>
              </a:path>
              <a:path w="21600" h="21600" extrusionOk="0">
                <a:moveTo>
                  <a:pt x="4860" y="7714"/>
                </a:moveTo>
                <a:lnTo>
                  <a:pt x="4860" y="9257"/>
                </a:lnTo>
                <a:lnTo>
                  <a:pt x="7020" y="9257"/>
                </a:lnTo>
                <a:lnTo>
                  <a:pt x="7020" y="7714"/>
                </a:lnTo>
                <a:lnTo>
                  <a:pt x="4860" y="7714"/>
                </a:lnTo>
                <a:close/>
              </a:path>
              <a:path w="21600" h="21600" extrusionOk="0">
                <a:moveTo>
                  <a:pt x="7020" y="7714"/>
                </a:moveTo>
                <a:lnTo>
                  <a:pt x="7020" y="9257"/>
                </a:lnTo>
                <a:lnTo>
                  <a:pt x="9180" y="9257"/>
                </a:lnTo>
                <a:lnTo>
                  <a:pt x="9180" y="7714"/>
                </a:lnTo>
                <a:lnTo>
                  <a:pt x="7020" y="7714"/>
                </a:lnTo>
                <a:close/>
              </a:path>
              <a:path w="21600" h="21600" extrusionOk="0">
                <a:moveTo>
                  <a:pt x="9180" y="7714"/>
                </a:moveTo>
                <a:lnTo>
                  <a:pt x="9180" y="9257"/>
                </a:lnTo>
                <a:lnTo>
                  <a:pt x="11340" y="9257"/>
                </a:lnTo>
                <a:lnTo>
                  <a:pt x="11340" y="7714"/>
                </a:lnTo>
                <a:lnTo>
                  <a:pt x="9180" y="7714"/>
                </a:lnTo>
                <a:close/>
              </a:path>
              <a:path w="21600" h="21600" extrusionOk="0">
                <a:moveTo>
                  <a:pt x="11340" y="7714"/>
                </a:moveTo>
                <a:lnTo>
                  <a:pt x="11340" y="9257"/>
                </a:lnTo>
                <a:lnTo>
                  <a:pt x="13500" y="9257"/>
                </a:lnTo>
                <a:lnTo>
                  <a:pt x="13500" y="7714"/>
                </a:lnTo>
                <a:lnTo>
                  <a:pt x="11340" y="7714"/>
                </a:lnTo>
                <a:close/>
              </a:path>
              <a:path w="21600" h="21600" extrusionOk="0">
                <a:moveTo>
                  <a:pt x="13500" y="7714"/>
                </a:moveTo>
                <a:lnTo>
                  <a:pt x="13500" y="9257"/>
                </a:lnTo>
                <a:lnTo>
                  <a:pt x="15660" y="9257"/>
                </a:lnTo>
                <a:lnTo>
                  <a:pt x="15660" y="7714"/>
                </a:lnTo>
                <a:lnTo>
                  <a:pt x="13500" y="7714"/>
                </a:lnTo>
                <a:close/>
              </a:path>
              <a:path w="21600" h="21600" extrusionOk="0">
                <a:moveTo>
                  <a:pt x="15660" y="7714"/>
                </a:moveTo>
                <a:lnTo>
                  <a:pt x="15660" y="9257"/>
                </a:lnTo>
                <a:lnTo>
                  <a:pt x="17820" y="9257"/>
                </a:lnTo>
                <a:lnTo>
                  <a:pt x="17820" y="7714"/>
                </a:lnTo>
                <a:lnTo>
                  <a:pt x="15660" y="7714"/>
                </a:lnTo>
                <a:close/>
              </a:path>
              <a:path w="21600" h="21600" extrusionOk="0">
                <a:moveTo>
                  <a:pt x="17820" y="7714"/>
                </a:moveTo>
                <a:lnTo>
                  <a:pt x="17820" y="9257"/>
                </a:lnTo>
                <a:lnTo>
                  <a:pt x="19980" y="9257"/>
                </a:lnTo>
                <a:lnTo>
                  <a:pt x="19980" y="7714"/>
                </a:lnTo>
                <a:lnTo>
                  <a:pt x="17820" y="7714"/>
                </a:lnTo>
                <a:close/>
              </a:path>
              <a:path w="21600" h="21600" extrusionOk="0">
                <a:moveTo>
                  <a:pt x="1620" y="9257"/>
                </a:moveTo>
                <a:lnTo>
                  <a:pt x="1620" y="10800"/>
                </a:lnTo>
                <a:lnTo>
                  <a:pt x="3779" y="10800"/>
                </a:lnTo>
                <a:lnTo>
                  <a:pt x="3779" y="9257"/>
                </a:lnTo>
                <a:lnTo>
                  <a:pt x="1620" y="9257"/>
                </a:lnTo>
                <a:close/>
              </a:path>
              <a:path w="21600" h="21600" extrusionOk="0">
                <a:moveTo>
                  <a:pt x="3779" y="9257"/>
                </a:moveTo>
                <a:lnTo>
                  <a:pt x="3779" y="10800"/>
                </a:lnTo>
                <a:lnTo>
                  <a:pt x="5940" y="10800"/>
                </a:lnTo>
                <a:lnTo>
                  <a:pt x="5940" y="9257"/>
                </a:lnTo>
                <a:lnTo>
                  <a:pt x="3779" y="9257"/>
                </a:lnTo>
                <a:close/>
              </a:path>
              <a:path w="21600" h="21600" extrusionOk="0">
                <a:moveTo>
                  <a:pt x="5940" y="9257"/>
                </a:moveTo>
                <a:lnTo>
                  <a:pt x="5940" y="10800"/>
                </a:lnTo>
                <a:lnTo>
                  <a:pt x="8100" y="10800"/>
                </a:lnTo>
                <a:lnTo>
                  <a:pt x="8100" y="9257"/>
                </a:lnTo>
                <a:lnTo>
                  <a:pt x="5940" y="9257"/>
                </a:lnTo>
                <a:close/>
              </a:path>
              <a:path w="21600" h="21600" extrusionOk="0">
                <a:moveTo>
                  <a:pt x="8100" y="9257"/>
                </a:moveTo>
                <a:lnTo>
                  <a:pt x="8100" y="10800"/>
                </a:lnTo>
                <a:lnTo>
                  <a:pt x="10260" y="10800"/>
                </a:lnTo>
                <a:lnTo>
                  <a:pt x="10260" y="9257"/>
                </a:lnTo>
                <a:lnTo>
                  <a:pt x="8100" y="9257"/>
                </a:lnTo>
                <a:close/>
              </a:path>
              <a:path w="21600" h="21600" extrusionOk="0">
                <a:moveTo>
                  <a:pt x="10260" y="9257"/>
                </a:moveTo>
                <a:lnTo>
                  <a:pt x="10260" y="10800"/>
                </a:lnTo>
                <a:lnTo>
                  <a:pt x="12419" y="10800"/>
                </a:lnTo>
                <a:lnTo>
                  <a:pt x="12419" y="9257"/>
                </a:lnTo>
                <a:lnTo>
                  <a:pt x="10260" y="9257"/>
                </a:lnTo>
                <a:close/>
              </a:path>
              <a:path w="21600" h="21600" extrusionOk="0">
                <a:moveTo>
                  <a:pt x="12419" y="9257"/>
                </a:moveTo>
                <a:lnTo>
                  <a:pt x="12419" y="10800"/>
                </a:lnTo>
                <a:lnTo>
                  <a:pt x="14580" y="10800"/>
                </a:lnTo>
                <a:lnTo>
                  <a:pt x="14580" y="9257"/>
                </a:lnTo>
                <a:lnTo>
                  <a:pt x="12419" y="9257"/>
                </a:lnTo>
                <a:close/>
              </a:path>
              <a:path w="21600" h="21600" extrusionOk="0">
                <a:moveTo>
                  <a:pt x="14580" y="9257"/>
                </a:moveTo>
                <a:lnTo>
                  <a:pt x="14580" y="10800"/>
                </a:lnTo>
                <a:lnTo>
                  <a:pt x="16740" y="10800"/>
                </a:lnTo>
                <a:lnTo>
                  <a:pt x="16740" y="9257"/>
                </a:lnTo>
                <a:lnTo>
                  <a:pt x="14580" y="9257"/>
                </a:lnTo>
                <a:close/>
              </a:path>
              <a:path w="21600" h="21600" extrusionOk="0">
                <a:moveTo>
                  <a:pt x="16740" y="9257"/>
                </a:moveTo>
                <a:lnTo>
                  <a:pt x="16740" y="10800"/>
                </a:lnTo>
                <a:lnTo>
                  <a:pt x="18900" y="10800"/>
                </a:lnTo>
                <a:lnTo>
                  <a:pt x="18900" y="9257"/>
                </a:lnTo>
                <a:lnTo>
                  <a:pt x="16740" y="9257"/>
                </a:lnTo>
                <a:close/>
              </a:path>
              <a:path w="21600" h="21600" extrusionOk="0">
                <a:moveTo>
                  <a:pt x="18900" y="9257"/>
                </a:moveTo>
                <a:lnTo>
                  <a:pt x="18900" y="10800"/>
                </a:lnTo>
                <a:lnTo>
                  <a:pt x="21060" y="10800"/>
                </a:lnTo>
                <a:lnTo>
                  <a:pt x="21060" y="9257"/>
                </a:lnTo>
                <a:lnTo>
                  <a:pt x="18900" y="9257"/>
                </a:lnTo>
                <a:close/>
              </a:path>
              <a:path w="21600" h="21600" extrusionOk="0">
                <a:moveTo>
                  <a:pt x="540" y="10800"/>
                </a:moveTo>
                <a:lnTo>
                  <a:pt x="540" y="12342"/>
                </a:lnTo>
                <a:lnTo>
                  <a:pt x="2700" y="12342"/>
                </a:lnTo>
                <a:lnTo>
                  <a:pt x="2700" y="10800"/>
                </a:lnTo>
                <a:lnTo>
                  <a:pt x="540" y="10800"/>
                </a:lnTo>
                <a:close/>
              </a:path>
              <a:path w="21600" h="21600" extrusionOk="0">
                <a:moveTo>
                  <a:pt x="2700" y="10800"/>
                </a:moveTo>
                <a:lnTo>
                  <a:pt x="2700" y="12342"/>
                </a:lnTo>
                <a:lnTo>
                  <a:pt x="4860" y="12342"/>
                </a:lnTo>
                <a:lnTo>
                  <a:pt x="4860" y="10800"/>
                </a:lnTo>
                <a:lnTo>
                  <a:pt x="2700" y="10800"/>
                </a:lnTo>
                <a:close/>
              </a:path>
              <a:path w="21600" h="21600" extrusionOk="0">
                <a:moveTo>
                  <a:pt x="4860" y="10800"/>
                </a:moveTo>
                <a:lnTo>
                  <a:pt x="4860" y="12342"/>
                </a:lnTo>
                <a:lnTo>
                  <a:pt x="7020" y="12342"/>
                </a:lnTo>
                <a:lnTo>
                  <a:pt x="7020" y="10800"/>
                </a:lnTo>
                <a:lnTo>
                  <a:pt x="4860" y="10800"/>
                </a:lnTo>
                <a:close/>
              </a:path>
              <a:path w="21600" h="21600" extrusionOk="0">
                <a:moveTo>
                  <a:pt x="7020" y="10800"/>
                </a:moveTo>
                <a:lnTo>
                  <a:pt x="7020" y="12342"/>
                </a:lnTo>
                <a:lnTo>
                  <a:pt x="9180" y="12342"/>
                </a:lnTo>
                <a:lnTo>
                  <a:pt x="9180" y="10800"/>
                </a:lnTo>
                <a:lnTo>
                  <a:pt x="7020" y="10800"/>
                </a:lnTo>
                <a:close/>
              </a:path>
              <a:path w="21600" h="21600" extrusionOk="0">
                <a:moveTo>
                  <a:pt x="9180" y="10800"/>
                </a:moveTo>
                <a:lnTo>
                  <a:pt x="9180" y="12342"/>
                </a:lnTo>
                <a:lnTo>
                  <a:pt x="11340" y="12342"/>
                </a:lnTo>
                <a:lnTo>
                  <a:pt x="11340" y="10800"/>
                </a:lnTo>
                <a:lnTo>
                  <a:pt x="9180" y="10800"/>
                </a:lnTo>
                <a:close/>
              </a:path>
              <a:path w="21600" h="21600" extrusionOk="0">
                <a:moveTo>
                  <a:pt x="11340" y="10800"/>
                </a:moveTo>
                <a:lnTo>
                  <a:pt x="11340" y="12342"/>
                </a:lnTo>
                <a:lnTo>
                  <a:pt x="13500" y="12342"/>
                </a:lnTo>
                <a:lnTo>
                  <a:pt x="13500" y="10800"/>
                </a:lnTo>
                <a:lnTo>
                  <a:pt x="11340" y="10800"/>
                </a:lnTo>
                <a:close/>
              </a:path>
              <a:path w="21600" h="21600" extrusionOk="0">
                <a:moveTo>
                  <a:pt x="13500" y="10800"/>
                </a:moveTo>
                <a:lnTo>
                  <a:pt x="13500" y="12342"/>
                </a:lnTo>
                <a:lnTo>
                  <a:pt x="15660" y="12342"/>
                </a:lnTo>
                <a:lnTo>
                  <a:pt x="15660" y="10800"/>
                </a:lnTo>
                <a:lnTo>
                  <a:pt x="13500" y="10800"/>
                </a:lnTo>
                <a:close/>
              </a:path>
              <a:path w="21600" h="21600" extrusionOk="0">
                <a:moveTo>
                  <a:pt x="15660" y="10800"/>
                </a:moveTo>
                <a:lnTo>
                  <a:pt x="15660" y="12342"/>
                </a:lnTo>
                <a:lnTo>
                  <a:pt x="17820" y="12342"/>
                </a:lnTo>
                <a:lnTo>
                  <a:pt x="17820" y="10800"/>
                </a:lnTo>
                <a:lnTo>
                  <a:pt x="15660" y="10800"/>
                </a:lnTo>
                <a:close/>
              </a:path>
              <a:path w="21600" h="21600" extrusionOk="0">
                <a:moveTo>
                  <a:pt x="17820" y="10800"/>
                </a:moveTo>
                <a:lnTo>
                  <a:pt x="17820" y="12342"/>
                </a:lnTo>
                <a:lnTo>
                  <a:pt x="19980" y="12342"/>
                </a:lnTo>
                <a:lnTo>
                  <a:pt x="19980" y="10800"/>
                </a:lnTo>
                <a:lnTo>
                  <a:pt x="17820" y="10800"/>
                </a:lnTo>
                <a:close/>
              </a:path>
              <a:path w="21600" h="21600" extrusionOk="0">
                <a:moveTo>
                  <a:pt x="1620" y="12342"/>
                </a:moveTo>
                <a:lnTo>
                  <a:pt x="1620" y="13885"/>
                </a:lnTo>
                <a:lnTo>
                  <a:pt x="3779" y="13885"/>
                </a:lnTo>
                <a:lnTo>
                  <a:pt x="3779" y="12342"/>
                </a:lnTo>
                <a:lnTo>
                  <a:pt x="1620" y="12342"/>
                </a:lnTo>
                <a:close/>
              </a:path>
              <a:path w="21600" h="21600" extrusionOk="0">
                <a:moveTo>
                  <a:pt x="3779" y="12342"/>
                </a:moveTo>
                <a:lnTo>
                  <a:pt x="3779" y="13885"/>
                </a:lnTo>
                <a:lnTo>
                  <a:pt x="5940" y="13885"/>
                </a:lnTo>
                <a:lnTo>
                  <a:pt x="5940" y="12342"/>
                </a:lnTo>
                <a:lnTo>
                  <a:pt x="3779" y="12342"/>
                </a:lnTo>
                <a:close/>
              </a:path>
              <a:path w="21600" h="21600" extrusionOk="0">
                <a:moveTo>
                  <a:pt x="5940" y="12342"/>
                </a:moveTo>
                <a:lnTo>
                  <a:pt x="5940" y="13885"/>
                </a:lnTo>
                <a:lnTo>
                  <a:pt x="8100" y="13885"/>
                </a:lnTo>
                <a:lnTo>
                  <a:pt x="8100" y="12342"/>
                </a:lnTo>
                <a:lnTo>
                  <a:pt x="5940" y="12342"/>
                </a:lnTo>
                <a:close/>
              </a:path>
              <a:path w="21600" h="21600" extrusionOk="0">
                <a:moveTo>
                  <a:pt x="8100" y="12342"/>
                </a:moveTo>
                <a:lnTo>
                  <a:pt x="8100" y="13885"/>
                </a:lnTo>
                <a:lnTo>
                  <a:pt x="10260" y="13885"/>
                </a:lnTo>
                <a:lnTo>
                  <a:pt x="10260" y="12342"/>
                </a:lnTo>
                <a:lnTo>
                  <a:pt x="8100" y="12342"/>
                </a:lnTo>
                <a:close/>
              </a:path>
              <a:path w="21600" h="21600" extrusionOk="0">
                <a:moveTo>
                  <a:pt x="10260" y="12342"/>
                </a:moveTo>
                <a:lnTo>
                  <a:pt x="10260" y="13885"/>
                </a:lnTo>
                <a:lnTo>
                  <a:pt x="12419" y="13885"/>
                </a:lnTo>
                <a:lnTo>
                  <a:pt x="12419" y="12342"/>
                </a:lnTo>
                <a:lnTo>
                  <a:pt x="10260" y="12342"/>
                </a:lnTo>
                <a:close/>
              </a:path>
              <a:path w="21600" h="21600" extrusionOk="0">
                <a:moveTo>
                  <a:pt x="12419" y="12342"/>
                </a:moveTo>
                <a:lnTo>
                  <a:pt x="12419" y="13885"/>
                </a:lnTo>
                <a:lnTo>
                  <a:pt x="14580" y="13885"/>
                </a:lnTo>
                <a:lnTo>
                  <a:pt x="14580" y="12342"/>
                </a:lnTo>
                <a:lnTo>
                  <a:pt x="12419" y="12342"/>
                </a:lnTo>
                <a:close/>
              </a:path>
              <a:path w="21600" h="21600" extrusionOk="0">
                <a:moveTo>
                  <a:pt x="14580" y="12342"/>
                </a:moveTo>
                <a:lnTo>
                  <a:pt x="14580" y="13885"/>
                </a:lnTo>
                <a:lnTo>
                  <a:pt x="16740" y="13885"/>
                </a:lnTo>
                <a:lnTo>
                  <a:pt x="16740" y="12342"/>
                </a:lnTo>
                <a:lnTo>
                  <a:pt x="14580" y="12342"/>
                </a:lnTo>
                <a:close/>
              </a:path>
              <a:path w="21600" h="21600" extrusionOk="0">
                <a:moveTo>
                  <a:pt x="16740" y="12342"/>
                </a:moveTo>
                <a:lnTo>
                  <a:pt x="16740" y="13885"/>
                </a:lnTo>
                <a:lnTo>
                  <a:pt x="18900" y="13885"/>
                </a:lnTo>
                <a:lnTo>
                  <a:pt x="18900" y="12342"/>
                </a:lnTo>
                <a:lnTo>
                  <a:pt x="16740" y="12342"/>
                </a:lnTo>
                <a:close/>
              </a:path>
              <a:path w="21600" h="21600" extrusionOk="0">
                <a:moveTo>
                  <a:pt x="18900" y="12342"/>
                </a:moveTo>
                <a:lnTo>
                  <a:pt x="18900" y="13885"/>
                </a:lnTo>
                <a:lnTo>
                  <a:pt x="21060" y="13885"/>
                </a:lnTo>
                <a:lnTo>
                  <a:pt x="21060" y="12342"/>
                </a:lnTo>
                <a:lnTo>
                  <a:pt x="18900" y="12342"/>
                </a:lnTo>
                <a:close/>
              </a:path>
              <a:path w="21600" h="21600" extrusionOk="0">
                <a:moveTo>
                  <a:pt x="540" y="13885"/>
                </a:moveTo>
                <a:lnTo>
                  <a:pt x="540" y="15428"/>
                </a:lnTo>
                <a:lnTo>
                  <a:pt x="2700" y="15428"/>
                </a:lnTo>
                <a:lnTo>
                  <a:pt x="2700" y="13885"/>
                </a:lnTo>
                <a:lnTo>
                  <a:pt x="540" y="13885"/>
                </a:lnTo>
                <a:close/>
              </a:path>
              <a:path w="21600" h="21600" extrusionOk="0">
                <a:moveTo>
                  <a:pt x="2700" y="13885"/>
                </a:moveTo>
                <a:lnTo>
                  <a:pt x="2700" y="15428"/>
                </a:lnTo>
                <a:lnTo>
                  <a:pt x="4860" y="15428"/>
                </a:lnTo>
                <a:lnTo>
                  <a:pt x="4860" y="13885"/>
                </a:lnTo>
                <a:lnTo>
                  <a:pt x="2700" y="13885"/>
                </a:lnTo>
                <a:close/>
              </a:path>
              <a:path w="21600" h="21600" extrusionOk="0">
                <a:moveTo>
                  <a:pt x="4860" y="13885"/>
                </a:moveTo>
                <a:lnTo>
                  <a:pt x="4860" y="15428"/>
                </a:lnTo>
                <a:lnTo>
                  <a:pt x="7020" y="15428"/>
                </a:lnTo>
                <a:lnTo>
                  <a:pt x="7020" y="13885"/>
                </a:lnTo>
                <a:lnTo>
                  <a:pt x="4860" y="13885"/>
                </a:lnTo>
                <a:close/>
              </a:path>
              <a:path w="21600" h="21600" extrusionOk="0">
                <a:moveTo>
                  <a:pt x="7020" y="13885"/>
                </a:moveTo>
                <a:lnTo>
                  <a:pt x="7020" y="15428"/>
                </a:lnTo>
                <a:lnTo>
                  <a:pt x="9180" y="15428"/>
                </a:lnTo>
                <a:lnTo>
                  <a:pt x="9180" y="13885"/>
                </a:lnTo>
                <a:lnTo>
                  <a:pt x="7020" y="13885"/>
                </a:lnTo>
                <a:close/>
              </a:path>
              <a:path w="21600" h="21600" extrusionOk="0">
                <a:moveTo>
                  <a:pt x="9180" y="13885"/>
                </a:moveTo>
                <a:lnTo>
                  <a:pt x="9180" y="15428"/>
                </a:lnTo>
                <a:lnTo>
                  <a:pt x="11340" y="15428"/>
                </a:lnTo>
                <a:lnTo>
                  <a:pt x="11340" y="13885"/>
                </a:lnTo>
                <a:lnTo>
                  <a:pt x="9180" y="13885"/>
                </a:lnTo>
                <a:close/>
              </a:path>
              <a:path w="21600" h="21600" extrusionOk="0">
                <a:moveTo>
                  <a:pt x="11340" y="13885"/>
                </a:moveTo>
                <a:lnTo>
                  <a:pt x="11340" y="15428"/>
                </a:lnTo>
                <a:lnTo>
                  <a:pt x="13500" y="15428"/>
                </a:lnTo>
                <a:lnTo>
                  <a:pt x="13500" y="13885"/>
                </a:lnTo>
                <a:lnTo>
                  <a:pt x="11340" y="13885"/>
                </a:lnTo>
                <a:close/>
              </a:path>
              <a:path w="21600" h="21600" extrusionOk="0">
                <a:moveTo>
                  <a:pt x="13500" y="13885"/>
                </a:moveTo>
                <a:lnTo>
                  <a:pt x="13500" y="15428"/>
                </a:lnTo>
                <a:lnTo>
                  <a:pt x="15660" y="15428"/>
                </a:lnTo>
                <a:lnTo>
                  <a:pt x="15660" y="13885"/>
                </a:lnTo>
                <a:lnTo>
                  <a:pt x="13500" y="13885"/>
                </a:lnTo>
                <a:close/>
              </a:path>
              <a:path w="21600" h="21600" extrusionOk="0">
                <a:moveTo>
                  <a:pt x="15660" y="13885"/>
                </a:moveTo>
                <a:lnTo>
                  <a:pt x="15660" y="15428"/>
                </a:lnTo>
                <a:lnTo>
                  <a:pt x="17820" y="15428"/>
                </a:lnTo>
                <a:lnTo>
                  <a:pt x="17820" y="13885"/>
                </a:lnTo>
                <a:lnTo>
                  <a:pt x="15660" y="13885"/>
                </a:lnTo>
                <a:close/>
              </a:path>
              <a:path w="21600" h="21600" extrusionOk="0">
                <a:moveTo>
                  <a:pt x="17820" y="13885"/>
                </a:moveTo>
                <a:lnTo>
                  <a:pt x="17820" y="15428"/>
                </a:lnTo>
                <a:lnTo>
                  <a:pt x="19980" y="15428"/>
                </a:lnTo>
                <a:lnTo>
                  <a:pt x="19980" y="13885"/>
                </a:lnTo>
                <a:lnTo>
                  <a:pt x="17820" y="13885"/>
                </a:lnTo>
                <a:close/>
              </a:path>
              <a:path w="21600" h="21600" extrusionOk="0">
                <a:moveTo>
                  <a:pt x="1620" y="15428"/>
                </a:moveTo>
                <a:lnTo>
                  <a:pt x="1620" y="16971"/>
                </a:lnTo>
                <a:lnTo>
                  <a:pt x="3779" y="16971"/>
                </a:lnTo>
                <a:lnTo>
                  <a:pt x="3779" y="15428"/>
                </a:lnTo>
                <a:lnTo>
                  <a:pt x="1620" y="15428"/>
                </a:lnTo>
                <a:close/>
              </a:path>
              <a:path w="21600" h="21600" extrusionOk="0">
                <a:moveTo>
                  <a:pt x="3779" y="15428"/>
                </a:moveTo>
                <a:lnTo>
                  <a:pt x="3779" y="16971"/>
                </a:lnTo>
                <a:lnTo>
                  <a:pt x="5940" y="16971"/>
                </a:lnTo>
                <a:lnTo>
                  <a:pt x="5940" y="15428"/>
                </a:lnTo>
                <a:lnTo>
                  <a:pt x="3779" y="15428"/>
                </a:lnTo>
                <a:close/>
              </a:path>
              <a:path w="21600" h="21600" extrusionOk="0">
                <a:moveTo>
                  <a:pt x="5940" y="15428"/>
                </a:moveTo>
                <a:lnTo>
                  <a:pt x="5940" y="16971"/>
                </a:lnTo>
                <a:lnTo>
                  <a:pt x="8100" y="16971"/>
                </a:lnTo>
                <a:lnTo>
                  <a:pt x="8100" y="15428"/>
                </a:lnTo>
                <a:lnTo>
                  <a:pt x="5940" y="15428"/>
                </a:lnTo>
                <a:close/>
              </a:path>
              <a:path w="21600" h="21600" extrusionOk="0">
                <a:moveTo>
                  <a:pt x="8100" y="15428"/>
                </a:moveTo>
                <a:lnTo>
                  <a:pt x="8100" y="16971"/>
                </a:lnTo>
                <a:lnTo>
                  <a:pt x="10260" y="16971"/>
                </a:lnTo>
                <a:lnTo>
                  <a:pt x="10260" y="15428"/>
                </a:lnTo>
                <a:lnTo>
                  <a:pt x="8100" y="15428"/>
                </a:lnTo>
                <a:close/>
              </a:path>
              <a:path w="21600" h="21600" extrusionOk="0">
                <a:moveTo>
                  <a:pt x="10260" y="15428"/>
                </a:moveTo>
                <a:lnTo>
                  <a:pt x="10260" y="16971"/>
                </a:lnTo>
                <a:lnTo>
                  <a:pt x="12419" y="16971"/>
                </a:lnTo>
                <a:lnTo>
                  <a:pt x="12419" y="15428"/>
                </a:lnTo>
                <a:lnTo>
                  <a:pt x="10260" y="15428"/>
                </a:lnTo>
                <a:close/>
              </a:path>
              <a:path w="21600" h="21600" extrusionOk="0">
                <a:moveTo>
                  <a:pt x="12419" y="15428"/>
                </a:moveTo>
                <a:lnTo>
                  <a:pt x="12419" y="16971"/>
                </a:lnTo>
                <a:lnTo>
                  <a:pt x="14580" y="16971"/>
                </a:lnTo>
                <a:lnTo>
                  <a:pt x="14580" y="15428"/>
                </a:lnTo>
                <a:lnTo>
                  <a:pt x="12419" y="15428"/>
                </a:lnTo>
                <a:close/>
              </a:path>
              <a:path w="21600" h="21600" extrusionOk="0">
                <a:moveTo>
                  <a:pt x="14580" y="15428"/>
                </a:moveTo>
                <a:lnTo>
                  <a:pt x="14580" y="16971"/>
                </a:lnTo>
                <a:lnTo>
                  <a:pt x="16740" y="16971"/>
                </a:lnTo>
                <a:lnTo>
                  <a:pt x="16740" y="15428"/>
                </a:lnTo>
                <a:lnTo>
                  <a:pt x="14580" y="15428"/>
                </a:lnTo>
                <a:close/>
              </a:path>
              <a:path w="21600" h="21600" extrusionOk="0">
                <a:moveTo>
                  <a:pt x="16740" y="15428"/>
                </a:moveTo>
                <a:lnTo>
                  <a:pt x="16740" y="16971"/>
                </a:lnTo>
                <a:lnTo>
                  <a:pt x="18900" y="16971"/>
                </a:lnTo>
                <a:lnTo>
                  <a:pt x="18900" y="15428"/>
                </a:lnTo>
                <a:lnTo>
                  <a:pt x="16740" y="15428"/>
                </a:lnTo>
                <a:close/>
              </a:path>
              <a:path w="21600" h="21600" extrusionOk="0">
                <a:moveTo>
                  <a:pt x="18900" y="15428"/>
                </a:moveTo>
                <a:lnTo>
                  <a:pt x="18900" y="16971"/>
                </a:lnTo>
                <a:lnTo>
                  <a:pt x="21060" y="16971"/>
                </a:lnTo>
                <a:lnTo>
                  <a:pt x="21060" y="15428"/>
                </a:lnTo>
                <a:lnTo>
                  <a:pt x="18900" y="15428"/>
                </a:lnTo>
                <a:close/>
              </a:path>
              <a:path w="21600" h="21600" extrusionOk="0">
                <a:moveTo>
                  <a:pt x="540" y="16971"/>
                </a:moveTo>
                <a:lnTo>
                  <a:pt x="540" y="18514"/>
                </a:lnTo>
                <a:lnTo>
                  <a:pt x="2700" y="18514"/>
                </a:lnTo>
                <a:lnTo>
                  <a:pt x="2700" y="16971"/>
                </a:lnTo>
                <a:lnTo>
                  <a:pt x="540" y="16971"/>
                </a:lnTo>
                <a:close/>
              </a:path>
              <a:path w="21600" h="21600" extrusionOk="0">
                <a:moveTo>
                  <a:pt x="2700" y="16971"/>
                </a:moveTo>
                <a:lnTo>
                  <a:pt x="2700" y="18514"/>
                </a:lnTo>
                <a:lnTo>
                  <a:pt x="4860" y="18514"/>
                </a:lnTo>
                <a:lnTo>
                  <a:pt x="4860" y="16971"/>
                </a:lnTo>
                <a:lnTo>
                  <a:pt x="2700" y="16971"/>
                </a:lnTo>
                <a:close/>
              </a:path>
              <a:path w="21600" h="21600" extrusionOk="0">
                <a:moveTo>
                  <a:pt x="4860" y="16971"/>
                </a:moveTo>
                <a:lnTo>
                  <a:pt x="4860" y="18514"/>
                </a:lnTo>
                <a:lnTo>
                  <a:pt x="7020" y="18514"/>
                </a:lnTo>
                <a:lnTo>
                  <a:pt x="7020" y="16971"/>
                </a:lnTo>
                <a:lnTo>
                  <a:pt x="4860" y="16971"/>
                </a:lnTo>
                <a:close/>
              </a:path>
              <a:path w="21600" h="21600" extrusionOk="0">
                <a:moveTo>
                  <a:pt x="7020" y="16971"/>
                </a:moveTo>
                <a:lnTo>
                  <a:pt x="7020" y="18514"/>
                </a:lnTo>
                <a:lnTo>
                  <a:pt x="9180" y="18514"/>
                </a:lnTo>
                <a:lnTo>
                  <a:pt x="9180" y="16971"/>
                </a:lnTo>
                <a:lnTo>
                  <a:pt x="7020" y="16971"/>
                </a:lnTo>
                <a:close/>
              </a:path>
              <a:path w="21600" h="21600" extrusionOk="0">
                <a:moveTo>
                  <a:pt x="9180" y="16971"/>
                </a:moveTo>
                <a:lnTo>
                  <a:pt x="9180" y="18514"/>
                </a:lnTo>
                <a:lnTo>
                  <a:pt x="11340" y="18514"/>
                </a:lnTo>
                <a:lnTo>
                  <a:pt x="11340" y="16971"/>
                </a:lnTo>
                <a:lnTo>
                  <a:pt x="9180" y="16971"/>
                </a:lnTo>
                <a:close/>
              </a:path>
              <a:path w="21600" h="21600" extrusionOk="0">
                <a:moveTo>
                  <a:pt x="11340" y="16971"/>
                </a:moveTo>
                <a:lnTo>
                  <a:pt x="11340" y="18514"/>
                </a:lnTo>
                <a:lnTo>
                  <a:pt x="13500" y="18514"/>
                </a:lnTo>
                <a:lnTo>
                  <a:pt x="13500" y="16971"/>
                </a:lnTo>
                <a:lnTo>
                  <a:pt x="11340" y="16971"/>
                </a:lnTo>
                <a:close/>
              </a:path>
              <a:path w="21600" h="21600" extrusionOk="0">
                <a:moveTo>
                  <a:pt x="13500" y="16971"/>
                </a:moveTo>
                <a:lnTo>
                  <a:pt x="13500" y="18514"/>
                </a:lnTo>
                <a:lnTo>
                  <a:pt x="15660" y="18514"/>
                </a:lnTo>
                <a:lnTo>
                  <a:pt x="15660" y="16971"/>
                </a:lnTo>
                <a:lnTo>
                  <a:pt x="13500" y="16971"/>
                </a:lnTo>
                <a:close/>
              </a:path>
              <a:path w="21600" h="21600" extrusionOk="0">
                <a:moveTo>
                  <a:pt x="15660" y="16971"/>
                </a:moveTo>
                <a:lnTo>
                  <a:pt x="15660" y="18514"/>
                </a:lnTo>
                <a:lnTo>
                  <a:pt x="17820" y="18514"/>
                </a:lnTo>
                <a:lnTo>
                  <a:pt x="17820" y="16971"/>
                </a:lnTo>
                <a:lnTo>
                  <a:pt x="15660" y="16971"/>
                </a:lnTo>
                <a:close/>
              </a:path>
              <a:path w="21600" h="21600" extrusionOk="0">
                <a:moveTo>
                  <a:pt x="17820" y="16971"/>
                </a:moveTo>
                <a:lnTo>
                  <a:pt x="17820" y="18514"/>
                </a:lnTo>
                <a:lnTo>
                  <a:pt x="19980" y="18514"/>
                </a:lnTo>
                <a:lnTo>
                  <a:pt x="19980" y="16971"/>
                </a:lnTo>
                <a:lnTo>
                  <a:pt x="17820" y="16971"/>
                </a:lnTo>
                <a:close/>
              </a:path>
              <a:path w="21600" h="21600" extrusionOk="0">
                <a:moveTo>
                  <a:pt x="1620" y="18514"/>
                </a:moveTo>
                <a:lnTo>
                  <a:pt x="1620" y="20057"/>
                </a:lnTo>
                <a:lnTo>
                  <a:pt x="3779" y="20057"/>
                </a:lnTo>
                <a:lnTo>
                  <a:pt x="3779" y="18514"/>
                </a:lnTo>
                <a:lnTo>
                  <a:pt x="1620" y="18514"/>
                </a:lnTo>
                <a:close/>
              </a:path>
              <a:path w="21600" h="21600" extrusionOk="0">
                <a:moveTo>
                  <a:pt x="3779" y="18514"/>
                </a:moveTo>
                <a:lnTo>
                  <a:pt x="3779" y="20057"/>
                </a:lnTo>
                <a:lnTo>
                  <a:pt x="5940" y="20057"/>
                </a:lnTo>
                <a:lnTo>
                  <a:pt x="5940" y="18514"/>
                </a:lnTo>
                <a:lnTo>
                  <a:pt x="3779" y="18514"/>
                </a:lnTo>
                <a:close/>
              </a:path>
              <a:path w="21600" h="21600" extrusionOk="0">
                <a:moveTo>
                  <a:pt x="5940" y="18514"/>
                </a:moveTo>
                <a:lnTo>
                  <a:pt x="5940" y="20057"/>
                </a:lnTo>
                <a:lnTo>
                  <a:pt x="8100" y="20057"/>
                </a:lnTo>
                <a:lnTo>
                  <a:pt x="8100" y="18514"/>
                </a:lnTo>
                <a:lnTo>
                  <a:pt x="5940" y="18514"/>
                </a:lnTo>
                <a:close/>
              </a:path>
              <a:path w="21600" h="21600" extrusionOk="0">
                <a:moveTo>
                  <a:pt x="8100" y="18514"/>
                </a:moveTo>
                <a:lnTo>
                  <a:pt x="8100" y="20057"/>
                </a:lnTo>
                <a:lnTo>
                  <a:pt x="10260" y="20057"/>
                </a:lnTo>
                <a:lnTo>
                  <a:pt x="10260" y="18514"/>
                </a:lnTo>
                <a:lnTo>
                  <a:pt x="8100" y="18514"/>
                </a:lnTo>
                <a:close/>
              </a:path>
              <a:path w="21600" h="21600" extrusionOk="0">
                <a:moveTo>
                  <a:pt x="10260" y="18514"/>
                </a:moveTo>
                <a:lnTo>
                  <a:pt x="10260" y="20057"/>
                </a:lnTo>
                <a:lnTo>
                  <a:pt x="12419" y="20057"/>
                </a:lnTo>
                <a:lnTo>
                  <a:pt x="12419" y="18514"/>
                </a:lnTo>
                <a:lnTo>
                  <a:pt x="10260" y="18514"/>
                </a:lnTo>
                <a:close/>
              </a:path>
              <a:path w="21600" h="21600" extrusionOk="0">
                <a:moveTo>
                  <a:pt x="12419" y="18514"/>
                </a:moveTo>
                <a:lnTo>
                  <a:pt x="12419" y="20057"/>
                </a:lnTo>
                <a:lnTo>
                  <a:pt x="14580" y="20057"/>
                </a:lnTo>
                <a:lnTo>
                  <a:pt x="14580" y="18514"/>
                </a:lnTo>
                <a:lnTo>
                  <a:pt x="12419" y="18514"/>
                </a:lnTo>
                <a:close/>
              </a:path>
              <a:path w="21600" h="21600" extrusionOk="0">
                <a:moveTo>
                  <a:pt x="14580" y="18514"/>
                </a:moveTo>
                <a:lnTo>
                  <a:pt x="14580" y="20057"/>
                </a:lnTo>
                <a:lnTo>
                  <a:pt x="16740" y="20057"/>
                </a:lnTo>
                <a:lnTo>
                  <a:pt x="16740" y="18514"/>
                </a:lnTo>
                <a:lnTo>
                  <a:pt x="14580" y="18514"/>
                </a:lnTo>
                <a:close/>
              </a:path>
              <a:path w="21600" h="21600" extrusionOk="0">
                <a:moveTo>
                  <a:pt x="16740" y="18514"/>
                </a:moveTo>
                <a:lnTo>
                  <a:pt x="16740" y="20057"/>
                </a:lnTo>
                <a:lnTo>
                  <a:pt x="18900" y="20057"/>
                </a:lnTo>
                <a:lnTo>
                  <a:pt x="18900" y="18514"/>
                </a:lnTo>
                <a:lnTo>
                  <a:pt x="16740" y="18514"/>
                </a:lnTo>
                <a:close/>
              </a:path>
              <a:path w="21600" h="21600" extrusionOk="0">
                <a:moveTo>
                  <a:pt x="18900" y="18514"/>
                </a:moveTo>
                <a:lnTo>
                  <a:pt x="18900" y="20057"/>
                </a:lnTo>
                <a:lnTo>
                  <a:pt x="21060" y="20057"/>
                </a:lnTo>
                <a:lnTo>
                  <a:pt x="21060" y="18514"/>
                </a:lnTo>
                <a:lnTo>
                  <a:pt x="18900" y="18514"/>
                </a:lnTo>
                <a:close/>
              </a:path>
              <a:path w="21600" h="21600" extrusionOk="0">
                <a:moveTo>
                  <a:pt x="540" y="20057"/>
                </a:moveTo>
                <a:lnTo>
                  <a:pt x="540" y="21600"/>
                </a:lnTo>
                <a:lnTo>
                  <a:pt x="2700" y="21600"/>
                </a:lnTo>
                <a:lnTo>
                  <a:pt x="2700" y="20057"/>
                </a:lnTo>
                <a:lnTo>
                  <a:pt x="540" y="20057"/>
                </a:lnTo>
                <a:close/>
              </a:path>
              <a:path w="21600" h="21600" extrusionOk="0">
                <a:moveTo>
                  <a:pt x="2700" y="20057"/>
                </a:moveTo>
                <a:lnTo>
                  <a:pt x="2700" y="21600"/>
                </a:lnTo>
                <a:lnTo>
                  <a:pt x="4860" y="21600"/>
                </a:lnTo>
                <a:lnTo>
                  <a:pt x="4860" y="20057"/>
                </a:lnTo>
                <a:lnTo>
                  <a:pt x="2700" y="20057"/>
                </a:lnTo>
                <a:close/>
              </a:path>
              <a:path w="21600" h="21600" extrusionOk="0">
                <a:moveTo>
                  <a:pt x="4860" y="20057"/>
                </a:moveTo>
                <a:lnTo>
                  <a:pt x="4860" y="21600"/>
                </a:lnTo>
                <a:lnTo>
                  <a:pt x="7020" y="21600"/>
                </a:lnTo>
                <a:lnTo>
                  <a:pt x="7020" y="20057"/>
                </a:lnTo>
                <a:lnTo>
                  <a:pt x="4860" y="20057"/>
                </a:lnTo>
                <a:close/>
              </a:path>
              <a:path w="21600" h="21600" extrusionOk="0">
                <a:moveTo>
                  <a:pt x="7020" y="20057"/>
                </a:moveTo>
                <a:lnTo>
                  <a:pt x="7020" y="21600"/>
                </a:lnTo>
                <a:lnTo>
                  <a:pt x="9180" y="21600"/>
                </a:lnTo>
                <a:lnTo>
                  <a:pt x="9180" y="20057"/>
                </a:lnTo>
                <a:lnTo>
                  <a:pt x="7020" y="20057"/>
                </a:lnTo>
                <a:close/>
              </a:path>
              <a:path w="21600" h="21600" extrusionOk="0">
                <a:moveTo>
                  <a:pt x="9180" y="20057"/>
                </a:moveTo>
                <a:lnTo>
                  <a:pt x="9180" y="21600"/>
                </a:lnTo>
                <a:lnTo>
                  <a:pt x="11340" y="21600"/>
                </a:lnTo>
                <a:lnTo>
                  <a:pt x="11340" y="20057"/>
                </a:lnTo>
                <a:lnTo>
                  <a:pt x="9180" y="20057"/>
                </a:lnTo>
                <a:close/>
              </a:path>
              <a:path w="21600" h="21600" extrusionOk="0">
                <a:moveTo>
                  <a:pt x="11340" y="20057"/>
                </a:moveTo>
                <a:lnTo>
                  <a:pt x="11340" y="21600"/>
                </a:lnTo>
                <a:lnTo>
                  <a:pt x="13500" y="21600"/>
                </a:lnTo>
                <a:lnTo>
                  <a:pt x="13500" y="20057"/>
                </a:lnTo>
                <a:lnTo>
                  <a:pt x="11340" y="20057"/>
                </a:lnTo>
                <a:close/>
              </a:path>
              <a:path w="21600" h="21600" extrusionOk="0">
                <a:moveTo>
                  <a:pt x="13500" y="20057"/>
                </a:moveTo>
                <a:lnTo>
                  <a:pt x="13500" y="21600"/>
                </a:lnTo>
                <a:lnTo>
                  <a:pt x="15660" y="21600"/>
                </a:lnTo>
                <a:lnTo>
                  <a:pt x="15660" y="20057"/>
                </a:lnTo>
                <a:lnTo>
                  <a:pt x="13500" y="20057"/>
                </a:lnTo>
                <a:close/>
              </a:path>
              <a:path w="21600" h="21600" extrusionOk="0">
                <a:moveTo>
                  <a:pt x="15660" y="20057"/>
                </a:moveTo>
                <a:lnTo>
                  <a:pt x="15660" y="21600"/>
                </a:lnTo>
                <a:lnTo>
                  <a:pt x="17820" y="21600"/>
                </a:lnTo>
                <a:lnTo>
                  <a:pt x="17820" y="20057"/>
                </a:lnTo>
                <a:lnTo>
                  <a:pt x="15660" y="20057"/>
                </a:lnTo>
                <a:close/>
              </a:path>
              <a:path w="21600" h="21600" extrusionOk="0">
                <a:moveTo>
                  <a:pt x="17820" y="20057"/>
                </a:moveTo>
                <a:lnTo>
                  <a:pt x="17820" y="21600"/>
                </a:lnTo>
                <a:lnTo>
                  <a:pt x="19980" y="21600"/>
                </a:lnTo>
                <a:lnTo>
                  <a:pt x="19980" y="20057"/>
                </a:lnTo>
                <a:lnTo>
                  <a:pt x="17820" y="20057"/>
                </a:lnTo>
                <a:close/>
              </a:path>
              <a:path w="21600" h="21600" extrusionOk="0">
                <a:moveTo>
                  <a:pt x="19980" y="4628"/>
                </a:moveTo>
                <a:lnTo>
                  <a:pt x="21060" y="4628"/>
                </a:lnTo>
                <a:lnTo>
                  <a:pt x="21060" y="6171"/>
                </a:lnTo>
                <a:lnTo>
                  <a:pt x="19980" y="6171"/>
                </a:lnTo>
                <a:lnTo>
                  <a:pt x="19980" y="4628"/>
                </a:lnTo>
                <a:close/>
              </a:path>
            </a:pathLst>
          </a:cu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86" name="Picture 38"/>
          <p:cNvPicPr>
            <a:picLocks noChangeAspect="1"/>
          </p:cNvPicPr>
          <p:nvPr/>
        </p:nvPicPr>
        <p:blipFill>
          <a:blip r:embed="rId11" cstate="print">
            <a:extLst>
              <a:ext uri="{28A0092B-C50C-407E-A947-70E740481C1C}">
                <a14:useLocalDpi xmlns:a14="http://schemas.microsoft.com/office/drawing/2010/main" val="0"/>
              </a:ext>
            </a:extLst>
          </a:blip>
          <a:srcRect t="50000"/>
          <a:stretch>
            <a:fillRect/>
          </a:stretch>
        </p:blipFill>
        <p:spPr bwMode="auto">
          <a:xfrm>
            <a:off x="4836145" y="2152650"/>
            <a:ext cx="1850405" cy="52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100"/>
          <p:cNvGrpSpPr/>
          <p:nvPr/>
        </p:nvGrpSpPr>
        <p:grpSpPr bwMode="auto">
          <a:xfrm>
            <a:off x="5144912" y="1917833"/>
            <a:ext cx="132688" cy="113145"/>
            <a:chOff x="2171856" y="4066338"/>
            <a:chExt cx="702352" cy="544586"/>
          </a:xfrm>
          <a:effectLst>
            <a:outerShdw blurRad="63500" sx="102000" sy="102000" algn="ctr" rotWithShape="0">
              <a:prstClr val="black">
                <a:alpha val="40000"/>
              </a:prstClr>
            </a:outerShdw>
          </a:effectLst>
        </p:grpSpPr>
        <p:sp>
          <p:nvSpPr>
            <p:cNvPr id="109" name="Freeform 6"/>
            <p:cNvSpPr>
              <a:spLocks/>
            </p:cNvSpPr>
            <p:nvPr/>
          </p:nvSpPr>
          <p:spPr bwMode="auto">
            <a:xfrm>
              <a:off x="2357669" y="4149311"/>
              <a:ext cx="516539" cy="461613"/>
            </a:xfrm>
            <a:custGeom>
              <a:avLst/>
              <a:gdLst/>
              <a:ahLst/>
              <a:cxnLst>
                <a:cxn ang="0">
                  <a:pos x="1284" y="990"/>
                </a:cxn>
                <a:cxn ang="0">
                  <a:pos x="1284" y="1014"/>
                </a:cxn>
                <a:cxn ang="0">
                  <a:pos x="1278" y="1092"/>
                </a:cxn>
                <a:cxn ang="0">
                  <a:pos x="1272" y="1170"/>
                </a:cxn>
                <a:cxn ang="0">
                  <a:pos x="1254" y="1248"/>
                </a:cxn>
                <a:cxn ang="0">
                  <a:pos x="1230" y="1332"/>
                </a:cxn>
                <a:cxn ang="0">
                  <a:pos x="1194" y="1410"/>
                </a:cxn>
                <a:cxn ang="0">
                  <a:pos x="1146" y="1500"/>
                </a:cxn>
                <a:cxn ang="0">
                  <a:pos x="1086" y="1590"/>
                </a:cxn>
                <a:cxn ang="0">
                  <a:pos x="1032" y="1656"/>
                </a:cxn>
                <a:cxn ang="0">
                  <a:pos x="966" y="1734"/>
                </a:cxn>
                <a:cxn ang="0">
                  <a:pos x="858" y="1824"/>
                </a:cxn>
                <a:cxn ang="0">
                  <a:pos x="744" y="1908"/>
                </a:cxn>
                <a:cxn ang="0">
                  <a:pos x="618" y="1974"/>
                </a:cxn>
                <a:cxn ang="0">
                  <a:pos x="480" y="2022"/>
                </a:cxn>
                <a:cxn ang="0">
                  <a:pos x="336" y="2058"/>
                </a:cxn>
                <a:cxn ang="0">
                  <a:pos x="192" y="2076"/>
                </a:cxn>
                <a:cxn ang="0">
                  <a:pos x="0" y="2070"/>
                </a:cxn>
                <a:cxn ang="0">
                  <a:pos x="48" y="2106"/>
                </a:cxn>
                <a:cxn ang="0">
                  <a:pos x="246" y="2232"/>
                </a:cxn>
                <a:cxn ang="0">
                  <a:pos x="462" y="2316"/>
                </a:cxn>
                <a:cxn ang="0">
                  <a:pos x="684" y="2358"/>
                </a:cxn>
                <a:cxn ang="0">
                  <a:pos x="912" y="2370"/>
                </a:cxn>
                <a:cxn ang="0">
                  <a:pos x="1140" y="2346"/>
                </a:cxn>
                <a:cxn ang="0">
                  <a:pos x="1356" y="2286"/>
                </a:cxn>
                <a:cxn ang="0">
                  <a:pos x="1554" y="2196"/>
                </a:cxn>
                <a:cxn ang="0">
                  <a:pos x="1698" y="2112"/>
                </a:cxn>
                <a:cxn ang="0">
                  <a:pos x="1806" y="2022"/>
                </a:cxn>
                <a:cxn ang="0">
                  <a:pos x="1932" y="1896"/>
                </a:cxn>
                <a:cxn ang="0">
                  <a:pos x="2040" y="1752"/>
                </a:cxn>
                <a:cxn ang="0">
                  <a:pos x="2124" y="1602"/>
                </a:cxn>
                <a:cxn ang="0">
                  <a:pos x="2190" y="1452"/>
                </a:cxn>
                <a:cxn ang="0">
                  <a:pos x="2238" y="1302"/>
                </a:cxn>
                <a:cxn ang="0">
                  <a:pos x="2268" y="1158"/>
                </a:cxn>
                <a:cxn ang="0">
                  <a:pos x="2280" y="990"/>
                </a:cxn>
                <a:cxn ang="0">
                  <a:pos x="1782" y="0"/>
                </a:cxn>
              </a:cxnLst>
              <a:rect l="0" t="0" r="r" b="b"/>
              <a:pathLst>
                <a:path w="2652" h="2370">
                  <a:moveTo>
                    <a:pt x="912" y="990"/>
                  </a:moveTo>
                  <a:lnTo>
                    <a:pt x="1284" y="990"/>
                  </a:lnTo>
                  <a:lnTo>
                    <a:pt x="1284" y="990"/>
                  </a:lnTo>
                  <a:lnTo>
                    <a:pt x="1284" y="1014"/>
                  </a:lnTo>
                  <a:lnTo>
                    <a:pt x="1284" y="1050"/>
                  </a:lnTo>
                  <a:lnTo>
                    <a:pt x="1278" y="1092"/>
                  </a:lnTo>
                  <a:lnTo>
                    <a:pt x="1278" y="1128"/>
                  </a:lnTo>
                  <a:lnTo>
                    <a:pt x="1272" y="1170"/>
                  </a:lnTo>
                  <a:lnTo>
                    <a:pt x="1266" y="1206"/>
                  </a:lnTo>
                  <a:lnTo>
                    <a:pt x="1254" y="1248"/>
                  </a:lnTo>
                  <a:lnTo>
                    <a:pt x="1242" y="1290"/>
                  </a:lnTo>
                  <a:lnTo>
                    <a:pt x="1230" y="1332"/>
                  </a:lnTo>
                  <a:lnTo>
                    <a:pt x="1212" y="1368"/>
                  </a:lnTo>
                  <a:lnTo>
                    <a:pt x="1194" y="1410"/>
                  </a:lnTo>
                  <a:lnTo>
                    <a:pt x="1170" y="1458"/>
                  </a:lnTo>
                  <a:lnTo>
                    <a:pt x="1146" y="1500"/>
                  </a:lnTo>
                  <a:lnTo>
                    <a:pt x="1122" y="1542"/>
                  </a:lnTo>
                  <a:lnTo>
                    <a:pt x="1086" y="1590"/>
                  </a:lnTo>
                  <a:lnTo>
                    <a:pt x="1032" y="1656"/>
                  </a:lnTo>
                  <a:lnTo>
                    <a:pt x="1032" y="1656"/>
                  </a:lnTo>
                  <a:lnTo>
                    <a:pt x="1014" y="1680"/>
                  </a:lnTo>
                  <a:lnTo>
                    <a:pt x="966" y="1734"/>
                  </a:lnTo>
                  <a:lnTo>
                    <a:pt x="912" y="1782"/>
                  </a:lnTo>
                  <a:lnTo>
                    <a:pt x="858" y="1824"/>
                  </a:lnTo>
                  <a:lnTo>
                    <a:pt x="804" y="1866"/>
                  </a:lnTo>
                  <a:lnTo>
                    <a:pt x="744" y="1908"/>
                  </a:lnTo>
                  <a:lnTo>
                    <a:pt x="678" y="1938"/>
                  </a:lnTo>
                  <a:lnTo>
                    <a:pt x="618" y="1974"/>
                  </a:lnTo>
                  <a:lnTo>
                    <a:pt x="546" y="1998"/>
                  </a:lnTo>
                  <a:lnTo>
                    <a:pt x="480" y="2022"/>
                  </a:lnTo>
                  <a:lnTo>
                    <a:pt x="408" y="2040"/>
                  </a:lnTo>
                  <a:lnTo>
                    <a:pt x="336" y="2058"/>
                  </a:lnTo>
                  <a:lnTo>
                    <a:pt x="264" y="2070"/>
                  </a:lnTo>
                  <a:lnTo>
                    <a:pt x="192" y="2076"/>
                  </a:lnTo>
                  <a:lnTo>
                    <a:pt x="114" y="2076"/>
                  </a:lnTo>
                  <a:lnTo>
                    <a:pt x="0" y="2070"/>
                  </a:lnTo>
                  <a:lnTo>
                    <a:pt x="0" y="2070"/>
                  </a:lnTo>
                  <a:lnTo>
                    <a:pt x="48" y="2106"/>
                  </a:lnTo>
                  <a:lnTo>
                    <a:pt x="144" y="2178"/>
                  </a:lnTo>
                  <a:lnTo>
                    <a:pt x="246" y="2232"/>
                  </a:lnTo>
                  <a:lnTo>
                    <a:pt x="354" y="2280"/>
                  </a:lnTo>
                  <a:lnTo>
                    <a:pt x="462" y="2316"/>
                  </a:lnTo>
                  <a:lnTo>
                    <a:pt x="570" y="2346"/>
                  </a:lnTo>
                  <a:lnTo>
                    <a:pt x="684" y="2358"/>
                  </a:lnTo>
                  <a:lnTo>
                    <a:pt x="798" y="2370"/>
                  </a:lnTo>
                  <a:lnTo>
                    <a:pt x="912" y="2370"/>
                  </a:lnTo>
                  <a:lnTo>
                    <a:pt x="1026" y="2364"/>
                  </a:lnTo>
                  <a:lnTo>
                    <a:pt x="1140" y="2346"/>
                  </a:lnTo>
                  <a:lnTo>
                    <a:pt x="1248" y="2322"/>
                  </a:lnTo>
                  <a:lnTo>
                    <a:pt x="1356" y="2286"/>
                  </a:lnTo>
                  <a:lnTo>
                    <a:pt x="1458" y="2244"/>
                  </a:lnTo>
                  <a:lnTo>
                    <a:pt x="1554" y="2196"/>
                  </a:lnTo>
                  <a:lnTo>
                    <a:pt x="1698" y="2112"/>
                  </a:lnTo>
                  <a:lnTo>
                    <a:pt x="1698" y="2112"/>
                  </a:lnTo>
                  <a:lnTo>
                    <a:pt x="1734" y="2082"/>
                  </a:lnTo>
                  <a:lnTo>
                    <a:pt x="1806" y="2022"/>
                  </a:lnTo>
                  <a:lnTo>
                    <a:pt x="1872" y="1962"/>
                  </a:lnTo>
                  <a:lnTo>
                    <a:pt x="1932" y="1896"/>
                  </a:lnTo>
                  <a:lnTo>
                    <a:pt x="1992" y="1824"/>
                  </a:lnTo>
                  <a:lnTo>
                    <a:pt x="2040" y="1752"/>
                  </a:lnTo>
                  <a:lnTo>
                    <a:pt x="2088" y="1680"/>
                  </a:lnTo>
                  <a:lnTo>
                    <a:pt x="2124" y="1602"/>
                  </a:lnTo>
                  <a:lnTo>
                    <a:pt x="2160" y="1530"/>
                  </a:lnTo>
                  <a:lnTo>
                    <a:pt x="2190" y="1452"/>
                  </a:lnTo>
                  <a:lnTo>
                    <a:pt x="2214" y="1380"/>
                  </a:lnTo>
                  <a:lnTo>
                    <a:pt x="2238" y="1302"/>
                  </a:lnTo>
                  <a:lnTo>
                    <a:pt x="2256" y="1230"/>
                  </a:lnTo>
                  <a:lnTo>
                    <a:pt x="2268" y="1158"/>
                  </a:lnTo>
                  <a:lnTo>
                    <a:pt x="2274" y="1092"/>
                  </a:lnTo>
                  <a:lnTo>
                    <a:pt x="2280" y="990"/>
                  </a:lnTo>
                  <a:lnTo>
                    <a:pt x="2652" y="990"/>
                  </a:lnTo>
                  <a:lnTo>
                    <a:pt x="1782" y="0"/>
                  </a:lnTo>
                  <a:lnTo>
                    <a:pt x="912" y="990"/>
                  </a:lnTo>
                  <a:close/>
                </a:path>
              </a:pathLst>
            </a:custGeom>
            <a:solidFill>
              <a:srgbClr val="00649D"/>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eaLnBrk="1" hangingPunct="1">
                <a:defRPr/>
              </a:pPr>
              <a:endParaRPr lang="en-US" sz="1200" dirty="0">
                <a:latin typeface="+mj-lt"/>
                <a:ea typeface="ＭＳ Ｐゴシック" pitchFamily="34" charset="-128"/>
                <a:cs typeface="Arial" charset="0"/>
              </a:endParaRPr>
            </a:p>
          </p:txBody>
        </p:sp>
        <p:sp>
          <p:nvSpPr>
            <p:cNvPr id="110" name="Freeform 7"/>
            <p:cNvSpPr>
              <a:spLocks/>
            </p:cNvSpPr>
            <p:nvPr/>
          </p:nvSpPr>
          <p:spPr bwMode="auto">
            <a:xfrm>
              <a:off x="2171856" y="4066338"/>
              <a:ext cx="516539" cy="461613"/>
            </a:xfrm>
            <a:custGeom>
              <a:avLst/>
              <a:gdLst/>
              <a:ahLst/>
              <a:cxnLst>
                <a:cxn ang="0">
                  <a:pos x="1368" y="1380"/>
                </a:cxn>
                <a:cxn ang="0">
                  <a:pos x="1368" y="1356"/>
                </a:cxn>
                <a:cxn ang="0">
                  <a:pos x="1368" y="1278"/>
                </a:cxn>
                <a:cxn ang="0">
                  <a:pos x="1380" y="1200"/>
                </a:cxn>
                <a:cxn ang="0">
                  <a:pos x="1392" y="1122"/>
                </a:cxn>
                <a:cxn ang="0">
                  <a:pos x="1422" y="1038"/>
                </a:cxn>
                <a:cxn ang="0">
                  <a:pos x="1458" y="960"/>
                </a:cxn>
                <a:cxn ang="0">
                  <a:pos x="1500" y="870"/>
                </a:cxn>
                <a:cxn ang="0">
                  <a:pos x="1560" y="780"/>
                </a:cxn>
                <a:cxn ang="0">
                  <a:pos x="1614" y="714"/>
                </a:cxn>
                <a:cxn ang="0">
                  <a:pos x="1686" y="636"/>
                </a:cxn>
                <a:cxn ang="0">
                  <a:pos x="1794" y="546"/>
                </a:cxn>
                <a:cxn ang="0">
                  <a:pos x="1908" y="462"/>
                </a:cxn>
                <a:cxn ang="0">
                  <a:pos x="2034" y="396"/>
                </a:cxn>
                <a:cxn ang="0">
                  <a:pos x="2172" y="348"/>
                </a:cxn>
                <a:cxn ang="0">
                  <a:pos x="2310" y="312"/>
                </a:cxn>
                <a:cxn ang="0">
                  <a:pos x="2460" y="294"/>
                </a:cxn>
                <a:cxn ang="0">
                  <a:pos x="2652" y="300"/>
                </a:cxn>
                <a:cxn ang="0">
                  <a:pos x="2604" y="264"/>
                </a:cxn>
                <a:cxn ang="0">
                  <a:pos x="2406" y="138"/>
                </a:cxn>
                <a:cxn ang="0">
                  <a:pos x="2190" y="54"/>
                </a:cxn>
                <a:cxn ang="0">
                  <a:pos x="1962" y="12"/>
                </a:cxn>
                <a:cxn ang="0">
                  <a:pos x="1740" y="0"/>
                </a:cxn>
                <a:cxn ang="0">
                  <a:pos x="1512" y="24"/>
                </a:cxn>
                <a:cxn ang="0">
                  <a:pos x="1296" y="84"/>
                </a:cxn>
                <a:cxn ang="0">
                  <a:pos x="1092" y="174"/>
                </a:cxn>
                <a:cxn ang="0">
                  <a:pos x="954" y="258"/>
                </a:cxn>
                <a:cxn ang="0">
                  <a:pos x="840" y="348"/>
                </a:cxn>
                <a:cxn ang="0">
                  <a:pos x="714" y="474"/>
                </a:cxn>
                <a:cxn ang="0">
                  <a:pos x="612" y="618"/>
                </a:cxn>
                <a:cxn ang="0">
                  <a:pos x="522" y="768"/>
                </a:cxn>
                <a:cxn ang="0">
                  <a:pos x="462" y="918"/>
                </a:cxn>
                <a:cxn ang="0">
                  <a:pos x="414" y="1068"/>
                </a:cxn>
                <a:cxn ang="0">
                  <a:pos x="384" y="1212"/>
                </a:cxn>
                <a:cxn ang="0">
                  <a:pos x="372" y="1380"/>
                </a:cxn>
                <a:cxn ang="0">
                  <a:pos x="870" y="2370"/>
                </a:cxn>
              </a:cxnLst>
              <a:rect l="0" t="0" r="r" b="b"/>
              <a:pathLst>
                <a:path w="2652" h="2370">
                  <a:moveTo>
                    <a:pt x="1740" y="1380"/>
                  </a:moveTo>
                  <a:lnTo>
                    <a:pt x="1368" y="1380"/>
                  </a:lnTo>
                  <a:lnTo>
                    <a:pt x="1368" y="1380"/>
                  </a:lnTo>
                  <a:lnTo>
                    <a:pt x="1368" y="1356"/>
                  </a:lnTo>
                  <a:lnTo>
                    <a:pt x="1368" y="1320"/>
                  </a:lnTo>
                  <a:lnTo>
                    <a:pt x="1368" y="1278"/>
                  </a:lnTo>
                  <a:lnTo>
                    <a:pt x="1374" y="1242"/>
                  </a:lnTo>
                  <a:lnTo>
                    <a:pt x="1380" y="1200"/>
                  </a:lnTo>
                  <a:lnTo>
                    <a:pt x="1386" y="1164"/>
                  </a:lnTo>
                  <a:lnTo>
                    <a:pt x="1392" y="1122"/>
                  </a:lnTo>
                  <a:lnTo>
                    <a:pt x="1404" y="1080"/>
                  </a:lnTo>
                  <a:lnTo>
                    <a:pt x="1422" y="1038"/>
                  </a:lnTo>
                  <a:lnTo>
                    <a:pt x="1434" y="1002"/>
                  </a:lnTo>
                  <a:lnTo>
                    <a:pt x="1458" y="960"/>
                  </a:lnTo>
                  <a:lnTo>
                    <a:pt x="1476" y="912"/>
                  </a:lnTo>
                  <a:lnTo>
                    <a:pt x="1500" y="870"/>
                  </a:lnTo>
                  <a:lnTo>
                    <a:pt x="1530" y="828"/>
                  </a:lnTo>
                  <a:lnTo>
                    <a:pt x="1560" y="780"/>
                  </a:lnTo>
                  <a:lnTo>
                    <a:pt x="1614" y="714"/>
                  </a:lnTo>
                  <a:lnTo>
                    <a:pt x="1614" y="714"/>
                  </a:lnTo>
                  <a:lnTo>
                    <a:pt x="1638" y="690"/>
                  </a:lnTo>
                  <a:lnTo>
                    <a:pt x="1686" y="636"/>
                  </a:lnTo>
                  <a:lnTo>
                    <a:pt x="1740" y="588"/>
                  </a:lnTo>
                  <a:lnTo>
                    <a:pt x="1794" y="546"/>
                  </a:lnTo>
                  <a:lnTo>
                    <a:pt x="1848" y="504"/>
                  </a:lnTo>
                  <a:lnTo>
                    <a:pt x="1908" y="462"/>
                  </a:lnTo>
                  <a:lnTo>
                    <a:pt x="1968" y="432"/>
                  </a:lnTo>
                  <a:lnTo>
                    <a:pt x="2034" y="396"/>
                  </a:lnTo>
                  <a:lnTo>
                    <a:pt x="2100" y="372"/>
                  </a:lnTo>
                  <a:lnTo>
                    <a:pt x="2172" y="348"/>
                  </a:lnTo>
                  <a:lnTo>
                    <a:pt x="2238" y="330"/>
                  </a:lnTo>
                  <a:lnTo>
                    <a:pt x="2310" y="312"/>
                  </a:lnTo>
                  <a:lnTo>
                    <a:pt x="2382" y="300"/>
                  </a:lnTo>
                  <a:lnTo>
                    <a:pt x="2460" y="294"/>
                  </a:lnTo>
                  <a:lnTo>
                    <a:pt x="2538" y="294"/>
                  </a:lnTo>
                  <a:lnTo>
                    <a:pt x="2652" y="300"/>
                  </a:lnTo>
                  <a:lnTo>
                    <a:pt x="2652" y="300"/>
                  </a:lnTo>
                  <a:lnTo>
                    <a:pt x="2604" y="264"/>
                  </a:lnTo>
                  <a:lnTo>
                    <a:pt x="2508" y="192"/>
                  </a:lnTo>
                  <a:lnTo>
                    <a:pt x="2406" y="138"/>
                  </a:lnTo>
                  <a:lnTo>
                    <a:pt x="2298" y="90"/>
                  </a:lnTo>
                  <a:lnTo>
                    <a:pt x="2190" y="54"/>
                  </a:lnTo>
                  <a:lnTo>
                    <a:pt x="2076" y="24"/>
                  </a:lnTo>
                  <a:lnTo>
                    <a:pt x="1962" y="12"/>
                  </a:lnTo>
                  <a:lnTo>
                    <a:pt x="1854" y="0"/>
                  </a:lnTo>
                  <a:lnTo>
                    <a:pt x="1740" y="0"/>
                  </a:lnTo>
                  <a:lnTo>
                    <a:pt x="1626" y="6"/>
                  </a:lnTo>
                  <a:lnTo>
                    <a:pt x="1512" y="24"/>
                  </a:lnTo>
                  <a:lnTo>
                    <a:pt x="1404" y="48"/>
                  </a:lnTo>
                  <a:lnTo>
                    <a:pt x="1296" y="84"/>
                  </a:lnTo>
                  <a:lnTo>
                    <a:pt x="1194" y="126"/>
                  </a:lnTo>
                  <a:lnTo>
                    <a:pt x="1092" y="174"/>
                  </a:lnTo>
                  <a:lnTo>
                    <a:pt x="954" y="258"/>
                  </a:lnTo>
                  <a:lnTo>
                    <a:pt x="954" y="258"/>
                  </a:lnTo>
                  <a:lnTo>
                    <a:pt x="912" y="288"/>
                  </a:lnTo>
                  <a:lnTo>
                    <a:pt x="840" y="348"/>
                  </a:lnTo>
                  <a:lnTo>
                    <a:pt x="774" y="408"/>
                  </a:lnTo>
                  <a:lnTo>
                    <a:pt x="714" y="474"/>
                  </a:lnTo>
                  <a:lnTo>
                    <a:pt x="660" y="546"/>
                  </a:lnTo>
                  <a:lnTo>
                    <a:pt x="612" y="618"/>
                  </a:lnTo>
                  <a:lnTo>
                    <a:pt x="564" y="690"/>
                  </a:lnTo>
                  <a:lnTo>
                    <a:pt x="522" y="768"/>
                  </a:lnTo>
                  <a:lnTo>
                    <a:pt x="492" y="840"/>
                  </a:lnTo>
                  <a:lnTo>
                    <a:pt x="462" y="918"/>
                  </a:lnTo>
                  <a:lnTo>
                    <a:pt x="432" y="990"/>
                  </a:lnTo>
                  <a:lnTo>
                    <a:pt x="414" y="1068"/>
                  </a:lnTo>
                  <a:lnTo>
                    <a:pt x="396" y="1140"/>
                  </a:lnTo>
                  <a:lnTo>
                    <a:pt x="384" y="1212"/>
                  </a:lnTo>
                  <a:lnTo>
                    <a:pt x="378" y="1278"/>
                  </a:lnTo>
                  <a:lnTo>
                    <a:pt x="372" y="1380"/>
                  </a:lnTo>
                  <a:lnTo>
                    <a:pt x="0" y="1380"/>
                  </a:lnTo>
                  <a:lnTo>
                    <a:pt x="870" y="2370"/>
                  </a:lnTo>
                  <a:lnTo>
                    <a:pt x="1740" y="1380"/>
                  </a:lnTo>
                  <a:close/>
                </a:path>
              </a:pathLst>
            </a:custGeom>
            <a:solidFill>
              <a:srgbClr val="17AF4B"/>
            </a:solidFill>
            <a:ln w="9525">
              <a:noFill/>
              <a:round/>
              <a:headEnd/>
              <a:tailEnd/>
            </a:ln>
            <a:effectLst/>
            <a:scene3d>
              <a:camera prst="orthographicFront">
                <a:rot lat="0" lon="0" rev="0"/>
              </a:camera>
              <a:lightRig rig="contrasting" dir="t">
                <a:rot lat="0" lon="0" rev="7800000"/>
              </a:lightRig>
            </a:scene3d>
            <a:sp3d>
              <a:bevelT w="139700" h="139700"/>
            </a:sp3d>
          </p:spPr>
          <p:txBody>
            <a:bodyPr/>
            <a:lstStyle/>
            <a:p>
              <a:pPr algn="ctr" eaLnBrk="1" hangingPunct="1">
                <a:defRPr/>
              </a:pPr>
              <a:endParaRPr lang="en-US" sz="1200" dirty="0">
                <a:latin typeface="+mj-lt"/>
                <a:ea typeface="ＭＳ Ｐゴシック" pitchFamily="34" charset="-128"/>
                <a:cs typeface="Arial" charset="0"/>
              </a:endParaRPr>
            </a:p>
          </p:txBody>
        </p:sp>
      </p:grpSp>
      <p:grpSp>
        <p:nvGrpSpPr>
          <p:cNvPr id="88" name="Group 87"/>
          <p:cNvGrpSpPr/>
          <p:nvPr/>
        </p:nvGrpSpPr>
        <p:grpSpPr>
          <a:xfrm>
            <a:off x="5191836" y="1799691"/>
            <a:ext cx="527504" cy="313317"/>
            <a:chOff x="5256516" y="1496958"/>
            <a:chExt cx="527504" cy="313317"/>
          </a:xfrm>
        </p:grpSpPr>
        <p:grpSp>
          <p:nvGrpSpPr>
            <p:cNvPr id="89" name="Group 16"/>
            <p:cNvGrpSpPr>
              <a:grpSpLocks/>
            </p:cNvGrpSpPr>
            <p:nvPr/>
          </p:nvGrpSpPr>
          <p:grpSpPr bwMode="auto">
            <a:xfrm>
              <a:off x="5340752" y="1496958"/>
              <a:ext cx="339672" cy="302685"/>
              <a:chOff x="643" y="1024"/>
              <a:chExt cx="687" cy="559"/>
            </a:xfrm>
          </p:grpSpPr>
          <p:pic>
            <p:nvPicPr>
              <p:cNvPr id="91"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3" y="1024"/>
                <a:ext cx="687"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 Box 18"/>
              <p:cNvSpPr txBox="1">
                <a:spLocks noChangeArrowheads="1"/>
              </p:cNvSpPr>
              <p:nvPr/>
            </p:nvSpPr>
            <p:spPr bwMode="auto">
              <a:xfrm>
                <a:off x="747" y="1109"/>
                <a:ext cx="477"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Clr>
                    <a:srgbClr val="000000"/>
                  </a:buClr>
                  <a:buSzPct val="100000"/>
                  <a:buFont typeface="Times New Roman" charset="0"/>
                  <a:buNone/>
                </a:pPr>
                <a:endParaRPr lang="en-US" sz="1800"/>
              </a:p>
            </p:txBody>
          </p:sp>
        </p:grpSp>
        <p:sp>
          <p:nvSpPr>
            <p:cNvPr id="90" name="TextBox 89"/>
            <p:cNvSpPr txBox="1">
              <a:spLocks noChangeArrowheads="1"/>
            </p:cNvSpPr>
            <p:nvPr/>
          </p:nvSpPr>
          <p:spPr bwMode="auto">
            <a:xfrm>
              <a:off x="5256516" y="1502498"/>
              <a:ext cx="5275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700" dirty="0" err="1">
                  <a:solidFill>
                    <a:srgbClr val="000000"/>
                  </a:solidFill>
                </a:rPr>
                <a:t>Dev</a:t>
              </a:r>
              <a:r>
                <a:rPr lang="en-US" sz="700" dirty="0">
                  <a:solidFill>
                    <a:srgbClr val="000000"/>
                  </a:solidFill>
                </a:rPr>
                <a:t> &amp;</a:t>
              </a:r>
            </a:p>
            <a:p>
              <a:pPr algn="ctr"/>
              <a:r>
                <a:rPr lang="en-US" sz="700" dirty="0">
                  <a:solidFill>
                    <a:srgbClr val="000000"/>
                  </a:solidFill>
                </a:rPr>
                <a:t>Test</a:t>
              </a:r>
            </a:p>
          </p:txBody>
        </p:sp>
      </p:grpSp>
      <p:sp>
        <p:nvSpPr>
          <p:cNvPr id="5" name="Rectangle 4"/>
          <p:cNvSpPr/>
          <p:nvPr/>
        </p:nvSpPr>
        <p:spPr>
          <a:xfrm>
            <a:off x="596900" y="4455636"/>
            <a:ext cx="8991600" cy="415498"/>
          </a:xfrm>
          <a:prstGeom prst="rect">
            <a:avLst/>
          </a:prstGeom>
        </p:spPr>
        <p:txBody>
          <a:bodyPr wrap="square">
            <a:spAutoFit/>
          </a:bodyPr>
          <a:lstStyle/>
          <a:p>
            <a:pPr algn="l" defTabSz="45720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50" dirty="0">
                <a:solidFill>
                  <a:srgbClr val="000000"/>
                </a:solidFill>
                <a:latin typeface="Arial"/>
                <a:ea typeface="SimSun" charset="0"/>
                <a:cs typeface="SimSun" charset="0"/>
              </a:rPr>
              <a:t>The </a:t>
            </a:r>
            <a:r>
              <a:rPr lang="en-US" sz="1050" dirty="0" err="1">
                <a:solidFill>
                  <a:srgbClr val="000000"/>
                </a:solidFill>
                <a:latin typeface="Arial"/>
                <a:ea typeface="SimSun" charset="0"/>
                <a:cs typeface="SimSun" charset="0"/>
              </a:rPr>
              <a:t>DevOps</a:t>
            </a:r>
            <a:r>
              <a:rPr lang="en-US" sz="1050" dirty="0">
                <a:solidFill>
                  <a:srgbClr val="000000"/>
                </a:solidFill>
                <a:latin typeface="Arial"/>
                <a:ea typeface="SimSun" charset="0"/>
                <a:cs typeface="SimSun" charset="0"/>
              </a:rPr>
              <a:t> Practice Assessment is a tool to guide your </a:t>
            </a:r>
            <a:r>
              <a:rPr lang="en-US" sz="1050" dirty="0" err="1">
                <a:solidFill>
                  <a:srgbClr val="000000"/>
                </a:solidFill>
                <a:latin typeface="Arial"/>
                <a:ea typeface="SimSun" charset="0"/>
                <a:cs typeface="SimSun" charset="0"/>
              </a:rPr>
              <a:t>DevOps</a:t>
            </a:r>
            <a:r>
              <a:rPr lang="en-US" sz="1050" dirty="0">
                <a:solidFill>
                  <a:srgbClr val="000000"/>
                </a:solidFill>
                <a:latin typeface="Arial"/>
                <a:ea typeface="SimSun" charset="0"/>
                <a:cs typeface="SimSun" charset="0"/>
              </a:rPr>
              <a:t> incremental </a:t>
            </a:r>
            <a:r>
              <a:rPr lang="en-US" sz="1050" dirty="0" smtClean="0">
                <a:solidFill>
                  <a:srgbClr val="000000"/>
                </a:solidFill>
                <a:latin typeface="Arial"/>
                <a:ea typeface="SimSun" charset="0"/>
                <a:cs typeface="SimSun" charset="0"/>
              </a:rPr>
              <a:t>adoption </a:t>
            </a:r>
            <a:r>
              <a:rPr lang="en-US" sz="1050" dirty="0" smtClean="0">
                <a:solidFill>
                  <a:srgbClr val="000000"/>
                </a:solidFill>
                <a:latin typeface="Arial"/>
              </a:rPr>
              <a:t>survey </a:t>
            </a:r>
            <a:r>
              <a:rPr lang="en-US" sz="1050" dirty="0">
                <a:solidFill>
                  <a:srgbClr val="000000"/>
                </a:solidFill>
                <a:latin typeface="Arial"/>
              </a:rPr>
              <a:t>online </a:t>
            </a:r>
            <a:r>
              <a:rPr lang="en-US" sz="1050" b="1" dirty="0">
                <a:solidFill>
                  <a:srgbClr val="000000"/>
                </a:solidFill>
                <a:latin typeface="Arial"/>
                <a:hlinkClick r:id="rId12"/>
              </a:rPr>
              <a:t>https://ibm.biz/BdRVGy</a:t>
            </a:r>
            <a:r>
              <a:rPr lang="en-US" sz="1050" dirty="0">
                <a:solidFill>
                  <a:srgbClr val="000000"/>
                </a:solidFill>
                <a:latin typeface="Arial"/>
              </a:rPr>
              <a:t> </a:t>
            </a:r>
          </a:p>
          <a:p>
            <a:pPr algn="l" defTabSz="45720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50" dirty="0">
              <a:solidFill>
                <a:srgbClr val="000000"/>
              </a:solidFill>
              <a:latin typeface="Arial"/>
              <a:ea typeface="SimSun" charset="0"/>
              <a:cs typeface="SimSun" charset="0"/>
            </a:endParaRPr>
          </a:p>
        </p:txBody>
      </p:sp>
    </p:spTree>
    <p:extLst>
      <p:ext uri="{BB962C8B-B14F-4D97-AF65-F5344CB8AC3E}">
        <p14:creationId xmlns:p14="http://schemas.microsoft.com/office/powerpoint/2010/main" val="3367829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p:txBody>
          <a:bodyPr/>
          <a:lstStyle/>
          <a:p>
            <a:r>
              <a:rPr lang="en-CA" dirty="0" smtClean="0"/>
              <a:t>Areas where I could use help:</a:t>
            </a:r>
            <a:endParaRPr lang="en-CA" dirty="0" smtClean="0"/>
          </a:p>
        </p:txBody>
      </p:sp>
      <p:sp>
        <p:nvSpPr>
          <p:cNvPr id="15" name="Slide Number Placeholder 3"/>
          <p:cNvSpPr txBox="1">
            <a:spLocks noGrp="1"/>
          </p:cNvSpPr>
          <p:nvPr/>
        </p:nvSpPr>
        <p:spPr bwMode="black">
          <a:xfrm>
            <a:off x="182563" y="4902998"/>
            <a:ext cx="366712" cy="138113"/>
          </a:xfrm>
          <a:prstGeom prst="rect">
            <a:avLst/>
          </a:prstGeom>
          <a:noFill/>
          <a:ln w="9525">
            <a:noFill/>
            <a:miter lim="800000"/>
            <a:headEnd/>
            <a:tailEnd/>
          </a:ln>
        </p:spPr>
        <p:txBody>
          <a:bodyPr lIns="92065" tIns="46033" rIns="92065" bIns="46033"/>
          <a:lstStyle/>
          <a:p>
            <a:fld id="{36A784E6-F279-4537-9429-6E5FECD5C5F9}" type="slidenum">
              <a:rPr lang="en-US" sz="800">
                <a:solidFill>
                  <a:srgbClr val="000000"/>
                </a:solidFill>
                <a:ea typeface="MS PGothic" pitchFamily="34" charset="-128"/>
              </a:rPr>
              <a:pPr/>
              <a:t>18</a:t>
            </a:fld>
            <a:endParaRPr lang="en-US" sz="800" dirty="0">
              <a:solidFill>
                <a:srgbClr val="000000"/>
              </a:solidFill>
              <a:ea typeface="MS PGothic" pitchFamily="34" charset="-128"/>
            </a:endParaRPr>
          </a:p>
        </p:txBody>
      </p:sp>
      <p:pic>
        <p:nvPicPr>
          <p:cNvPr id="4" name="Picture 3"/>
          <p:cNvPicPr>
            <a:picLocks noChangeAspect="1"/>
          </p:cNvPicPr>
          <p:nvPr/>
        </p:nvPicPr>
        <p:blipFill>
          <a:blip r:embed="rId3"/>
          <a:stretch>
            <a:fillRect/>
          </a:stretch>
        </p:blipFill>
        <p:spPr>
          <a:xfrm>
            <a:off x="0" y="876300"/>
            <a:ext cx="9144000" cy="4061198"/>
          </a:xfrm>
          <a:prstGeom prst="rect">
            <a:avLst/>
          </a:prstGeom>
        </p:spPr>
      </p:pic>
      <p:sp>
        <p:nvSpPr>
          <p:cNvPr id="5" name="TextBox 4"/>
          <p:cNvSpPr txBox="1"/>
          <p:nvPr/>
        </p:nvSpPr>
        <p:spPr>
          <a:xfrm>
            <a:off x="141826" y="1003300"/>
            <a:ext cx="4341274" cy="1477328"/>
          </a:xfrm>
          <a:prstGeom prst="rect">
            <a:avLst/>
          </a:prstGeom>
          <a:noFill/>
        </p:spPr>
        <p:txBody>
          <a:bodyPr wrap="square" rtlCol="0">
            <a:spAutoFit/>
          </a:bodyPr>
          <a:lstStyle/>
          <a:p>
            <a:pPr algn="l"/>
            <a:endParaRPr lang="en-US" dirty="0" smtClean="0"/>
          </a:p>
          <a:p>
            <a:pPr marL="285750" indent="-285750" algn="l">
              <a:buFont typeface="Wingdings" charset="2"/>
              <a:buChar char="ü"/>
            </a:pPr>
            <a:r>
              <a:rPr lang="en-US" dirty="0" smtClean="0"/>
              <a:t>On </a:t>
            </a:r>
            <a:r>
              <a:rPr lang="en-US" dirty="0" err="1" smtClean="0"/>
              <a:t>Prem</a:t>
            </a:r>
            <a:r>
              <a:rPr lang="en-US" dirty="0" smtClean="0"/>
              <a:t>/Cloud based offerings</a:t>
            </a:r>
          </a:p>
          <a:p>
            <a:pPr marL="285750" indent="-285750" algn="l">
              <a:buFont typeface="Wingdings" charset="2"/>
              <a:buChar char="ü"/>
            </a:pPr>
            <a:endParaRPr lang="en-US" dirty="0"/>
          </a:p>
          <a:p>
            <a:pPr marL="285750" indent="-285750" algn="l">
              <a:buFont typeface="Wingdings" charset="2"/>
              <a:buChar char="ü"/>
            </a:pPr>
            <a:r>
              <a:rPr lang="en-US" dirty="0" smtClean="0"/>
              <a:t>Enterprise Scale</a:t>
            </a:r>
          </a:p>
          <a:p>
            <a:pPr algn="l"/>
            <a:endParaRPr lang="en-US" dirty="0"/>
          </a:p>
        </p:txBody>
      </p:sp>
      <p:sp>
        <p:nvSpPr>
          <p:cNvPr id="22" name="TextBox 21"/>
          <p:cNvSpPr txBox="1"/>
          <p:nvPr/>
        </p:nvSpPr>
        <p:spPr>
          <a:xfrm>
            <a:off x="4802726" y="914400"/>
            <a:ext cx="4341274" cy="738664"/>
          </a:xfrm>
          <a:prstGeom prst="rect">
            <a:avLst/>
          </a:prstGeom>
          <a:noFill/>
        </p:spPr>
        <p:txBody>
          <a:bodyPr wrap="square" rtlCol="0">
            <a:spAutoFit/>
          </a:bodyPr>
          <a:lstStyle/>
          <a:p>
            <a:endParaRPr lang="en-US" sz="500" dirty="0"/>
          </a:p>
          <a:p>
            <a:pPr marL="285750" indent="-285750">
              <a:buFont typeface="Wingdings" charset="2"/>
              <a:buChar char="ü"/>
            </a:pPr>
            <a:r>
              <a:rPr lang="en-US" dirty="0" smtClean="0"/>
              <a:t>Tips on how leaders have empowered teams to accelerate transformation</a:t>
            </a:r>
            <a:endParaRPr lang="en-US" dirty="0"/>
          </a:p>
        </p:txBody>
      </p:sp>
      <p:sp>
        <p:nvSpPr>
          <p:cNvPr id="23" name="TextBox 22"/>
          <p:cNvSpPr txBox="1"/>
          <p:nvPr/>
        </p:nvSpPr>
        <p:spPr>
          <a:xfrm>
            <a:off x="256126" y="4127500"/>
            <a:ext cx="8887874" cy="723275"/>
          </a:xfrm>
          <a:prstGeom prst="rect">
            <a:avLst/>
          </a:prstGeom>
          <a:noFill/>
        </p:spPr>
        <p:txBody>
          <a:bodyPr wrap="square" rtlCol="0">
            <a:spAutoFit/>
          </a:bodyPr>
          <a:lstStyle/>
          <a:p>
            <a:pPr marL="171450" indent="-171450" algn="l">
              <a:buFont typeface="Arial"/>
              <a:buChar char="•"/>
            </a:pPr>
            <a:endParaRPr lang="en-US" sz="500" dirty="0"/>
          </a:p>
          <a:p>
            <a:pPr marL="285750" indent="-285750" algn="l">
              <a:buFont typeface="Arial"/>
              <a:buChar char="•"/>
            </a:pPr>
            <a:r>
              <a:rPr lang="en-US" dirty="0" smtClean="0">
                <a:solidFill>
                  <a:schemeClr val="bg1"/>
                </a:solidFill>
              </a:rPr>
              <a:t>Stay in touch: @</a:t>
            </a:r>
            <a:r>
              <a:rPr lang="en-US" dirty="0" err="1" smtClean="0">
                <a:solidFill>
                  <a:schemeClr val="bg1"/>
                </a:solidFill>
              </a:rPr>
              <a:t>dibbeedwards</a:t>
            </a:r>
            <a:r>
              <a:rPr lang="en-US" dirty="0" smtClean="0">
                <a:solidFill>
                  <a:schemeClr val="bg1"/>
                </a:solidFill>
              </a:rPr>
              <a:t>, </a:t>
            </a:r>
            <a:r>
              <a:rPr lang="en-US" dirty="0" err="1" smtClean="0">
                <a:solidFill>
                  <a:schemeClr val="bg1"/>
                </a:solidFill>
              </a:rPr>
              <a:t>dibbed@us.ibm.com</a:t>
            </a:r>
            <a:endParaRPr lang="en-US" dirty="0" smtClean="0">
              <a:solidFill>
                <a:schemeClr val="bg1"/>
              </a:solidFill>
            </a:endParaRPr>
          </a:p>
          <a:p>
            <a:pPr marL="285750" indent="-285750" algn="l">
              <a:buFont typeface="Arial"/>
              <a:buChar char="•"/>
            </a:pPr>
            <a:r>
              <a:rPr lang="en-US" dirty="0" smtClean="0">
                <a:solidFill>
                  <a:schemeClr val="bg1"/>
                </a:solidFill>
              </a:rPr>
              <a:t>Blog: </a:t>
            </a:r>
            <a:r>
              <a:rPr lang="en-US" dirty="0">
                <a:solidFill>
                  <a:schemeClr val="bg1"/>
                </a:solidFill>
              </a:rPr>
              <a:t>https://</a:t>
            </a:r>
            <a:r>
              <a:rPr lang="en-US" dirty="0" err="1">
                <a:solidFill>
                  <a:schemeClr val="bg1"/>
                </a:solidFill>
              </a:rPr>
              <a:t>www.ibm.com</a:t>
            </a:r>
            <a:r>
              <a:rPr lang="en-US" dirty="0">
                <a:solidFill>
                  <a:schemeClr val="bg1"/>
                </a:solidFill>
              </a:rPr>
              <a:t>/</a:t>
            </a:r>
            <a:r>
              <a:rPr lang="en-US" dirty="0" err="1">
                <a:solidFill>
                  <a:schemeClr val="bg1"/>
                </a:solidFill>
              </a:rPr>
              <a:t>developerworks</a:t>
            </a:r>
            <a:r>
              <a:rPr lang="en-US" dirty="0">
                <a:solidFill>
                  <a:schemeClr val="bg1"/>
                </a:solidFill>
              </a:rPr>
              <a:t>/community/blogs/</a:t>
            </a:r>
            <a:r>
              <a:rPr lang="en-US" dirty="0" err="1">
                <a:solidFill>
                  <a:schemeClr val="bg1"/>
                </a:solidFill>
              </a:rPr>
              <a:t>invisiblethread</a:t>
            </a:r>
            <a:endParaRPr lang="en-US" dirty="0">
              <a:solidFill>
                <a:schemeClr val="bg1"/>
              </a:solidFill>
            </a:endParaRPr>
          </a:p>
        </p:txBody>
      </p:sp>
      <p:pic>
        <p:nvPicPr>
          <p:cNvPr id="6" name="Picture 5"/>
          <p:cNvPicPr>
            <a:picLocks noChangeAspect="1"/>
          </p:cNvPicPr>
          <p:nvPr/>
        </p:nvPicPr>
        <p:blipFill>
          <a:blip r:embed="rId4"/>
          <a:stretch>
            <a:fillRect/>
          </a:stretch>
        </p:blipFill>
        <p:spPr>
          <a:xfrm>
            <a:off x="6426200" y="3136900"/>
            <a:ext cx="2540000" cy="1220595"/>
          </a:xfrm>
          <a:prstGeom prst="rect">
            <a:avLst/>
          </a:prstGeom>
        </p:spPr>
      </p:pic>
    </p:spTree>
    <p:extLst>
      <p:ext uri="{BB962C8B-B14F-4D97-AF65-F5344CB8AC3E}">
        <p14:creationId xmlns:p14="http://schemas.microsoft.com/office/powerpoint/2010/main" val="3272128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82563" y="3516870"/>
            <a:ext cx="8686800" cy="1489470"/>
          </a:xfrm>
        </p:spPr>
        <p:txBody>
          <a:bodyPr/>
          <a:lstStyle/>
          <a:p>
            <a:pPr marL="0" indent="0">
              <a:spcBef>
                <a:spcPts val="0"/>
              </a:spcBef>
              <a:buNone/>
            </a:pPr>
            <a:r>
              <a:rPr lang="en-US" sz="900" b="1" dirty="0"/>
              <a:t>© Copyright IBM Corporation 2014.  All rights reserved. </a:t>
            </a:r>
            <a:r>
              <a:rPr lang="en-US" sz="900" dirty="0"/>
              <a:t>The information contained in these materials is provided for informational purposes only, and is provided </a:t>
            </a:r>
            <a:r>
              <a:rPr lang="en-US" sz="900" dirty="0" smtClean="0"/>
              <a:t/>
            </a:r>
            <a:br>
              <a:rPr lang="en-US" sz="900" dirty="0" smtClean="0"/>
            </a:br>
            <a:r>
              <a:rPr lang="en-US" sz="900" dirty="0" smtClean="0"/>
              <a:t>AS </a:t>
            </a:r>
            <a:r>
              <a:rPr lang="en-US" sz="900" dirty="0"/>
              <a:t>IS without warranty of any kind, express or implied.  IBM shall not be responsible for any damages arising out of the use of, or otherwise related to, these materials.  Nothing contained in these materials is intended to, nor shall have the effect of, creating any warranties or representations from IBM or its suppliers or licensors, or altering the terms and conditions of the applicable license agreement  governing the use of IBM software. References in these materials to IBM products, programs, </a:t>
            </a:r>
            <a:r>
              <a:rPr lang="en-US" sz="900" dirty="0" smtClean="0"/>
              <a:t/>
            </a:r>
            <a:br>
              <a:rPr lang="en-US" sz="900" dirty="0" smtClean="0"/>
            </a:br>
            <a:r>
              <a:rPr lang="en-US" sz="900" dirty="0" smtClean="0"/>
              <a:t>or </a:t>
            </a:r>
            <a:r>
              <a:rPr lang="en-US" sz="900" dirty="0"/>
              <a:t>services do not imply that they will be available in all countries in which IBM operates.  Product release dates and/or capabilities referenced in these materials may change at any time at IBM’s sole discretion based on market opportunities or other factors, and are not intended to be a commitment to future product or feature availability in any way.  IBM, the IBM logo, Rational, the Rational logo, </a:t>
            </a:r>
            <a:r>
              <a:rPr lang="en-US" sz="900" dirty="0" err="1"/>
              <a:t>Telelogic</a:t>
            </a:r>
            <a:r>
              <a:rPr lang="en-US" sz="900" dirty="0"/>
              <a:t>, the </a:t>
            </a:r>
            <a:r>
              <a:rPr lang="en-US" sz="900" dirty="0" err="1"/>
              <a:t>Telelogic</a:t>
            </a:r>
            <a:r>
              <a:rPr lang="en-US" sz="900" dirty="0"/>
              <a:t> logo, and other IBM products and services are trademarks of the International Business Machines Corporation, in the United States, other countries or both. Other company, product, or service names may be trademarks or service marks of others</a:t>
            </a:r>
            <a:r>
              <a:rPr lang="en-US" sz="900" dirty="0" smtClean="0"/>
              <a:t>.</a:t>
            </a:r>
            <a:endParaRPr lang="en-US" sz="900" dirty="0"/>
          </a:p>
        </p:txBody>
      </p:sp>
      <p:pic>
        <p:nvPicPr>
          <p:cNvPr id="24579" name="Picture 2" descr="1_30_ThankYou_Transparent"/>
          <p:cNvPicPr>
            <a:picLocks noChangeAspect="1" noChangeArrowheads="1"/>
          </p:cNvPicPr>
          <p:nvPr/>
        </p:nvPicPr>
        <p:blipFill>
          <a:blip r:embed="rId3" cstate="print"/>
          <a:srcRect/>
          <a:stretch>
            <a:fillRect/>
          </a:stretch>
        </p:blipFill>
        <p:spPr bwMode="auto">
          <a:xfrm>
            <a:off x="815704" y="462982"/>
            <a:ext cx="7573916" cy="2969214"/>
          </a:xfrm>
          <a:prstGeom prst="rect">
            <a:avLst/>
          </a:prstGeom>
          <a:noFill/>
          <a:ln w="21600">
            <a:noFill/>
            <a:round/>
            <a:headEnd/>
            <a:tailEnd/>
          </a:ln>
        </p:spPr>
      </p:pic>
      <p:sp>
        <p:nvSpPr>
          <p:cNvPr id="24580" name="Text Box 3"/>
          <p:cNvSpPr txBox="1">
            <a:spLocks noChangeArrowheads="1"/>
          </p:cNvSpPr>
          <p:nvPr/>
        </p:nvSpPr>
        <p:spPr bwMode="auto">
          <a:xfrm>
            <a:off x="1649116" y="3214216"/>
            <a:ext cx="5753695" cy="382855"/>
          </a:xfrm>
          <a:prstGeom prst="rect">
            <a:avLst/>
          </a:prstGeom>
          <a:noFill/>
          <a:ln w="21600">
            <a:noFill/>
            <a:round/>
            <a:headEnd/>
            <a:tailEnd/>
          </a:ln>
        </p:spPr>
        <p:txBody>
          <a:bodyPr lIns="100800" tIns="52416" rIns="100800" bIns="52416">
            <a:spAutoFit/>
          </a:bodyPr>
          <a:lstStyle/>
          <a:p>
            <a:pPr marL="187802" indent="-178912">
              <a:spcBef>
                <a:spcPts val="1260"/>
              </a:spcBef>
              <a:tabLst>
                <a:tab pos="187802" algn="l"/>
                <a:tab pos="700088" algn="l"/>
                <a:tab pos="1212374" algn="l"/>
                <a:tab pos="1724660" algn="l"/>
                <a:tab pos="2235835" algn="l"/>
                <a:tab pos="2748122" algn="l"/>
                <a:tab pos="3260408" algn="l"/>
                <a:tab pos="3772694" algn="l"/>
                <a:tab pos="4284980" algn="l"/>
                <a:tab pos="4796155" algn="l"/>
                <a:tab pos="5308442" algn="l"/>
                <a:tab pos="5820728" algn="l"/>
                <a:tab pos="6333014" algn="l"/>
                <a:tab pos="6845300" algn="l"/>
                <a:tab pos="7356475" algn="l"/>
                <a:tab pos="7868762" algn="l"/>
                <a:tab pos="8381048" algn="l"/>
                <a:tab pos="8893334" algn="l"/>
                <a:tab pos="9405620" algn="l"/>
                <a:tab pos="9916795" algn="l"/>
                <a:tab pos="10429082" algn="l"/>
              </a:tabLst>
            </a:pPr>
            <a:r>
              <a:rPr lang="en-US" dirty="0">
                <a:solidFill>
                  <a:srgbClr val="000000"/>
                </a:solidFill>
              </a:rPr>
              <a:t>Learn more at:</a:t>
            </a:r>
            <a:r>
              <a:rPr lang="en-US" dirty="0">
                <a:solidFill>
                  <a:srgbClr val="CCCCFF"/>
                </a:solidFill>
              </a:rPr>
              <a:t>  </a:t>
            </a:r>
            <a:r>
              <a:rPr lang="en-US" dirty="0">
                <a:solidFill>
                  <a:srgbClr val="CCCCFF"/>
                </a:solidFill>
                <a:hlinkClick r:id="rId4"/>
              </a:rPr>
              <a:t>http://www.ibm.com/ibm/devops/us/en/</a:t>
            </a:r>
            <a:endParaRPr lang="en-US" dirty="0">
              <a:solidFill>
                <a:srgbClr val="CCCCFF"/>
              </a:solidFill>
            </a:endParaRPr>
          </a:p>
        </p:txBody>
      </p:sp>
      <p:sp>
        <p:nvSpPr>
          <p:cNvPr id="2" name="Slide Number Placeholder 1"/>
          <p:cNvSpPr>
            <a:spLocks noGrp="1"/>
          </p:cNvSpPr>
          <p:nvPr>
            <p:ph type="sldNum" sz="quarter" idx="10"/>
          </p:nvPr>
        </p:nvSpPr>
        <p:spPr/>
        <p:txBody>
          <a:bodyPr/>
          <a:lstStyle/>
          <a:p>
            <a:fld id="{4470DDEB-841E-49D4-8EA8-3E0F57815050}" type="slidenum">
              <a:rPr lang="en-US" smtClean="0"/>
              <a:pPr/>
              <a:t>19</a:t>
            </a:fld>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2563" y="445297"/>
            <a:ext cx="8686800" cy="651983"/>
          </a:xfrm>
        </p:spPr>
        <p:txBody>
          <a:bodyPr/>
          <a:lstStyle/>
          <a:p>
            <a:r>
              <a:rPr lang="en-US" dirty="0" err="1"/>
              <a:t>DevOps</a:t>
            </a:r>
            <a:r>
              <a:rPr lang="en-US" dirty="0"/>
              <a:t> Delivers for CAMSS</a:t>
            </a:r>
            <a:br>
              <a:rPr lang="en-US" dirty="0"/>
            </a:br>
            <a:r>
              <a:rPr lang="en-US" sz="1800" u="sng" dirty="0">
                <a:solidFill>
                  <a:schemeClr val="tx1"/>
                </a:solidFill>
              </a:rPr>
              <a:t>C</a:t>
            </a:r>
            <a:r>
              <a:rPr lang="en-US" sz="1800" dirty="0">
                <a:solidFill>
                  <a:schemeClr val="tx1"/>
                </a:solidFill>
              </a:rPr>
              <a:t>loud, </a:t>
            </a:r>
            <a:r>
              <a:rPr lang="en-US" sz="1800" u="sng" dirty="0">
                <a:solidFill>
                  <a:schemeClr val="tx1"/>
                </a:solidFill>
              </a:rPr>
              <a:t>A</a:t>
            </a:r>
            <a:r>
              <a:rPr lang="en-US" sz="1800" dirty="0">
                <a:solidFill>
                  <a:schemeClr val="tx1"/>
                </a:solidFill>
              </a:rPr>
              <a:t>nalytics, </a:t>
            </a:r>
            <a:r>
              <a:rPr lang="en-US" sz="1800" u="sng" dirty="0">
                <a:solidFill>
                  <a:schemeClr val="tx1"/>
                </a:solidFill>
              </a:rPr>
              <a:t>M</a:t>
            </a:r>
            <a:r>
              <a:rPr lang="en-US" sz="1800" dirty="0">
                <a:solidFill>
                  <a:schemeClr val="tx1"/>
                </a:solidFill>
              </a:rPr>
              <a:t>obile, </a:t>
            </a:r>
            <a:r>
              <a:rPr lang="en-US" sz="1800" u="sng" dirty="0">
                <a:solidFill>
                  <a:schemeClr val="tx1"/>
                </a:solidFill>
              </a:rPr>
              <a:t>S</a:t>
            </a:r>
            <a:r>
              <a:rPr lang="en-US" sz="1800" dirty="0">
                <a:solidFill>
                  <a:schemeClr val="tx1"/>
                </a:solidFill>
              </a:rPr>
              <a:t>ocial, and </a:t>
            </a:r>
            <a:r>
              <a:rPr lang="en-US" sz="1800" u="sng" dirty="0" smtClean="0">
                <a:solidFill>
                  <a:schemeClr val="tx1"/>
                </a:solidFill>
              </a:rPr>
              <a:t>S</a:t>
            </a:r>
            <a:r>
              <a:rPr lang="en-US" sz="1800" dirty="0" smtClean="0">
                <a:solidFill>
                  <a:schemeClr val="tx1"/>
                </a:solidFill>
              </a:rPr>
              <a:t>ecurity</a:t>
            </a:r>
            <a:endParaRPr lang="en-US" sz="1800" dirty="0">
              <a:solidFill>
                <a:schemeClr val="tx1"/>
              </a:solidFill>
            </a:endParaRPr>
          </a:p>
        </p:txBody>
      </p:sp>
      <p:pic>
        <p:nvPicPr>
          <p:cNvPr id="3074" name="Picture 2"/>
          <p:cNvPicPr>
            <a:picLocks noChangeAspect="1"/>
          </p:cNvPicPr>
          <p:nvPr/>
        </p:nvPicPr>
        <p:blipFill>
          <a:blip r:embed="rId3" cstate="print"/>
          <a:srcRect/>
          <a:stretch>
            <a:fillRect/>
          </a:stretch>
        </p:blipFill>
        <p:spPr bwMode="auto">
          <a:xfrm>
            <a:off x="1450980" y="3990837"/>
            <a:ext cx="6550025" cy="900113"/>
          </a:xfrm>
          <a:prstGeom prst="rect">
            <a:avLst/>
          </a:prstGeom>
          <a:noFill/>
          <a:ln w="9525">
            <a:noFill/>
            <a:miter lim="800000"/>
            <a:headEnd/>
            <a:tailEnd/>
          </a:ln>
        </p:spPr>
      </p:pic>
      <p:sp>
        <p:nvSpPr>
          <p:cNvPr id="3076" name="Text Box 8"/>
          <p:cNvSpPr txBox="1">
            <a:spLocks noChangeArrowheads="1"/>
          </p:cNvSpPr>
          <p:nvPr/>
        </p:nvSpPr>
        <p:spPr bwMode="auto">
          <a:xfrm>
            <a:off x="6740524" y="3247885"/>
            <a:ext cx="1824355" cy="1118375"/>
          </a:xfrm>
          <a:prstGeom prst="rect">
            <a:avLst/>
          </a:prstGeom>
          <a:noFill/>
          <a:ln w="9525">
            <a:noFill/>
            <a:miter lim="800000"/>
            <a:headEnd/>
            <a:tailEnd/>
          </a:ln>
        </p:spPr>
        <p:txBody>
          <a:bodyPr lIns="0" rIns="0"/>
          <a:lstStyle/>
          <a:p>
            <a:pPr>
              <a:spcBef>
                <a:spcPts val="0"/>
              </a:spcBef>
            </a:pPr>
            <a:r>
              <a:rPr lang="en-US" altLang="en-US" sz="1400" b="1" dirty="0">
                <a:solidFill>
                  <a:srgbClr val="00B2EF"/>
                </a:solidFill>
                <a:latin typeface="Arial" pitchFamily="34" charset="0"/>
                <a:ea typeface="ＭＳ Ｐゴシック" pitchFamily="34" charset="-128"/>
              </a:rPr>
              <a:t>Security</a:t>
            </a:r>
            <a:br>
              <a:rPr lang="en-US" altLang="en-US" sz="1400" b="1" dirty="0">
                <a:solidFill>
                  <a:srgbClr val="00B2EF"/>
                </a:solidFill>
                <a:latin typeface="Arial" pitchFamily="34" charset="0"/>
                <a:ea typeface="ＭＳ Ｐゴシック" pitchFamily="34" charset="-128"/>
              </a:rPr>
            </a:br>
            <a:r>
              <a:rPr lang="en-US" altLang="en-US" sz="1200" dirty="0">
                <a:solidFill>
                  <a:srgbClr val="000000"/>
                </a:solidFill>
                <a:latin typeface="Arial" pitchFamily="34" charset="0"/>
                <a:ea typeface="ＭＳ Ｐゴシック" pitchFamily="34" charset="-128"/>
              </a:rPr>
              <a:t>Identify security vulnerabilities early in the lifecycle to mitigate downstream risk and cost</a:t>
            </a:r>
          </a:p>
        </p:txBody>
      </p:sp>
      <p:sp>
        <p:nvSpPr>
          <p:cNvPr id="3077" name="Text Box 5"/>
          <p:cNvSpPr txBox="1">
            <a:spLocks noChangeArrowheads="1"/>
          </p:cNvSpPr>
          <p:nvPr/>
        </p:nvSpPr>
        <p:spPr bwMode="auto">
          <a:xfrm>
            <a:off x="784865" y="2112506"/>
            <a:ext cx="1960563" cy="1072654"/>
          </a:xfrm>
          <a:prstGeom prst="rect">
            <a:avLst/>
          </a:prstGeom>
          <a:noFill/>
          <a:ln w="9525">
            <a:noFill/>
            <a:miter lim="800000"/>
            <a:headEnd/>
            <a:tailEnd/>
          </a:ln>
        </p:spPr>
        <p:txBody>
          <a:bodyPr lIns="0" rIns="0"/>
          <a:lstStyle/>
          <a:p>
            <a:pPr>
              <a:spcBef>
                <a:spcPts val="0"/>
              </a:spcBef>
            </a:pPr>
            <a:r>
              <a:rPr lang="en-US" altLang="en-US" sz="1400" b="1" dirty="0">
                <a:solidFill>
                  <a:srgbClr val="00B2EF"/>
                </a:solidFill>
                <a:latin typeface="Arial" pitchFamily="34" charset="0"/>
                <a:ea typeface="ＭＳ Ｐゴシック" pitchFamily="34" charset="-128"/>
              </a:rPr>
              <a:t>Analytics</a:t>
            </a:r>
            <a:br>
              <a:rPr lang="en-US" altLang="en-US" sz="1400" b="1" dirty="0">
                <a:solidFill>
                  <a:srgbClr val="00B2EF"/>
                </a:solidFill>
                <a:latin typeface="Arial" pitchFamily="34" charset="0"/>
                <a:ea typeface="ＭＳ Ｐゴシック" pitchFamily="34" charset="-128"/>
              </a:rPr>
            </a:br>
            <a:r>
              <a:rPr lang="en-US" altLang="en-US" sz="1200" dirty="0">
                <a:solidFill>
                  <a:srgbClr val="000000"/>
                </a:solidFill>
                <a:latin typeface="Arial" pitchFamily="34" charset="0"/>
                <a:ea typeface="ＭＳ Ｐゴシック" pitchFamily="34" charset="-128"/>
              </a:rPr>
              <a:t>Inform applications and products by efficiently interpreting massive quantities of data</a:t>
            </a:r>
          </a:p>
        </p:txBody>
      </p:sp>
      <p:sp>
        <p:nvSpPr>
          <p:cNvPr id="3078" name="Text Box 7"/>
          <p:cNvSpPr txBox="1">
            <a:spLocks noChangeArrowheads="1"/>
          </p:cNvSpPr>
          <p:nvPr/>
        </p:nvSpPr>
        <p:spPr bwMode="auto">
          <a:xfrm>
            <a:off x="767714" y="3250031"/>
            <a:ext cx="1662801" cy="1168002"/>
          </a:xfrm>
          <a:prstGeom prst="rect">
            <a:avLst/>
          </a:prstGeom>
          <a:noFill/>
          <a:ln w="9525">
            <a:noFill/>
            <a:miter lim="800000"/>
            <a:headEnd/>
            <a:tailEnd/>
          </a:ln>
        </p:spPr>
        <p:txBody>
          <a:bodyPr lIns="0" rIns="0"/>
          <a:lstStyle/>
          <a:p>
            <a:pPr>
              <a:lnSpc>
                <a:spcPct val="95000"/>
              </a:lnSpc>
              <a:spcBef>
                <a:spcPts val="0"/>
              </a:spcBef>
            </a:pPr>
            <a:r>
              <a:rPr lang="en-US" altLang="en-US" sz="1400" b="1" dirty="0">
                <a:solidFill>
                  <a:srgbClr val="00B2EF"/>
                </a:solidFill>
                <a:latin typeface="Arial" pitchFamily="34" charset="0"/>
                <a:ea typeface="ＭＳ Ｐゴシック" pitchFamily="34" charset="-128"/>
              </a:rPr>
              <a:t>Cloud</a:t>
            </a:r>
          </a:p>
          <a:p>
            <a:pPr>
              <a:lnSpc>
                <a:spcPct val="95000"/>
              </a:lnSpc>
              <a:spcBef>
                <a:spcPts val="0"/>
              </a:spcBef>
            </a:pPr>
            <a:r>
              <a:rPr lang="en-US" altLang="en-US" sz="1200" dirty="0">
                <a:solidFill>
                  <a:srgbClr val="000000"/>
                </a:solidFill>
                <a:latin typeface="Arial" pitchFamily="34" charset="0"/>
                <a:ea typeface="ＭＳ Ｐゴシック" pitchFamily="34" charset="-128"/>
              </a:rPr>
              <a:t>Demand for apps requires fast, scalable environments for dev </a:t>
            </a:r>
            <a:br>
              <a:rPr lang="en-US" altLang="en-US" sz="1200" dirty="0">
                <a:solidFill>
                  <a:srgbClr val="000000"/>
                </a:solidFill>
                <a:latin typeface="Arial" pitchFamily="34" charset="0"/>
                <a:ea typeface="ＭＳ Ｐゴシック" pitchFamily="34" charset="-128"/>
              </a:rPr>
            </a:br>
            <a:r>
              <a:rPr lang="en-US" altLang="en-US" sz="1200" dirty="0">
                <a:solidFill>
                  <a:srgbClr val="000000"/>
                </a:solidFill>
                <a:latin typeface="Arial" pitchFamily="34" charset="0"/>
                <a:ea typeface="ＭＳ Ｐゴシック" pitchFamily="34" charset="-128"/>
              </a:rPr>
              <a:t>and test, as well as production</a:t>
            </a:r>
          </a:p>
        </p:txBody>
      </p:sp>
      <p:sp>
        <p:nvSpPr>
          <p:cNvPr id="3079" name="Text Box 56"/>
          <p:cNvSpPr txBox="1">
            <a:spLocks noChangeArrowheads="1"/>
          </p:cNvSpPr>
          <p:nvPr/>
        </p:nvSpPr>
        <p:spPr bwMode="auto">
          <a:xfrm>
            <a:off x="6592570" y="2112506"/>
            <a:ext cx="1911350" cy="1015503"/>
          </a:xfrm>
          <a:prstGeom prst="rect">
            <a:avLst/>
          </a:prstGeom>
          <a:noFill/>
          <a:ln w="9525">
            <a:noFill/>
            <a:miter lim="800000"/>
            <a:headEnd/>
            <a:tailEnd/>
          </a:ln>
        </p:spPr>
        <p:txBody>
          <a:bodyPr lIns="0" rIns="0"/>
          <a:lstStyle/>
          <a:p>
            <a:pPr>
              <a:lnSpc>
                <a:spcPct val="95000"/>
              </a:lnSpc>
              <a:spcBef>
                <a:spcPts val="0"/>
              </a:spcBef>
            </a:pPr>
            <a:r>
              <a:rPr lang="en-US" altLang="en-US" sz="1400" b="1" dirty="0">
                <a:solidFill>
                  <a:srgbClr val="00B2EF"/>
                </a:solidFill>
                <a:latin typeface="Arial" pitchFamily="34" charset="0"/>
                <a:ea typeface="ＭＳ Ｐゴシック" pitchFamily="34" charset="-128"/>
              </a:rPr>
              <a:t>Social Business</a:t>
            </a:r>
          </a:p>
          <a:p>
            <a:pPr>
              <a:lnSpc>
                <a:spcPct val="95000"/>
              </a:lnSpc>
              <a:spcBef>
                <a:spcPts val="0"/>
              </a:spcBef>
            </a:pPr>
            <a:r>
              <a:rPr lang="en-US" altLang="en-US" sz="1200" dirty="0">
                <a:solidFill>
                  <a:srgbClr val="000000"/>
                </a:solidFill>
                <a:latin typeface="Arial" pitchFamily="34" charset="0"/>
                <a:ea typeface="ＭＳ Ｐゴシック" pitchFamily="34" charset="-128"/>
              </a:rPr>
              <a:t>Broader set of stakeholders collaborates to deliver continuous innovation</a:t>
            </a:r>
            <a:br>
              <a:rPr lang="en-US" altLang="en-US" sz="1200" dirty="0">
                <a:solidFill>
                  <a:srgbClr val="000000"/>
                </a:solidFill>
                <a:latin typeface="Arial" pitchFamily="34" charset="0"/>
                <a:ea typeface="ＭＳ Ｐゴシック" pitchFamily="34" charset="-128"/>
              </a:rPr>
            </a:br>
            <a:r>
              <a:rPr lang="en-US" altLang="en-US" sz="1200" dirty="0">
                <a:solidFill>
                  <a:srgbClr val="000000"/>
                </a:solidFill>
                <a:latin typeface="Arial" pitchFamily="34" charset="0"/>
                <a:ea typeface="ＭＳ Ｐゴシック" pitchFamily="34" charset="-128"/>
              </a:rPr>
              <a:t>and value</a:t>
            </a:r>
          </a:p>
        </p:txBody>
      </p:sp>
      <p:grpSp>
        <p:nvGrpSpPr>
          <p:cNvPr id="2" name="Group 61"/>
          <p:cNvGrpSpPr>
            <a:grpSpLocks/>
          </p:cNvGrpSpPr>
          <p:nvPr/>
        </p:nvGrpSpPr>
        <p:grpSpPr bwMode="auto">
          <a:xfrm>
            <a:off x="3503727" y="2929461"/>
            <a:ext cx="2239922" cy="1173263"/>
            <a:chOff x="2938" y="1956"/>
            <a:chExt cx="1499" cy="1071"/>
          </a:xfrm>
        </p:grpSpPr>
        <p:sp>
          <p:nvSpPr>
            <p:cNvPr id="3090" name="TextBox 64"/>
            <p:cNvSpPr txBox="1">
              <a:spLocks noChangeArrowheads="1"/>
            </p:cNvSpPr>
            <p:nvPr/>
          </p:nvSpPr>
          <p:spPr bwMode="auto">
            <a:xfrm>
              <a:off x="2938" y="2393"/>
              <a:ext cx="617" cy="169"/>
            </a:xfrm>
            <a:prstGeom prst="rect">
              <a:avLst/>
            </a:prstGeom>
            <a:noFill/>
            <a:ln w="9525">
              <a:noFill/>
              <a:miter lim="800000"/>
              <a:headEnd/>
              <a:tailEnd/>
            </a:ln>
          </p:spPr>
          <p:txBody>
            <a:bodyPr lIns="0" rIns="0"/>
            <a:lstStyle/>
            <a:p>
              <a:pPr algn="ctr">
                <a:lnSpc>
                  <a:spcPct val="90000"/>
                </a:lnSpc>
                <a:spcBef>
                  <a:spcPts val="963"/>
                </a:spcBef>
                <a:buClr>
                  <a:srgbClr val="000000"/>
                </a:buClr>
                <a:buFont typeface="Times New Roman" pitchFamily="18" charset="0"/>
                <a:buNone/>
              </a:pPr>
              <a:r>
                <a:rPr lang="en-US" altLang="en-US" sz="1000" b="1">
                  <a:solidFill>
                    <a:srgbClr val="FFFFFF"/>
                  </a:solidFill>
                  <a:latin typeface="Arial" pitchFamily="34" charset="0"/>
                  <a:ea typeface="ＭＳ Ｐゴシック" pitchFamily="34" charset="-128"/>
                </a:rPr>
                <a:t>Operate</a:t>
              </a:r>
            </a:p>
          </p:txBody>
        </p:sp>
        <p:sp>
          <p:nvSpPr>
            <p:cNvPr id="3091" name="TextBox 65"/>
            <p:cNvSpPr txBox="1">
              <a:spLocks noChangeArrowheads="1"/>
            </p:cNvSpPr>
            <p:nvPr/>
          </p:nvSpPr>
          <p:spPr bwMode="auto">
            <a:xfrm>
              <a:off x="3939" y="2364"/>
              <a:ext cx="498" cy="227"/>
            </a:xfrm>
            <a:prstGeom prst="rect">
              <a:avLst/>
            </a:prstGeom>
            <a:noFill/>
            <a:ln w="9525">
              <a:noFill/>
              <a:miter lim="800000"/>
              <a:headEnd/>
              <a:tailEnd/>
            </a:ln>
          </p:spPr>
          <p:txBody>
            <a:bodyPr lIns="0" rIns="0"/>
            <a:lstStyle/>
            <a:p>
              <a:pPr algn="ctr">
                <a:lnSpc>
                  <a:spcPct val="90000"/>
                </a:lnSpc>
                <a:spcBef>
                  <a:spcPts val="963"/>
                </a:spcBef>
                <a:buClr>
                  <a:srgbClr val="000000"/>
                </a:buClr>
                <a:buFont typeface="Times New Roman" pitchFamily="18" charset="0"/>
                <a:buNone/>
              </a:pPr>
              <a:r>
                <a:rPr lang="en-US" altLang="en-US" sz="1000" b="1">
                  <a:solidFill>
                    <a:srgbClr val="FFFFFF"/>
                  </a:solidFill>
                  <a:latin typeface="Arial" pitchFamily="34" charset="0"/>
                  <a:ea typeface="ＭＳ Ｐゴシック" pitchFamily="34" charset="-128"/>
                </a:rPr>
                <a:t>Develop/ </a:t>
              </a:r>
              <a:br>
                <a:rPr lang="en-US" altLang="en-US" sz="1000" b="1">
                  <a:solidFill>
                    <a:srgbClr val="FFFFFF"/>
                  </a:solidFill>
                  <a:latin typeface="Arial" pitchFamily="34" charset="0"/>
                  <a:ea typeface="ＭＳ Ｐゴシック" pitchFamily="34" charset="-128"/>
                </a:rPr>
              </a:br>
              <a:r>
                <a:rPr lang="en-US" altLang="en-US" sz="1000" b="1">
                  <a:solidFill>
                    <a:srgbClr val="FFFFFF"/>
                  </a:solidFill>
                  <a:latin typeface="Arial" pitchFamily="34" charset="0"/>
                  <a:ea typeface="ＭＳ Ｐゴシック" pitchFamily="34" charset="-128"/>
                </a:rPr>
                <a:t>Test</a:t>
              </a:r>
            </a:p>
          </p:txBody>
        </p:sp>
        <p:sp>
          <p:nvSpPr>
            <p:cNvPr id="3092" name="TextBox 66"/>
            <p:cNvSpPr txBox="1">
              <a:spLocks noChangeArrowheads="1"/>
            </p:cNvSpPr>
            <p:nvPr/>
          </p:nvSpPr>
          <p:spPr bwMode="auto">
            <a:xfrm>
              <a:off x="3444" y="2838"/>
              <a:ext cx="543" cy="189"/>
            </a:xfrm>
            <a:prstGeom prst="rect">
              <a:avLst/>
            </a:prstGeom>
            <a:noFill/>
            <a:ln w="9525">
              <a:noFill/>
              <a:miter lim="800000"/>
              <a:headEnd/>
              <a:tailEnd/>
            </a:ln>
          </p:spPr>
          <p:txBody>
            <a:bodyPr lIns="0" rIns="0"/>
            <a:lstStyle/>
            <a:p>
              <a:pPr algn="ctr" eaLnBrk="0" hangingPunct="0">
                <a:buClr>
                  <a:srgbClr val="000000"/>
                </a:buClr>
                <a:buFont typeface="Times New Roman" pitchFamily="18" charset="0"/>
                <a:buNone/>
              </a:pPr>
              <a:r>
                <a:rPr lang="en-US" altLang="en-US" sz="1000" b="1">
                  <a:solidFill>
                    <a:srgbClr val="FFFFFF"/>
                  </a:solidFill>
                  <a:latin typeface="Arial" pitchFamily="34" charset="0"/>
                  <a:ea typeface="ＭＳ Ｐゴシック" pitchFamily="34" charset="-128"/>
                </a:rPr>
                <a:t>Deploy</a:t>
              </a:r>
            </a:p>
          </p:txBody>
        </p:sp>
        <p:sp>
          <p:nvSpPr>
            <p:cNvPr id="3093" name="TextBox 67"/>
            <p:cNvSpPr txBox="1">
              <a:spLocks noChangeArrowheads="1"/>
            </p:cNvSpPr>
            <p:nvPr/>
          </p:nvSpPr>
          <p:spPr bwMode="auto">
            <a:xfrm>
              <a:off x="3534" y="1956"/>
              <a:ext cx="362" cy="166"/>
            </a:xfrm>
            <a:prstGeom prst="rect">
              <a:avLst/>
            </a:prstGeom>
            <a:noFill/>
            <a:ln w="9525">
              <a:noFill/>
              <a:miter lim="800000"/>
              <a:headEnd/>
              <a:tailEnd/>
            </a:ln>
          </p:spPr>
          <p:txBody>
            <a:bodyPr lIns="0" rIns="0"/>
            <a:lstStyle/>
            <a:p>
              <a:pPr algn="ctr">
                <a:lnSpc>
                  <a:spcPct val="90000"/>
                </a:lnSpc>
                <a:spcBef>
                  <a:spcPts val="963"/>
                </a:spcBef>
                <a:buClr>
                  <a:srgbClr val="000000"/>
                </a:buClr>
                <a:buFont typeface="Times New Roman" pitchFamily="18" charset="0"/>
                <a:buNone/>
              </a:pPr>
              <a:r>
                <a:rPr lang="en-US" altLang="en-US" sz="1000" b="1">
                  <a:solidFill>
                    <a:srgbClr val="FFFFFF"/>
                  </a:solidFill>
                  <a:latin typeface="Arial" pitchFamily="34" charset="0"/>
                  <a:ea typeface="ＭＳ Ｐゴシック" pitchFamily="34" charset="-128"/>
                </a:rPr>
                <a:t>Steer</a:t>
              </a:r>
            </a:p>
          </p:txBody>
        </p:sp>
        <p:sp>
          <p:nvSpPr>
            <p:cNvPr id="3095" name="AutoShape 66" descr="9k="/>
            <p:cNvSpPr>
              <a:spLocks noChangeAspect="1" noChangeArrowheads="1"/>
            </p:cNvSpPr>
            <p:nvPr/>
          </p:nvSpPr>
          <p:spPr bwMode="auto">
            <a:xfrm>
              <a:off x="3993" y="2272"/>
              <a:ext cx="153" cy="153"/>
            </a:xfrm>
            <a:prstGeom prst="rect">
              <a:avLst/>
            </a:prstGeom>
            <a:noFill/>
            <a:ln w="9525">
              <a:noFill/>
              <a:miter lim="800000"/>
              <a:headEnd/>
              <a:tailEnd/>
            </a:ln>
          </p:spPr>
          <p:txBody>
            <a:bodyPr lIns="0" rIns="0"/>
            <a:lstStyle/>
            <a:p>
              <a:pPr eaLnBrk="0" hangingPunct="0"/>
              <a:endParaRPr lang="en-US" altLang="en-US">
                <a:solidFill>
                  <a:srgbClr val="000000"/>
                </a:solidFill>
              </a:endParaRPr>
            </a:p>
          </p:txBody>
        </p:sp>
        <p:sp>
          <p:nvSpPr>
            <p:cNvPr id="3096" name="AutoShape 68" descr="9k="/>
            <p:cNvSpPr>
              <a:spLocks noChangeAspect="1" noChangeArrowheads="1"/>
            </p:cNvSpPr>
            <p:nvPr/>
          </p:nvSpPr>
          <p:spPr bwMode="auto">
            <a:xfrm>
              <a:off x="3993" y="2272"/>
              <a:ext cx="153" cy="153"/>
            </a:xfrm>
            <a:prstGeom prst="rect">
              <a:avLst/>
            </a:prstGeom>
            <a:noFill/>
            <a:ln w="9525">
              <a:noFill/>
              <a:miter lim="800000"/>
              <a:headEnd/>
              <a:tailEnd/>
            </a:ln>
          </p:spPr>
          <p:txBody>
            <a:bodyPr lIns="0" rIns="0"/>
            <a:lstStyle/>
            <a:p>
              <a:pPr eaLnBrk="0" hangingPunct="0"/>
              <a:endParaRPr lang="en-US" altLang="en-US">
                <a:solidFill>
                  <a:srgbClr val="000000"/>
                </a:solidFill>
              </a:endParaRPr>
            </a:p>
          </p:txBody>
        </p:sp>
      </p:grpSp>
      <p:sp>
        <p:nvSpPr>
          <p:cNvPr id="3098" name="Text Box 4"/>
          <p:cNvSpPr txBox="1">
            <a:spLocks noChangeArrowheads="1"/>
          </p:cNvSpPr>
          <p:nvPr/>
        </p:nvSpPr>
        <p:spPr bwMode="auto">
          <a:xfrm>
            <a:off x="3438612" y="1157514"/>
            <a:ext cx="2362325" cy="961795"/>
          </a:xfrm>
          <a:prstGeom prst="rect">
            <a:avLst/>
          </a:prstGeom>
          <a:noFill/>
          <a:ln w="9525">
            <a:noFill/>
            <a:miter lim="800000"/>
            <a:headEnd/>
            <a:tailEnd/>
          </a:ln>
        </p:spPr>
        <p:txBody>
          <a:bodyPr lIns="0" rIns="0"/>
          <a:lstStyle/>
          <a:p>
            <a:pPr algn="ctr">
              <a:spcBef>
                <a:spcPts val="0"/>
              </a:spcBef>
            </a:pPr>
            <a:r>
              <a:rPr lang="en-US" altLang="en-US" sz="1400" b="1" dirty="0">
                <a:solidFill>
                  <a:srgbClr val="00B2EF"/>
                </a:solidFill>
                <a:latin typeface="Arial" pitchFamily="34" charset="0"/>
                <a:ea typeface="ＭＳ Ｐゴシック" pitchFamily="34" charset="-128"/>
              </a:rPr>
              <a:t>Mobile</a:t>
            </a:r>
            <a:br>
              <a:rPr lang="en-US" altLang="en-US" sz="1400" b="1" dirty="0">
                <a:solidFill>
                  <a:srgbClr val="00B2EF"/>
                </a:solidFill>
                <a:latin typeface="Arial" pitchFamily="34" charset="0"/>
                <a:ea typeface="ＭＳ Ｐゴシック" pitchFamily="34" charset="-128"/>
              </a:rPr>
            </a:br>
            <a:r>
              <a:rPr lang="en-US" altLang="en-US" sz="1200" dirty="0">
                <a:solidFill>
                  <a:srgbClr val="000000"/>
                </a:solidFill>
                <a:latin typeface="Arial" pitchFamily="34" charset="0"/>
                <a:ea typeface="ＭＳ Ｐゴシック" pitchFamily="34" charset="-128"/>
              </a:rPr>
              <a:t>Engage customers and workforce by building secure mobile-first experiences faster, with seamless integration with enterprise systems</a:t>
            </a:r>
          </a:p>
        </p:txBody>
      </p:sp>
      <p:sp>
        <p:nvSpPr>
          <p:cNvPr id="24" name="Slide Number Placeholder 1"/>
          <p:cNvSpPr>
            <a:spLocks noGrp="1"/>
          </p:cNvSpPr>
          <p:nvPr>
            <p:ph type="sldNum" sz="quarter" idx="10"/>
          </p:nvPr>
        </p:nvSpPr>
        <p:spPr/>
        <p:txBody>
          <a:bodyPr/>
          <a:lstStyle/>
          <a:p>
            <a:fld id="{4470DDEB-841E-49D4-8EA8-3E0F57815050}" type="slidenum">
              <a:rPr lang="en-US" smtClean="0"/>
              <a:pPr/>
              <a:t>2</a:t>
            </a:fld>
            <a:endParaRPr lang="en-US" dirty="0"/>
          </a:p>
        </p:txBody>
      </p:sp>
      <p:grpSp>
        <p:nvGrpSpPr>
          <p:cNvPr id="35" name="Group 155"/>
          <p:cNvGrpSpPr>
            <a:grpSpLocks/>
          </p:cNvGrpSpPr>
          <p:nvPr/>
        </p:nvGrpSpPr>
        <p:grpSpPr bwMode="auto">
          <a:xfrm>
            <a:off x="3296003" y="2183130"/>
            <a:ext cx="2562258" cy="2559337"/>
            <a:chOff x="2837" y="1525"/>
            <a:chExt cx="1754" cy="1752"/>
          </a:xfrm>
        </p:grpSpPr>
        <p:pic>
          <p:nvPicPr>
            <p:cNvPr id="36" name="Picture 156" descr="Circle_graphi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7" y="1525"/>
              <a:ext cx="1754" cy="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64"/>
            <p:cNvSpPr txBox="1">
              <a:spLocks noChangeArrowheads="1"/>
            </p:cNvSpPr>
            <p:nvPr/>
          </p:nvSpPr>
          <p:spPr bwMode="auto">
            <a:xfrm>
              <a:off x="2938" y="2305"/>
              <a:ext cx="61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lgn="ctr" eaLnBrk="1" hangingPunct="1">
                <a:lnSpc>
                  <a:spcPct val="90000"/>
                </a:lnSpc>
                <a:spcBef>
                  <a:spcPts val="963"/>
                </a:spcBef>
                <a:buClr>
                  <a:srgbClr val="000000"/>
                </a:buClr>
                <a:buFont typeface="Times New Roman" pitchFamily="18" charset="0"/>
                <a:buNone/>
              </a:pPr>
              <a:r>
                <a:rPr lang="en-US" altLang="en-US" sz="1000" dirty="0">
                  <a:solidFill>
                    <a:srgbClr val="FFFFFF"/>
                  </a:solidFill>
                </a:rPr>
                <a:t>Operate</a:t>
              </a:r>
            </a:p>
          </p:txBody>
        </p:sp>
        <p:sp>
          <p:nvSpPr>
            <p:cNvPr id="38" name="TextBox 65"/>
            <p:cNvSpPr txBox="1">
              <a:spLocks noChangeArrowheads="1"/>
            </p:cNvSpPr>
            <p:nvPr/>
          </p:nvSpPr>
          <p:spPr bwMode="auto">
            <a:xfrm>
              <a:off x="3939" y="2276"/>
              <a:ext cx="498"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lgn="ctr" eaLnBrk="1" hangingPunct="1">
                <a:lnSpc>
                  <a:spcPct val="90000"/>
                </a:lnSpc>
                <a:spcBef>
                  <a:spcPts val="963"/>
                </a:spcBef>
                <a:buClr>
                  <a:srgbClr val="000000"/>
                </a:buClr>
                <a:buFont typeface="Times New Roman" pitchFamily="18" charset="0"/>
                <a:buNone/>
              </a:pPr>
              <a:r>
                <a:rPr lang="en-US" altLang="en-US" sz="1000">
                  <a:solidFill>
                    <a:srgbClr val="FFFFFF"/>
                  </a:solidFill>
                </a:rPr>
                <a:t>Develop/ </a:t>
              </a:r>
              <a:br>
                <a:rPr lang="en-US" altLang="en-US" sz="1000">
                  <a:solidFill>
                    <a:srgbClr val="FFFFFF"/>
                  </a:solidFill>
                </a:rPr>
              </a:br>
              <a:r>
                <a:rPr lang="en-US" altLang="en-US" sz="1000">
                  <a:solidFill>
                    <a:srgbClr val="FFFFFF"/>
                  </a:solidFill>
                </a:rPr>
                <a:t>Test</a:t>
              </a:r>
            </a:p>
          </p:txBody>
        </p:sp>
        <p:sp>
          <p:nvSpPr>
            <p:cNvPr id="39" name="TextBox 66"/>
            <p:cNvSpPr txBox="1">
              <a:spLocks noChangeArrowheads="1"/>
            </p:cNvSpPr>
            <p:nvPr/>
          </p:nvSpPr>
          <p:spPr bwMode="auto">
            <a:xfrm>
              <a:off x="3444" y="2750"/>
              <a:ext cx="54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lgn="ctr">
                <a:spcBef>
                  <a:spcPct val="0"/>
                </a:spcBef>
                <a:buClr>
                  <a:srgbClr val="000000"/>
                </a:buClr>
                <a:buFont typeface="Times New Roman" pitchFamily="18" charset="0"/>
                <a:buNone/>
              </a:pPr>
              <a:r>
                <a:rPr lang="en-US" altLang="en-US" sz="1000">
                  <a:solidFill>
                    <a:srgbClr val="FFFFFF"/>
                  </a:solidFill>
                </a:rPr>
                <a:t>Deploy</a:t>
              </a:r>
            </a:p>
          </p:txBody>
        </p:sp>
        <p:sp>
          <p:nvSpPr>
            <p:cNvPr id="40" name="TextBox 67"/>
            <p:cNvSpPr txBox="1">
              <a:spLocks noChangeArrowheads="1"/>
            </p:cNvSpPr>
            <p:nvPr/>
          </p:nvSpPr>
          <p:spPr bwMode="auto">
            <a:xfrm>
              <a:off x="3534" y="1868"/>
              <a:ext cx="36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lgn="ctr" eaLnBrk="1" hangingPunct="1">
                <a:lnSpc>
                  <a:spcPct val="90000"/>
                </a:lnSpc>
                <a:spcBef>
                  <a:spcPts val="963"/>
                </a:spcBef>
                <a:buClr>
                  <a:srgbClr val="000000"/>
                </a:buClr>
                <a:buFont typeface="Times New Roman" pitchFamily="18" charset="0"/>
                <a:buNone/>
              </a:pPr>
              <a:r>
                <a:rPr lang="en-US" altLang="en-US" sz="1000">
                  <a:solidFill>
                    <a:srgbClr val="FFFFFF"/>
                  </a:solidFill>
                </a:rPr>
                <a:t>Steer</a:t>
              </a:r>
            </a:p>
          </p:txBody>
        </p:sp>
        <p:sp>
          <p:nvSpPr>
            <p:cNvPr id="41" name="TextBox 4"/>
            <p:cNvSpPr txBox="1">
              <a:spLocks noChangeAspect="1" noChangeArrowheads="1"/>
            </p:cNvSpPr>
            <p:nvPr/>
          </p:nvSpPr>
          <p:spPr bwMode="auto">
            <a:xfrm>
              <a:off x="3296" y="2215"/>
              <a:ext cx="84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defTabSz="457200">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defTabSz="45720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defTabSz="4572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defTabSz="4572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defTabSz="4572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defTabSz="4572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defTabSz="4572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defTabSz="4572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defTabSz="4572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lgn="ctr" eaLnBrk="1" hangingPunct="1">
                <a:lnSpc>
                  <a:spcPct val="90000"/>
                </a:lnSpc>
                <a:spcBef>
                  <a:spcPts val="963"/>
                </a:spcBef>
                <a:buClr>
                  <a:srgbClr val="000000"/>
                </a:buClr>
                <a:buFont typeface="Times New Roman" pitchFamily="18" charset="0"/>
                <a:buNone/>
              </a:pPr>
              <a:r>
                <a:rPr lang="en-US" altLang="en-US" sz="1200" dirty="0" err="1"/>
                <a:t>DevOps</a:t>
              </a:r>
              <a:r>
                <a:rPr lang="en-US" altLang="en-US" sz="1000" dirty="0"/>
                <a:t> </a:t>
              </a:r>
              <a:br>
                <a:rPr lang="en-US" altLang="en-US" sz="1000" dirty="0"/>
              </a:br>
              <a:r>
                <a:rPr lang="en-US" altLang="en-US" sz="900" dirty="0"/>
                <a:t>Continuous </a:t>
              </a:r>
              <a:br>
                <a:rPr lang="en-US" altLang="en-US" sz="900" dirty="0"/>
              </a:br>
              <a:r>
                <a:rPr lang="en-US" altLang="en-US" sz="900" dirty="0"/>
                <a:t>Feedback </a:t>
              </a:r>
            </a:p>
          </p:txBody>
        </p:sp>
        <p:sp>
          <p:nvSpPr>
            <p:cNvPr id="42" name="AutoShape 66" descr="9k="/>
            <p:cNvSpPr>
              <a:spLocks noChangeAspect="1" noChangeArrowheads="1"/>
            </p:cNvSpPr>
            <p:nvPr/>
          </p:nvSpPr>
          <p:spPr bwMode="auto">
            <a:xfrm>
              <a:off x="3993" y="2272"/>
              <a:ext cx="15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spcBef>
                  <a:spcPct val="0"/>
                </a:spcBef>
                <a:buClrTx/>
                <a:buFontTx/>
                <a:buNone/>
              </a:pPr>
              <a:endParaRPr lang="en-US" altLang="en-US" sz="1000" b="0">
                <a:solidFill>
                  <a:srgbClr val="000000"/>
                </a:solidFill>
              </a:endParaRPr>
            </a:p>
          </p:txBody>
        </p:sp>
        <p:sp>
          <p:nvSpPr>
            <p:cNvPr id="43" name="AutoShape 68" descr="9k="/>
            <p:cNvSpPr>
              <a:spLocks noChangeAspect="1" noChangeArrowheads="1"/>
            </p:cNvSpPr>
            <p:nvPr/>
          </p:nvSpPr>
          <p:spPr bwMode="auto">
            <a:xfrm>
              <a:off x="3993" y="2272"/>
              <a:ext cx="15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spcBef>
                  <a:spcPct val="0"/>
                </a:spcBef>
                <a:buClrTx/>
                <a:buFontTx/>
                <a:buNone/>
              </a:pPr>
              <a:endParaRPr lang="en-US" altLang="en-US" sz="1000" b="0">
                <a:solidFill>
                  <a:srgbClr val="000000"/>
                </a:solidFill>
              </a:endParaRPr>
            </a:p>
          </p:txBody>
        </p:sp>
      </p:grpSp>
      <p:grpSp>
        <p:nvGrpSpPr>
          <p:cNvPr id="14" name="Group 13"/>
          <p:cNvGrpSpPr/>
          <p:nvPr/>
        </p:nvGrpSpPr>
        <p:grpSpPr>
          <a:xfrm>
            <a:off x="2668867" y="2331633"/>
            <a:ext cx="558616" cy="634400"/>
            <a:chOff x="10377487" y="1693863"/>
            <a:chExt cx="725489" cy="823912"/>
          </a:xfrm>
        </p:grpSpPr>
        <p:sp>
          <p:nvSpPr>
            <p:cNvPr id="10" name="Freeform 6"/>
            <p:cNvSpPr>
              <a:spLocks/>
            </p:cNvSpPr>
            <p:nvPr/>
          </p:nvSpPr>
          <p:spPr bwMode="auto">
            <a:xfrm>
              <a:off x="10707688" y="1693863"/>
              <a:ext cx="68263" cy="187325"/>
            </a:xfrm>
            <a:custGeom>
              <a:avLst/>
              <a:gdLst>
                <a:gd name="T0" fmla="*/ 18 w 18"/>
                <a:gd name="T1" fmla="*/ 41 h 50"/>
                <a:gd name="T2" fmla="*/ 9 w 18"/>
                <a:gd name="T3" fmla="*/ 50 h 50"/>
                <a:gd name="T4" fmla="*/ 9 w 18"/>
                <a:gd name="T5" fmla="*/ 50 h 50"/>
                <a:gd name="T6" fmla="*/ 0 w 18"/>
                <a:gd name="T7" fmla="*/ 41 h 50"/>
                <a:gd name="T8" fmla="*/ 0 w 18"/>
                <a:gd name="T9" fmla="*/ 9 h 50"/>
                <a:gd name="T10" fmla="*/ 9 w 18"/>
                <a:gd name="T11" fmla="*/ 0 h 50"/>
                <a:gd name="T12" fmla="*/ 9 w 18"/>
                <a:gd name="T13" fmla="*/ 0 h 50"/>
                <a:gd name="T14" fmla="*/ 18 w 18"/>
                <a:gd name="T15" fmla="*/ 9 h 50"/>
                <a:gd name="T16" fmla="*/ 18 w 18"/>
                <a:gd name="T17" fmla="*/ 4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0">
                  <a:moveTo>
                    <a:pt x="18" y="41"/>
                  </a:moveTo>
                  <a:cubicBezTo>
                    <a:pt x="18" y="46"/>
                    <a:pt x="14" y="50"/>
                    <a:pt x="9" y="50"/>
                  </a:cubicBezTo>
                  <a:cubicBezTo>
                    <a:pt x="9" y="50"/>
                    <a:pt x="9" y="50"/>
                    <a:pt x="9" y="50"/>
                  </a:cubicBezTo>
                  <a:cubicBezTo>
                    <a:pt x="4" y="50"/>
                    <a:pt x="0" y="46"/>
                    <a:pt x="0" y="41"/>
                  </a:cubicBezTo>
                  <a:cubicBezTo>
                    <a:pt x="0" y="9"/>
                    <a:pt x="0" y="9"/>
                    <a:pt x="0" y="9"/>
                  </a:cubicBezTo>
                  <a:cubicBezTo>
                    <a:pt x="0" y="4"/>
                    <a:pt x="4" y="0"/>
                    <a:pt x="9" y="0"/>
                  </a:cubicBezTo>
                  <a:cubicBezTo>
                    <a:pt x="9" y="0"/>
                    <a:pt x="9" y="0"/>
                    <a:pt x="9" y="0"/>
                  </a:cubicBezTo>
                  <a:cubicBezTo>
                    <a:pt x="14" y="0"/>
                    <a:pt x="18" y="4"/>
                    <a:pt x="18" y="9"/>
                  </a:cubicBezTo>
                  <a:lnTo>
                    <a:pt x="18" y="41"/>
                  </a:lnTo>
                  <a:close/>
                </a:path>
              </a:pathLst>
            </a:custGeom>
            <a:solidFill>
              <a:srgbClr val="FF990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11" name="Freeform 7"/>
            <p:cNvSpPr>
              <a:spLocks/>
            </p:cNvSpPr>
            <p:nvPr/>
          </p:nvSpPr>
          <p:spPr bwMode="auto">
            <a:xfrm>
              <a:off x="10926763" y="1878013"/>
              <a:ext cx="176213" cy="138112"/>
            </a:xfrm>
            <a:custGeom>
              <a:avLst/>
              <a:gdLst>
                <a:gd name="T0" fmla="*/ 15 w 47"/>
                <a:gd name="T1" fmla="*/ 35 h 37"/>
                <a:gd name="T2" fmla="*/ 2 w 47"/>
                <a:gd name="T3" fmla="*/ 32 h 37"/>
                <a:gd name="T4" fmla="*/ 2 w 47"/>
                <a:gd name="T5" fmla="*/ 32 h 37"/>
                <a:gd name="T6" fmla="*/ 5 w 47"/>
                <a:gd name="T7" fmla="*/ 20 h 37"/>
                <a:gd name="T8" fmla="*/ 33 w 47"/>
                <a:gd name="T9" fmla="*/ 3 h 37"/>
                <a:gd name="T10" fmla="*/ 45 w 47"/>
                <a:gd name="T11" fmla="*/ 5 h 37"/>
                <a:gd name="T12" fmla="*/ 45 w 47"/>
                <a:gd name="T13" fmla="*/ 5 h 37"/>
                <a:gd name="T14" fmla="*/ 42 w 47"/>
                <a:gd name="T15" fmla="*/ 18 h 37"/>
                <a:gd name="T16" fmla="*/ 15 w 47"/>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7">
                  <a:moveTo>
                    <a:pt x="15" y="35"/>
                  </a:moveTo>
                  <a:cubicBezTo>
                    <a:pt x="11" y="37"/>
                    <a:pt x="5" y="36"/>
                    <a:pt x="2" y="32"/>
                  </a:cubicBezTo>
                  <a:cubicBezTo>
                    <a:pt x="2" y="32"/>
                    <a:pt x="2" y="32"/>
                    <a:pt x="2" y="32"/>
                  </a:cubicBezTo>
                  <a:cubicBezTo>
                    <a:pt x="0" y="28"/>
                    <a:pt x="1" y="22"/>
                    <a:pt x="5" y="20"/>
                  </a:cubicBezTo>
                  <a:cubicBezTo>
                    <a:pt x="33" y="3"/>
                    <a:pt x="33" y="3"/>
                    <a:pt x="33" y="3"/>
                  </a:cubicBezTo>
                  <a:cubicBezTo>
                    <a:pt x="37" y="0"/>
                    <a:pt x="42" y="1"/>
                    <a:pt x="45" y="5"/>
                  </a:cubicBezTo>
                  <a:cubicBezTo>
                    <a:pt x="45" y="5"/>
                    <a:pt x="45" y="5"/>
                    <a:pt x="45" y="5"/>
                  </a:cubicBezTo>
                  <a:cubicBezTo>
                    <a:pt x="47" y="10"/>
                    <a:pt x="46" y="15"/>
                    <a:pt x="42" y="18"/>
                  </a:cubicBezTo>
                  <a:lnTo>
                    <a:pt x="15" y="35"/>
                  </a:lnTo>
                  <a:close/>
                </a:path>
              </a:pathLst>
            </a:custGeom>
            <a:solidFill>
              <a:srgbClr val="FF990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12" name="Freeform 8"/>
            <p:cNvSpPr>
              <a:spLocks/>
            </p:cNvSpPr>
            <p:nvPr/>
          </p:nvSpPr>
          <p:spPr bwMode="auto">
            <a:xfrm>
              <a:off x="10377487" y="1878013"/>
              <a:ext cx="176213" cy="138112"/>
            </a:xfrm>
            <a:custGeom>
              <a:avLst/>
              <a:gdLst>
                <a:gd name="T0" fmla="*/ 33 w 47"/>
                <a:gd name="T1" fmla="*/ 35 h 37"/>
                <a:gd name="T2" fmla="*/ 45 w 47"/>
                <a:gd name="T3" fmla="*/ 32 h 37"/>
                <a:gd name="T4" fmla="*/ 45 w 47"/>
                <a:gd name="T5" fmla="*/ 32 h 37"/>
                <a:gd name="T6" fmla="*/ 42 w 47"/>
                <a:gd name="T7" fmla="*/ 20 h 37"/>
                <a:gd name="T8" fmla="*/ 15 w 47"/>
                <a:gd name="T9" fmla="*/ 3 h 37"/>
                <a:gd name="T10" fmla="*/ 3 w 47"/>
                <a:gd name="T11" fmla="*/ 5 h 37"/>
                <a:gd name="T12" fmla="*/ 3 w 47"/>
                <a:gd name="T13" fmla="*/ 5 h 37"/>
                <a:gd name="T14" fmla="*/ 5 w 47"/>
                <a:gd name="T15" fmla="*/ 18 h 37"/>
                <a:gd name="T16" fmla="*/ 33 w 47"/>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7">
                  <a:moveTo>
                    <a:pt x="33" y="35"/>
                  </a:moveTo>
                  <a:cubicBezTo>
                    <a:pt x="37" y="37"/>
                    <a:pt x="42" y="36"/>
                    <a:pt x="45" y="32"/>
                  </a:cubicBezTo>
                  <a:cubicBezTo>
                    <a:pt x="45" y="32"/>
                    <a:pt x="45" y="32"/>
                    <a:pt x="45" y="32"/>
                  </a:cubicBezTo>
                  <a:cubicBezTo>
                    <a:pt x="47" y="28"/>
                    <a:pt x="46" y="22"/>
                    <a:pt x="42" y="20"/>
                  </a:cubicBezTo>
                  <a:cubicBezTo>
                    <a:pt x="15" y="3"/>
                    <a:pt x="15" y="3"/>
                    <a:pt x="15" y="3"/>
                  </a:cubicBezTo>
                  <a:cubicBezTo>
                    <a:pt x="11" y="0"/>
                    <a:pt x="5" y="1"/>
                    <a:pt x="3" y="5"/>
                  </a:cubicBezTo>
                  <a:cubicBezTo>
                    <a:pt x="3" y="5"/>
                    <a:pt x="3" y="5"/>
                    <a:pt x="3" y="5"/>
                  </a:cubicBezTo>
                  <a:cubicBezTo>
                    <a:pt x="0" y="10"/>
                    <a:pt x="1" y="15"/>
                    <a:pt x="5" y="18"/>
                  </a:cubicBezTo>
                  <a:lnTo>
                    <a:pt x="33" y="35"/>
                  </a:lnTo>
                  <a:close/>
                </a:path>
              </a:pathLst>
            </a:custGeom>
            <a:solidFill>
              <a:srgbClr val="FF990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13" name="Freeform 9"/>
            <p:cNvSpPr>
              <a:spLocks noEditPoints="1"/>
            </p:cNvSpPr>
            <p:nvPr/>
          </p:nvSpPr>
          <p:spPr bwMode="auto">
            <a:xfrm>
              <a:off x="10588625" y="1949450"/>
              <a:ext cx="303213" cy="568325"/>
            </a:xfrm>
            <a:custGeom>
              <a:avLst/>
              <a:gdLst>
                <a:gd name="T0" fmla="*/ 41 w 81"/>
                <a:gd name="T1" fmla="*/ 0 h 152"/>
                <a:gd name="T2" fmla="*/ 0 w 81"/>
                <a:gd name="T3" fmla="*/ 40 h 152"/>
                <a:gd name="T4" fmla="*/ 0 w 81"/>
                <a:gd name="T5" fmla="*/ 111 h 152"/>
                <a:gd name="T6" fmla="*/ 41 w 81"/>
                <a:gd name="T7" fmla="*/ 152 h 152"/>
                <a:gd name="T8" fmla="*/ 81 w 81"/>
                <a:gd name="T9" fmla="*/ 111 h 152"/>
                <a:gd name="T10" fmla="*/ 81 w 81"/>
                <a:gd name="T11" fmla="*/ 40 h 152"/>
                <a:gd name="T12" fmla="*/ 41 w 81"/>
                <a:gd name="T13" fmla="*/ 0 h 152"/>
                <a:gd name="T14" fmla="*/ 41 w 81"/>
                <a:gd name="T15" fmla="*/ 65 h 152"/>
                <a:gd name="T16" fmla="*/ 17 w 81"/>
                <a:gd name="T17" fmla="*/ 41 h 152"/>
                <a:gd name="T18" fmla="*/ 41 w 81"/>
                <a:gd name="T19" fmla="*/ 18 h 152"/>
                <a:gd name="T20" fmla="*/ 64 w 81"/>
                <a:gd name="T21" fmla="*/ 41 h 152"/>
                <a:gd name="T22" fmla="*/ 41 w 81"/>
                <a:gd name="T23" fmla="*/ 6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52">
                  <a:moveTo>
                    <a:pt x="41" y="0"/>
                  </a:moveTo>
                  <a:cubicBezTo>
                    <a:pt x="18" y="0"/>
                    <a:pt x="0" y="18"/>
                    <a:pt x="0" y="40"/>
                  </a:cubicBezTo>
                  <a:cubicBezTo>
                    <a:pt x="0" y="111"/>
                    <a:pt x="0" y="111"/>
                    <a:pt x="0" y="111"/>
                  </a:cubicBezTo>
                  <a:cubicBezTo>
                    <a:pt x="0" y="134"/>
                    <a:pt x="18" y="152"/>
                    <a:pt x="41" y="152"/>
                  </a:cubicBezTo>
                  <a:cubicBezTo>
                    <a:pt x="63" y="152"/>
                    <a:pt x="81" y="134"/>
                    <a:pt x="81" y="111"/>
                  </a:cubicBezTo>
                  <a:cubicBezTo>
                    <a:pt x="81" y="40"/>
                    <a:pt x="81" y="40"/>
                    <a:pt x="81" y="40"/>
                  </a:cubicBezTo>
                  <a:cubicBezTo>
                    <a:pt x="81" y="18"/>
                    <a:pt x="63" y="0"/>
                    <a:pt x="41" y="0"/>
                  </a:cubicBezTo>
                  <a:close/>
                  <a:moveTo>
                    <a:pt x="41" y="65"/>
                  </a:moveTo>
                  <a:cubicBezTo>
                    <a:pt x="28" y="65"/>
                    <a:pt x="17" y="54"/>
                    <a:pt x="17" y="41"/>
                  </a:cubicBezTo>
                  <a:cubicBezTo>
                    <a:pt x="17" y="29"/>
                    <a:pt x="28" y="18"/>
                    <a:pt x="41" y="18"/>
                  </a:cubicBezTo>
                  <a:cubicBezTo>
                    <a:pt x="54" y="18"/>
                    <a:pt x="64" y="29"/>
                    <a:pt x="64" y="41"/>
                  </a:cubicBezTo>
                  <a:cubicBezTo>
                    <a:pt x="64" y="54"/>
                    <a:pt x="54" y="65"/>
                    <a:pt x="41" y="65"/>
                  </a:cubicBezTo>
                  <a:close/>
                </a:path>
              </a:pathLst>
            </a:custGeom>
            <a:solidFill>
              <a:srgbClr val="FF990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grpSp>
      <p:sp>
        <p:nvSpPr>
          <p:cNvPr id="17" name="Freeform 14"/>
          <p:cNvSpPr>
            <a:spLocks noEditPoints="1"/>
          </p:cNvSpPr>
          <p:nvPr/>
        </p:nvSpPr>
        <p:spPr bwMode="auto">
          <a:xfrm>
            <a:off x="5848242" y="2358525"/>
            <a:ext cx="664960" cy="580617"/>
          </a:xfrm>
          <a:custGeom>
            <a:avLst/>
            <a:gdLst>
              <a:gd name="T0" fmla="*/ 177 w 230"/>
              <a:gd name="T1" fmla="*/ 83 h 201"/>
              <a:gd name="T2" fmla="*/ 201 w 230"/>
              <a:gd name="T3" fmla="*/ 94 h 201"/>
              <a:gd name="T4" fmla="*/ 230 w 230"/>
              <a:gd name="T5" fmla="*/ 65 h 201"/>
              <a:gd name="T6" fmla="*/ 201 w 230"/>
              <a:gd name="T7" fmla="*/ 35 h 201"/>
              <a:gd name="T8" fmla="*/ 171 w 230"/>
              <a:gd name="T9" fmla="*/ 65 h 201"/>
              <a:gd name="T10" fmla="*/ 173 w 230"/>
              <a:gd name="T11" fmla="*/ 75 h 201"/>
              <a:gd name="T12" fmla="*/ 135 w 230"/>
              <a:gd name="T13" fmla="*/ 91 h 201"/>
              <a:gd name="T14" fmla="*/ 135 w 230"/>
              <a:gd name="T15" fmla="*/ 58 h 201"/>
              <a:gd name="T16" fmla="*/ 155 w 230"/>
              <a:gd name="T17" fmla="*/ 34 h 201"/>
              <a:gd name="T18" fmla="*/ 131 w 230"/>
              <a:gd name="T19" fmla="*/ 9 h 201"/>
              <a:gd name="T20" fmla="*/ 106 w 230"/>
              <a:gd name="T21" fmla="*/ 34 h 201"/>
              <a:gd name="T22" fmla="*/ 127 w 230"/>
              <a:gd name="T23" fmla="*/ 58 h 201"/>
              <a:gd name="T24" fmla="*/ 127 w 230"/>
              <a:gd name="T25" fmla="*/ 88 h 201"/>
              <a:gd name="T26" fmla="*/ 81 w 230"/>
              <a:gd name="T27" fmla="*/ 62 h 201"/>
              <a:gd name="T28" fmla="*/ 86 w 230"/>
              <a:gd name="T29" fmla="*/ 43 h 201"/>
              <a:gd name="T30" fmla="*/ 43 w 230"/>
              <a:gd name="T31" fmla="*/ 0 h 201"/>
              <a:gd name="T32" fmla="*/ 0 w 230"/>
              <a:gd name="T33" fmla="*/ 43 h 201"/>
              <a:gd name="T34" fmla="*/ 43 w 230"/>
              <a:gd name="T35" fmla="*/ 86 h 201"/>
              <a:gd name="T36" fmla="*/ 77 w 230"/>
              <a:gd name="T37" fmla="*/ 70 h 201"/>
              <a:gd name="T38" fmla="*/ 123 w 230"/>
              <a:gd name="T39" fmla="*/ 96 h 201"/>
              <a:gd name="T40" fmla="*/ 100 w 230"/>
              <a:gd name="T41" fmla="*/ 105 h 201"/>
              <a:gd name="T42" fmla="*/ 87 w 230"/>
              <a:gd name="T43" fmla="*/ 99 h 201"/>
              <a:gd name="T44" fmla="*/ 71 w 230"/>
              <a:gd name="T45" fmla="*/ 115 h 201"/>
              <a:gd name="T46" fmla="*/ 87 w 230"/>
              <a:gd name="T47" fmla="*/ 131 h 201"/>
              <a:gd name="T48" fmla="*/ 104 w 230"/>
              <a:gd name="T49" fmla="*/ 115 h 201"/>
              <a:gd name="T50" fmla="*/ 103 w 230"/>
              <a:gd name="T51" fmla="*/ 113 h 201"/>
              <a:gd name="T52" fmla="*/ 123 w 230"/>
              <a:gd name="T53" fmla="*/ 105 h 201"/>
              <a:gd name="T54" fmla="*/ 110 w 230"/>
              <a:gd name="T55" fmla="*/ 143 h 201"/>
              <a:gd name="T56" fmla="*/ 102 w 230"/>
              <a:gd name="T57" fmla="*/ 142 h 201"/>
              <a:gd name="T58" fmla="*/ 73 w 230"/>
              <a:gd name="T59" fmla="*/ 172 h 201"/>
              <a:gd name="T60" fmla="*/ 102 w 230"/>
              <a:gd name="T61" fmla="*/ 201 h 201"/>
              <a:gd name="T62" fmla="*/ 132 w 230"/>
              <a:gd name="T63" fmla="*/ 172 h 201"/>
              <a:gd name="T64" fmla="*/ 118 w 230"/>
              <a:gd name="T65" fmla="*/ 147 h 201"/>
              <a:gd name="T66" fmla="*/ 133 w 230"/>
              <a:gd name="T67" fmla="*/ 102 h 201"/>
              <a:gd name="T68" fmla="*/ 163 w 230"/>
              <a:gd name="T69" fmla="*/ 129 h 201"/>
              <a:gd name="T70" fmla="*/ 159 w 230"/>
              <a:gd name="T71" fmla="*/ 145 h 201"/>
              <a:gd name="T72" fmla="*/ 188 w 230"/>
              <a:gd name="T73" fmla="*/ 174 h 201"/>
              <a:gd name="T74" fmla="*/ 217 w 230"/>
              <a:gd name="T75" fmla="*/ 145 h 201"/>
              <a:gd name="T76" fmla="*/ 188 w 230"/>
              <a:gd name="T77" fmla="*/ 116 h 201"/>
              <a:gd name="T78" fmla="*/ 169 w 230"/>
              <a:gd name="T79" fmla="*/ 123 h 201"/>
              <a:gd name="T80" fmla="*/ 140 w 230"/>
              <a:gd name="T81" fmla="*/ 98 h 201"/>
              <a:gd name="T82" fmla="*/ 177 w 230"/>
              <a:gd name="T83" fmla="*/ 83 h 201"/>
              <a:gd name="T84" fmla="*/ 201 w 230"/>
              <a:gd name="T85" fmla="*/ 44 h 201"/>
              <a:gd name="T86" fmla="*/ 222 w 230"/>
              <a:gd name="T87" fmla="*/ 65 h 201"/>
              <a:gd name="T88" fmla="*/ 201 w 230"/>
              <a:gd name="T89" fmla="*/ 86 h 201"/>
              <a:gd name="T90" fmla="*/ 180 w 230"/>
              <a:gd name="T91" fmla="*/ 65 h 201"/>
              <a:gd name="T92" fmla="*/ 201 w 230"/>
              <a:gd name="T93" fmla="*/ 44 h 201"/>
              <a:gd name="T94" fmla="*/ 43 w 230"/>
              <a:gd name="T95" fmla="*/ 78 h 201"/>
              <a:gd name="T96" fmla="*/ 9 w 230"/>
              <a:gd name="T97" fmla="*/ 43 h 201"/>
              <a:gd name="T98" fmla="*/ 43 w 230"/>
              <a:gd name="T99" fmla="*/ 9 h 201"/>
              <a:gd name="T100" fmla="*/ 77 w 230"/>
              <a:gd name="T101" fmla="*/ 43 h 201"/>
              <a:gd name="T102" fmla="*/ 43 w 230"/>
              <a:gd name="T103" fmla="*/ 78 h 201"/>
              <a:gd name="T104" fmla="*/ 123 w 230"/>
              <a:gd name="T105" fmla="*/ 172 h 201"/>
              <a:gd name="T106" fmla="*/ 102 w 230"/>
              <a:gd name="T107" fmla="*/ 193 h 201"/>
              <a:gd name="T108" fmla="*/ 81 w 230"/>
              <a:gd name="T109" fmla="*/ 172 h 201"/>
              <a:gd name="T110" fmla="*/ 102 w 230"/>
              <a:gd name="T111" fmla="*/ 151 h 201"/>
              <a:gd name="T112" fmla="*/ 123 w 230"/>
              <a:gd name="T113" fmla="*/ 172 h 201"/>
              <a:gd name="T114" fmla="*/ 188 w 230"/>
              <a:gd name="T115" fmla="*/ 133 h 201"/>
              <a:gd name="T116" fmla="*/ 200 w 230"/>
              <a:gd name="T117" fmla="*/ 145 h 201"/>
              <a:gd name="T118" fmla="*/ 188 w 230"/>
              <a:gd name="T119" fmla="*/ 157 h 201"/>
              <a:gd name="T120" fmla="*/ 176 w 230"/>
              <a:gd name="T121" fmla="*/ 145 h 201"/>
              <a:gd name="T122" fmla="*/ 188 w 230"/>
              <a:gd name="T123" fmla="*/ 13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0" h="201">
                <a:moveTo>
                  <a:pt x="177" y="83"/>
                </a:moveTo>
                <a:cubicBezTo>
                  <a:pt x="182" y="90"/>
                  <a:pt x="191" y="94"/>
                  <a:pt x="201" y="94"/>
                </a:cubicBezTo>
                <a:cubicBezTo>
                  <a:pt x="217" y="94"/>
                  <a:pt x="230" y="81"/>
                  <a:pt x="230" y="65"/>
                </a:cubicBezTo>
                <a:cubicBezTo>
                  <a:pt x="230" y="48"/>
                  <a:pt x="217" y="35"/>
                  <a:pt x="201" y="35"/>
                </a:cubicBezTo>
                <a:cubicBezTo>
                  <a:pt x="184" y="35"/>
                  <a:pt x="171" y="48"/>
                  <a:pt x="171" y="65"/>
                </a:cubicBezTo>
                <a:cubicBezTo>
                  <a:pt x="171" y="68"/>
                  <a:pt x="172" y="72"/>
                  <a:pt x="173" y="75"/>
                </a:cubicBezTo>
                <a:cubicBezTo>
                  <a:pt x="135" y="91"/>
                  <a:pt x="135" y="91"/>
                  <a:pt x="135" y="91"/>
                </a:cubicBezTo>
                <a:cubicBezTo>
                  <a:pt x="135" y="58"/>
                  <a:pt x="135" y="58"/>
                  <a:pt x="135" y="58"/>
                </a:cubicBezTo>
                <a:cubicBezTo>
                  <a:pt x="146" y="56"/>
                  <a:pt x="155" y="46"/>
                  <a:pt x="155" y="34"/>
                </a:cubicBezTo>
                <a:cubicBezTo>
                  <a:pt x="155" y="20"/>
                  <a:pt x="144" y="9"/>
                  <a:pt x="131" y="9"/>
                </a:cubicBezTo>
                <a:cubicBezTo>
                  <a:pt x="117" y="9"/>
                  <a:pt x="106" y="20"/>
                  <a:pt x="106" y="34"/>
                </a:cubicBezTo>
                <a:cubicBezTo>
                  <a:pt x="106" y="46"/>
                  <a:pt x="115" y="56"/>
                  <a:pt x="127" y="58"/>
                </a:cubicBezTo>
                <a:cubicBezTo>
                  <a:pt x="127" y="88"/>
                  <a:pt x="127" y="88"/>
                  <a:pt x="127" y="88"/>
                </a:cubicBezTo>
                <a:cubicBezTo>
                  <a:pt x="81" y="62"/>
                  <a:pt x="81" y="62"/>
                  <a:pt x="81" y="62"/>
                </a:cubicBezTo>
                <a:cubicBezTo>
                  <a:pt x="84" y="57"/>
                  <a:pt x="86" y="50"/>
                  <a:pt x="86" y="43"/>
                </a:cubicBezTo>
                <a:cubicBezTo>
                  <a:pt x="86" y="20"/>
                  <a:pt x="67" y="0"/>
                  <a:pt x="43" y="0"/>
                </a:cubicBezTo>
                <a:cubicBezTo>
                  <a:pt x="20" y="0"/>
                  <a:pt x="0" y="20"/>
                  <a:pt x="0" y="43"/>
                </a:cubicBezTo>
                <a:cubicBezTo>
                  <a:pt x="0" y="67"/>
                  <a:pt x="20" y="86"/>
                  <a:pt x="43" y="86"/>
                </a:cubicBezTo>
                <a:cubicBezTo>
                  <a:pt x="57" y="86"/>
                  <a:pt x="69" y="80"/>
                  <a:pt x="77" y="70"/>
                </a:cubicBezTo>
                <a:cubicBezTo>
                  <a:pt x="123" y="96"/>
                  <a:pt x="123" y="96"/>
                  <a:pt x="123" y="96"/>
                </a:cubicBezTo>
                <a:cubicBezTo>
                  <a:pt x="100" y="105"/>
                  <a:pt x="100" y="105"/>
                  <a:pt x="100" y="105"/>
                </a:cubicBezTo>
                <a:cubicBezTo>
                  <a:pt x="97" y="101"/>
                  <a:pt x="93" y="99"/>
                  <a:pt x="87" y="99"/>
                </a:cubicBezTo>
                <a:cubicBezTo>
                  <a:pt x="79" y="99"/>
                  <a:pt x="71" y="106"/>
                  <a:pt x="71" y="115"/>
                </a:cubicBezTo>
                <a:cubicBezTo>
                  <a:pt x="71" y="124"/>
                  <a:pt x="79" y="131"/>
                  <a:pt x="87" y="131"/>
                </a:cubicBezTo>
                <a:cubicBezTo>
                  <a:pt x="96" y="131"/>
                  <a:pt x="104" y="124"/>
                  <a:pt x="104" y="115"/>
                </a:cubicBezTo>
                <a:cubicBezTo>
                  <a:pt x="104" y="114"/>
                  <a:pt x="104" y="113"/>
                  <a:pt x="103" y="113"/>
                </a:cubicBezTo>
                <a:cubicBezTo>
                  <a:pt x="123" y="105"/>
                  <a:pt x="123" y="105"/>
                  <a:pt x="123" y="105"/>
                </a:cubicBezTo>
                <a:cubicBezTo>
                  <a:pt x="110" y="143"/>
                  <a:pt x="110" y="143"/>
                  <a:pt x="110" y="143"/>
                </a:cubicBezTo>
                <a:cubicBezTo>
                  <a:pt x="108" y="143"/>
                  <a:pt x="105" y="142"/>
                  <a:pt x="102" y="142"/>
                </a:cubicBezTo>
                <a:cubicBezTo>
                  <a:pt x="86" y="142"/>
                  <a:pt x="73" y="155"/>
                  <a:pt x="73" y="172"/>
                </a:cubicBezTo>
                <a:cubicBezTo>
                  <a:pt x="73" y="188"/>
                  <a:pt x="86" y="201"/>
                  <a:pt x="102" y="201"/>
                </a:cubicBezTo>
                <a:cubicBezTo>
                  <a:pt x="119" y="201"/>
                  <a:pt x="132" y="188"/>
                  <a:pt x="132" y="172"/>
                </a:cubicBezTo>
                <a:cubicBezTo>
                  <a:pt x="132" y="161"/>
                  <a:pt x="126" y="152"/>
                  <a:pt x="118" y="147"/>
                </a:cubicBezTo>
                <a:cubicBezTo>
                  <a:pt x="133" y="102"/>
                  <a:pt x="133" y="102"/>
                  <a:pt x="133" y="102"/>
                </a:cubicBezTo>
                <a:cubicBezTo>
                  <a:pt x="163" y="129"/>
                  <a:pt x="163" y="129"/>
                  <a:pt x="163" y="129"/>
                </a:cubicBezTo>
                <a:cubicBezTo>
                  <a:pt x="160" y="134"/>
                  <a:pt x="159" y="139"/>
                  <a:pt x="159" y="145"/>
                </a:cubicBezTo>
                <a:cubicBezTo>
                  <a:pt x="159" y="161"/>
                  <a:pt x="172" y="174"/>
                  <a:pt x="188" y="174"/>
                </a:cubicBezTo>
                <a:cubicBezTo>
                  <a:pt x="204" y="174"/>
                  <a:pt x="217" y="161"/>
                  <a:pt x="217" y="145"/>
                </a:cubicBezTo>
                <a:cubicBezTo>
                  <a:pt x="217" y="129"/>
                  <a:pt x="204" y="116"/>
                  <a:pt x="188" y="116"/>
                </a:cubicBezTo>
                <a:cubicBezTo>
                  <a:pt x="181" y="116"/>
                  <a:pt x="174" y="119"/>
                  <a:pt x="169" y="123"/>
                </a:cubicBezTo>
                <a:cubicBezTo>
                  <a:pt x="140" y="98"/>
                  <a:pt x="140" y="98"/>
                  <a:pt x="140" y="98"/>
                </a:cubicBezTo>
                <a:lnTo>
                  <a:pt x="177" y="83"/>
                </a:lnTo>
                <a:close/>
                <a:moveTo>
                  <a:pt x="201" y="44"/>
                </a:moveTo>
                <a:cubicBezTo>
                  <a:pt x="212" y="44"/>
                  <a:pt x="222" y="53"/>
                  <a:pt x="222" y="65"/>
                </a:cubicBezTo>
                <a:cubicBezTo>
                  <a:pt x="222" y="76"/>
                  <a:pt x="212" y="86"/>
                  <a:pt x="201" y="86"/>
                </a:cubicBezTo>
                <a:cubicBezTo>
                  <a:pt x="189" y="86"/>
                  <a:pt x="180" y="76"/>
                  <a:pt x="180" y="65"/>
                </a:cubicBezTo>
                <a:cubicBezTo>
                  <a:pt x="180" y="53"/>
                  <a:pt x="189" y="44"/>
                  <a:pt x="201" y="44"/>
                </a:cubicBezTo>
                <a:close/>
                <a:moveTo>
                  <a:pt x="43" y="78"/>
                </a:moveTo>
                <a:cubicBezTo>
                  <a:pt x="24" y="78"/>
                  <a:pt x="9" y="62"/>
                  <a:pt x="9" y="43"/>
                </a:cubicBezTo>
                <a:cubicBezTo>
                  <a:pt x="9" y="24"/>
                  <a:pt x="24" y="9"/>
                  <a:pt x="43" y="9"/>
                </a:cubicBezTo>
                <a:cubicBezTo>
                  <a:pt x="62" y="9"/>
                  <a:pt x="77" y="24"/>
                  <a:pt x="77" y="43"/>
                </a:cubicBezTo>
                <a:cubicBezTo>
                  <a:pt x="77" y="62"/>
                  <a:pt x="62" y="78"/>
                  <a:pt x="43" y="78"/>
                </a:cubicBezTo>
                <a:close/>
                <a:moveTo>
                  <a:pt x="123" y="172"/>
                </a:moveTo>
                <a:cubicBezTo>
                  <a:pt x="123" y="183"/>
                  <a:pt x="114" y="193"/>
                  <a:pt x="102" y="193"/>
                </a:cubicBezTo>
                <a:cubicBezTo>
                  <a:pt x="91" y="193"/>
                  <a:pt x="81" y="183"/>
                  <a:pt x="81" y="172"/>
                </a:cubicBezTo>
                <a:cubicBezTo>
                  <a:pt x="81" y="160"/>
                  <a:pt x="91" y="151"/>
                  <a:pt x="102" y="151"/>
                </a:cubicBezTo>
                <a:cubicBezTo>
                  <a:pt x="114" y="151"/>
                  <a:pt x="123" y="160"/>
                  <a:pt x="123" y="172"/>
                </a:cubicBezTo>
                <a:close/>
                <a:moveTo>
                  <a:pt x="188" y="133"/>
                </a:moveTo>
                <a:cubicBezTo>
                  <a:pt x="195" y="133"/>
                  <a:pt x="200" y="138"/>
                  <a:pt x="200" y="145"/>
                </a:cubicBezTo>
                <a:cubicBezTo>
                  <a:pt x="200" y="152"/>
                  <a:pt x="195" y="157"/>
                  <a:pt x="188" y="157"/>
                </a:cubicBezTo>
                <a:cubicBezTo>
                  <a:pt x="181" y="157"/>
                  <a:pt x="176" y="152"/>
                  <a:pt x="176" y="145"/>
                </a:cubicBezTo>
                <a:cubicBezTo>
                  <a:pt x="176" y="138"/>
                  <a:pt x="181" y="133"/>
                  <a:pt x="188" y="133"/>
                </a:cubicBezTo>
                <a:close/>
              </a:path>
            </a:pathLst>
          </a:custGeom>
          <a:solidFill>
            <a:srgbClr val="00B2EF"/>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grpSp>
        <p:nvGrpSpPr>
          <p:cNvPr id="34" name="Group 33"/>
          <p:cNvGrpSpPr/>
          <p:nvPr/>
        </p:nvGrpSpPr>
        <p:grpSpPr>
          <a:xfrm>
            <a:off x="2765295" y="1484652"/>
            <a:ext cx="597731" cy="530501"/>
            <a:chOff x="11090275" y="1944688"/>
            <a:chExt cx="776288" cy="688975"/>
          </a:xfrm>
        </p:grpSpPr>
        <p:sp>
          <p:nvSpPr>
            <p:cNvPr id="23" name="Oval 24"/>
            <p:cNvSpPr>
              <a:spLocks noChangeArrowheads="1"/>
            </p:cNvSpPr>
            <p:nvPr/>
          </p:nvSpPr>
          <p:spPr bwMode="auto">
            <a:xfrm>
              <a:off x="11393488" y="2263776"/>
              <a:ext cx="168275" cy="163513"/>
            </a:xfrm>
            <a:prstGeom prst="ellipse">
              <a:avLst/>
            </a:prstGeom>
            <a:solidFill>
              <a:srgbClr val="8CC63F"/>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25" name="Freeform 25"/>
            <p:cNvSpPr>
              <a:spLocks/>
            </p:cNvSpPr>
            <p:nvPr/>
          </p:nvSpPr>
          <p:spPr bwMode="auto">
            <a:xfrm>
              <a:off x="11269663" y="2135188"/>
              <a:ext cx="415925" cy="371475"/>
            </a:xfrm>
            <a:custGeom>
              <a:avLst/>
              <a:gdLst>
                <a:gd name="T0" fmla="*/ 23 w 111"/>
                <a:gd name="T1" fmla="*/ 98 h 99"/>
                <a:gd name="T2" fmla="*/ 19 w 111"/>
                <a:gd name="T3" fmla="*/ 96 h 99"/>
                <a:gd name="T4" fmla="*/ 0 w 111"/>
                <a:gd name="T5" fmla="*/ 55 h 99"/>
                <a:gd name="T6" fmla="*/ 55 w 111"/>
                <a:gd name="T7" fmla="*/ 0 h 99"/>
                <a:gd name="T8" fmla="*/ 111 w 111"/>
                <a:gd name="T9" fmla="*/ 55 h 99"/>
                <a:gd name="T10" fmla="*/ 92 w 111"/>
                <a:gd name="T11" fmla="*/ 96 h 99"/>
                <a:gd name="T12" fmla="*/ 83 w 111"/>
                <a:gd name="T13" fmla="*/ 96 h 99"/>
                <a:gd name="T14" fmla="*/ 84 w 111"/>
                <a:gd name="T15" fmla="*/ 87 h 99"/>
                <a:gd name="T16" fmla="*/ 98 w 111"/>
                <a:gd name="T17" fmla="*/ 55 h 99"/>
                <a:gd name="T18" fmla="*/ 55 w 111"/>
                <a:gd name="T19" fmla="*/ 13 h 99"/>
                <a:gd name="T20" fmla="*/ 13 w 111"/>
                <a:gd name="T21" fmla="*/ 55 h 99"/>
                <a:gd name="T22" fmla="*/ 27 w 111"/>
                <a:gd name="T23" fmla="*/ 87 h 99"/>
                <a:gd name="T24" fmla="*/ 28 w 111"/>
                <a:gd name="T25" fmla="*/ 96 h 99"/>
                <a:gd name="T26" fmla="*/ 23 w 111"/>
                <a:gd name="T27" fmla="*/ 9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99">
                  <a:moveTo>
                    <a:pt x="23" y="98"/>
                  </a:moveTo>
                  <a:cubicBezTo>
                    <a:pt x="22" y="98"/>
                    <a:pt x="20" y="97"/>
                    <a:pt x="19" y="96"/>
                  </a:cubicBezTo>
                  <a:cubicBezTo>
                    <a:pt x="7" y="86"/>
                    <a:pt x="0" y="71"/>
                    <a:pt x="0" y="55"/>
                  </a:cubicBezTo>
                  <a:cubicBezTo>
                    <a:pt x="0" y="25"/>
                    <a:pt x="25" y="0"/>
                    <a:pt x="55" y="0"/>
                  </a:cubicBezTo>
                  <a:cubicBezTo>
                    <a:pt x="86" y="0"/>
                    <a:pt x="111" y="25"/>
                    <a:pt x="111" y="55"/>
                  </a:cubicBezTo>
                  <a:cubicBezTo>
                    <a:pt x="111" y="71"/>
                    <a:pt x="104" y="86"/>
                    <a:pt x="92" y="96"/>
                  </a:cubicBezTo>
                  <a:cubicBezTo>
                    <a:pt x="90" y="99"/>
                    <a:pt x="86" y="98"/>
                    <a:pt x="83" y="96"/>
                  </a:cubicBezTo>
                  <a:cubicBezTo>
                    <a:pt x="81" y="93"/>
                    <a:pt x="81" y="89"/>
                    <a:pt x="84" y="87"/>
                  </a:cubicBezTo>
                  <a:cubicBezTo>
                    <a:pt x="93" y="79"/>
                    <a:pt x="98" y="67"/>
                    <a:pt x="98" y="55"/>
                  </a:cubicBezTo>
                  <a:cubicBezTo>
                    <a:pt x="98" y="32"/>
                    <a:pt x="79" y="13"/>
                    <a:pt x="55" y="13"/>
                  </a:cubicBezTo>
                  <a:cubicBezTo>
                    <a:pt x="32" y="13"/>
                    <a:pt x="13" y="32"/>
                    <a:pt x="13" y="55"/>
                  </a:cubicBezTo>
                  <a:cubicBezTo>
                    <a:pt x="13" y="67"/>
                    <a:pt x="18" y="79"/>
                    <a:pt x="27" y="87"/>
                  </a:cubicBezTo>
                  <a:cubicBezTo>
                    <a:pt x="30" y="89"/>
                    <a:pt x="30" y="93"/>
                    <a:pt x="28" y="96"/>
                  </a:cubicBezTo>
                  <a:cubicBezTo>
                    <a:pt x="27" y="97"/>
                    <a:pt x="25" y="98"/>
                    <a:pt x="23" y="98"/>
                  </a:cubicBezTo>
                  <a:close/>
                </a:path>
              </a:pathLst>
            </a:custGeom>
            <a:solidFill>
              <a:srgbClr val="8CC63F"/>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27" name="Freeform 26"/>
            <p:cNvSpPr>
              <a:spLocks/>
            </p:cNvSpPr>
            <p:nvPr/>
          </p:nvSpPr>
          <p:spPr bwMode="auto">
            <a:xfrm>
              <a:off x="11179175" y="2041526"/>
              <a:ext cx="596900" cy="528638"/>
            </a:xfrm>
            <a:custGeom>
              <a:avLst/>
              <a:gdLst>
                <a:gd name="T0" fmla="*/ 31 w 159"/>
                <a:gd name="T1" fmla="*/ 140 h 141"/>
                <a:gd name="T2" fmla="*/ 27 w 159"/>
                <a:gd name="T3" fmla="*/ 139 h 141"/>
                <a:gd name="T4" fmla="*/ 0 w 159"/>
                <a:gd name="T5" fmla="*/ 79 h 141"/>
                <a:gd name="T6" fmla="*/ 79 w 159"/>
                <a:gd name="T7" fmla="*/ 0 h 141"/>
                <a:gd name="T8" fmla="*/ 159 w 159"/>
                <a:gd name="T9" fmla="*/ 79 h 141"/>
                <a:gd name="T10" fmla="*/ 133 w 159"/>
                <a:gd name="T11" fmla="*/ 138 h 141"/>
                <a:gd name="T12" fmla="*/ 123 w 159"/>
                <a:gd name="T13" fmla="*/ 138 h 141"/>
                <a:gd name="T14" fmla="*/ 124 w 159"/>
                <a:gd name="T15" fmla="*/ 129 h 141"/>
                <a:gd name="T16" fmla="*/ 146 w 159"/>
                <a:gd name="T17" fmla="*/ 79 h 141"/>
                <a:gd name="T18" fmla="*/ 79 w 159"/>
                <a:gd name="T19" fmla="*/ 13 h 141"/>
                <a:gd name="T20" fmla="*/ 13 w 159"/>
                <a:gd name="T21" fmla="*/ 79 h 141"/>
                <a:gd name="T22" fmla="*/ 35 w 159"/>
                <a:gd name="T23" fmla="*/ 129 h 141"/>
                <a:gd name="T24" fmla="*/ 36 w 159"/>
                <a:gd name="T25" fmla="*/ 138 h 141"/>
                <a:gd name="T26" fmla="*/ 31 w 159"/>
                <a:gd name="T27" fmla="*/ 14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141">
                  <a:moveTo>
                    <a:pt x="31" y="140"/>
                  </a:moveTo>
                  <a:cubicBezTo>
                    <a:pt x="29" y="140"/>
                    <a:pt x="28" y="140"/>
                    <a:pt x="27" y="139"/>
                  </a:cubicBezTo>
                  <a:cubicBezTo>
                    <a:pt x="10" y="124"/>
                    <a:pt x="0" y="102"/>
                    <a:pt x="0" y="79"/>
                  </a:cubicBezTo>
                  <a:cubicBezTo>
                    <a:pt x="0" y="36"/>
                    <a:pt x="36" y="0"/>
                    <a:pt x="79" y="0"/>
                  </a:cubicBezTo>
                  <a:cubicBezTo>
                    <a:pt x="123" y="0"/>
                    <a:pt x="159" y="36"/>
                    <a:pt x="159" y="79"/>
                  </a:cubicBezTo>
                  <a:cubicBezTo>
                    <a:pt x="159" y="102"/>
                    <a:pt x="149" y="123"/>
                    <a:pt x="133" y="138"/>
                  </a:cubicBezTo>
                  <a:cubicBezTo>
                    <a:pt x="130" y="141"/>
                    <a:pt x="126" y="141"/>
                    <a:pt x="123" y="138"/>
                  </a:cubicBezTo>
                  <a:cubicBezTo>
                    <a:pt x="121" y="135"/>
                    <a:pt x="121" y="131"/>
                    <a:pt x="124" y="129"/>
                  </a:cubicBezTo>
                  <a:cubicBezTo>
                    <a:pt x="138" y="116"/>
                    <a:pt x="146" y="98"/>
                    <a:pt x="146" y="79"/>
                  </a:cubicBezTo>
                  <a:cubicBezTo>
                    <a:pt x="146" y="43"/>
                    <a:pt x="116" y="13"/>
                    <a:pt x="79" y="13"/>
                  </a:cubicBezTo>
                  <a:cubicBezTo>
                    <a:pt x="43" y="13"/>
                    <a:pt x="13" y="43"/>
                    <a:pt x="13" y="79"/>
                  </a:cubicBezTo>
                  <a:cubicBezTo>
                    <a:pt x="13" y="98"/>
                    <a:pt x="21" y="117"/>
                    <a:pt x="35" y="129"/>
                  </a:cubicBezTo>
                  <a:cubicBezTo>
                    <a:pt x="38" y="132"/>
                    <a:pt x="38" y="136"/>
                    <a:pt x="36" y="138"/>
                  </a:cubicBezTo>
                  <a:cubicBezTo>
                    <a:pt x="35" y="140"/>
                    <a:pt x="33" y="140"/>
                    <a:pt x="31" y="140"/>
                  </a:cubicBezTo>
                  <a:close/>
                </a:path>
              </a:pathLst>
            </a:custGeom>
            <a:solidFill>
              <a:srgbClr val="8CC63F"/>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33" name="Freeform 27"/>
            <p:cNvSpPr>
              <a:spLocks/>
            </p:cNvSpPr>
            <p:nvPr/>
          </p:nvSpPr>
          <p:spPr bwMode="auto">
            <a:xfrm>
              <a:off x="11090275" y="1944688"/>
              <a:ext cx="776288" cy="688975"/>
            </a:xfrm>
            <a:custGeom>
              <a:avLst/>
              <a:gdLst>
                <a:gd name="T0" fmla="*/ 39 w 207"/>
                <a:gd name="T1" fmla="*/ 183 h 184"/>
                <a:gd name="T2" fmla="*/ 35 w 207"/>
                <a:gd name="T3" fmla="*/ 182 h 184"/>
                <a:gd name="T4" fmla="*/ 0 w 207"/>
                <a:gd name="T5" fmla="*/ 104 h 184"/>
                <a:gd name="T6" fmla="*/ 103 w 207"/>
                <a:gd name="T7" fmla="*/ 0 h 184"/>
                <a:gd name="T8" fmla="*/ 207 w 207"/>
                <a:gd name="T9" fmla="*/ 104 h 184"/>
                <a:gd name="T10" fmla="*/ 173 w 207"/>
                <a:gd name="T11" fmla="*/ 181 h 184"/>
                <a:gd name="T12" fmla="*/ 164 w 207"/>
                <a:gd name="T13" fmla="*/ 181 h 184"/>
                <a:gd name="T14" fmla="*/ 164 w 207"/>
                <a:gd name="T15" fmla="*/ 172 h 184"/>
                <a:gd name="T16" fmla="*/ 194 w 207"/>
                <a:gd name="T17" fmla="*/ 104 h 184"/>
                <a:gd name="T18" fmla="*/ 103 w 207"/>
                <a:gd name="T19" fmla="*/ 13 h 184"/>
                <a:gd name="T20" fmla="*/ 13 w 207"/>
                <a:gd name="T21" fmla="*/ 104 h 184"/>
                <a:gd name="T22" fmla="*/ 43 w 207"/>
                <a:gd name="T23" fmla="*/ 172 h 184"/>
                <a:gd name="T24" fmla="*/ 44 w 207"/>
                <a:gd name="T25" fmla="*/ 181 h 184"/>
                <a:gd name="T26" fmla="*/ 39 w 207"/>
                <a:gd name="T27" fmla="*/ 18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184">
                  <a:moveTo>
                    <a:pt x="39" y="183"/>
                  </a:moveTo>
                  <a:cubicBezTo>
                    <a:pt x="37" y="183"/>
                    <a:pt x="36" y="183"/>
                    <a:pt x="35" y="182"/>
                  </a:cubicBezTo>
                  <a:cubicBezTo>
                    <a:pt x="12" y="162"/>
                    <a:pt x="0" y="134"/>
                    <a:pt x="0" y="104"/>
                  </a:cubicBezTo>
                  <a:cubicBezTo>
                    <a:pt x="0" y="47"/>
                    <a:pt x="46" y="0"/>
                    <a:pt x="103" y="0"/>
                  </a:cubicBezTo>
                  <a:cubicBezTo>
                    <a:pt x="161" y="0"/>
                    <a:pt x="207" y="47"/>
                    <a:pt x="207" y="104"/>
                  </a:cubicBezTo>
                  <a:cubicBezTo>
                    <a:pt x="207" y="134"/>
                    <a:pt x="195" y="162"/>
                    <a:pt x="173" y="181"/>
                  </a:cubicBezTo>
                  <a:cubicBezTo>
                    <a:pt x="170" y="184"/>
                    <a:pt x="166" y="183"/>
                    <a:pt x="164" y="181"/>
                  </a:cubicBezTo>
                  <a:cubicBezTo>
                    <a:pt x="161" y="178"/>
                    <a:pt x="162" y="174"/>
                    <a:pt x="164" y="172"/>
                  </a:cubicBezTo>
                  <a:cubicBezTo>
                    <a:pt x="183" y="155"/>
                    <a:pt x="194" y="130"/>
                    <a:pt x="194" y="104"/>
                  </a:cubicBezTo>
                  <a:cubicBezTo>
                    <a:pt x="194" y="54"/>
                    <a:pt x="154" y="13"/>
                    <a:pt x="103" y="13"/>
                  </a:cubicBezTo>
                  <a:cubicBezTo>
                    <a:pt x="53" y="13"/>
                    <a:pt x="13" y="54"/>
                    <a:pt x="13" y="104"/>
                  </a:cubicBezTo>
                  <a:cubicBezTo>
                    <a:pt x="13" y="130"/>
                    <a:pt x="24" y="155"/>
                    <a:pt x="43" y="172"/>
                  </a:cubicBezTo>
                  <a:cubicBezTo>
                    <a:pt x="46" y="174"/>
                    <a:pt x="46" y="178"/>
                    <a:pt x="44" y="181"/>
                  </a:cubicBezTo>
                  <a:cubicBezTo>
                    <a:pt x="42" y="183"/>
                    <a:pt x="41" y="183"/>
                    <a:pt x="39" y="183"/>
                  </a:cubicBezTo>
                  <a:close/>
                </a:path>
              </a:pathLst>
            </a:custGeom>
            <a:solidFill>
              <a:srgbClr val="8CC63F"/>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grpSp>
      <p:grpSp>
        <p:nvGrpSpPr>
          <p:cNvPr id="49" name="Group 48"/>
          <p:cNvGrpSpPr/>
          <p:nvPr/>
        </p:nvGrpSpPr>
        <p:grpSpPr>
          <a:xfrm>
            <a:off x="6075846" y="3470560"/>
            <a:ext cx="595312" cy="561975"/>
            <a:chOff x="10358438" y="2587625"/>
            <a:chExt cx="595312" cy="561975"/>
          </a:xfrm>
        </p:grpSpPr>
        <p:sp>
          <p:nvSpPr>
            <p:cNvPr id="46" name="Freeform 32"/>
            <p:cNvSpPr>
              <a:spLocks/>
            </p:cNvSpPr>
            <p:nvPr/>
          </p:nvSpPr>
          <p:spPr bwMode="auto">
            <a:xfrm>
              <a:off x="10358438" y="2587625"/>
              <a:ext cx="595312" cy="561975"/>
            </a:xfrm>
            <a:custGeom>
              <a:avLst/>
              <a:gdLst>
                <a:gd name="T0" fmla="*/ 144 w 159"/>
                <a:gd name="T1" fmla="*/ 20 h 150"/>
                <a:gd name="T2" fmla="*/ 80 w 159"/>
                <a:gd name="T3" fmla="*/ 0 h 150"/>
                <a:gd name="T4" fmla="*/ 17 w 159"/>
                <a:gd name="T5" fmla="*/ 20 h 150"/>
                <a:gd name="T6" fmla="*/ 80 w 159"/>
                <a:gd name="T7" fmla="*/ 150 h 150"/>
                <a:gd name="T8" fmla="*/ 80 w 159"/>
                <a:gd name="T9" fmla="*/ 150 h 150"/>
                <a:gd name="T10" fmla="*/ 144 w 159"/>
                <a:gd name="T11" fmla="*/ 20 h 150"/>
              </a:gdLst>
              <a:ahLst/>
              <a:cxnLst>
                <a:cxn ang="0">
                  <a:pos x="T0" y="T1"/>
                </a:cxn>
                <a:cxn ang="0">
                  <a:pos x="T2" y="T3"/>
                </a:cxn>
                <a:cxn ang="0">
                  <a:pos x="T4" y="T5"/>
                </a:cxn>
                <a:cxn ang="0">
                  <a:pos x="T6" y="T7"/>
                </a:cxn>
                <a:cxn ang="0">
                  <a:pos x="T8" y="T9"/>
                </a:cxn>
                <a:cxn ang="0">
                  <a:pos x="T10" y="T11"/>
                </a:cxn>
              </a:cxnLst>
              <a:rect l="0" t="0" r="r" b="b"/>
              <a:pathLst>
                <a:path w="159" h="150">
                  <a:moveTo>
                    <a:pt x="144" y="20"/>
                  </a:moveTo>
                  <a:cubicBezTo>
                    <a:pt x="144" y="20"/>
                    <a:pt x="100" y="12"/>
                    <a:pt x="80" y="0"/>
                  </a:cubicBezTo>
                  <a:cubicBezTo>
                    <a:pt x="61" y="12"/>
                    <a:pt x="17" y="20"/>
                    <a:pt x="17" y="20"/>
                  </a:cubicBezTo>
                  <a:cubicBezTo>
                    <a:pt x="17" y="20"/>
                    <a:pt x="0" y="110"/>
                    <a:pt x="80" y="150"/>
                  </a:cubicBezTo>
                  <a:cubicBezTo>
                    <a:pt x="80" y="150"/>
                    <a:pt x="80" y="150"/>
                    <a:pt x="80" y="150"/>
                  </a:cubicBezTo>
                  <a:cubicBezTo>
                    <a:pt x="159" y="111"/>
                    <a:pt x="144" y="20"/>
                    <a:pt x="144" y="20"/>
                  </a:cubicBezTo>
                  <a:close/>
                </a:path>
              </a:pathLst>
            </a:custGeom>
            <a:solidFill>
              <a:srgbClr val="FFFFFF"/>
            </a:solidFill>
            <a:ln w="14288" cap="flat">
              <a:solidFill>
                <a:srgbClr val="00649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33"/>
            <p:cNvSpPr>
              <a:spLocks noEditPoints="1"/>
            </p:cNvSpPr>
            <p:nvPr/>
          </p:nvSpPr>
          <p:spPr bwMode="auto">
            <a:xfrm>
              <a:off x="10395903" y="2613819"/>
              <a:ext cx="525462" cy="509587"/>
            </a:xfrm>
            <a:custGeom>
              <a:avLst/>
              <a:gdLst>
                <a:gd name="T0" fmla="*/ 70 w 140"/>
                <a:gd name="T1" fmla="*/ 35 h 136"/>
                <a:gd name="T2" fmla="*/ 56 w 140"/>
                <a:gd name="T3" fmla="*/ 50 h 136"/>
                <a:gd name="T4" fmla="*/ 56 w 140"/>
                <a:gd name="T5" fmla="*/ 59 h 136"/>
                <a:gd name="T6" fmla="*/ 84 w 140"/>
                <a:gd name="T7" fmla="*/ 59 h 136"/>
                <a:gd name="T8" fmla="*/ 84 w 140"/>
                <a:gd name="T9" fmla="*/ 49 h 136"/>
                <a:gd name="T10" fmla="*/ 70 w 140"/>
                <a:gd name="T11" fmla="*/ 35 h 136"/>
                <a:gd name="T12" fmla="*/ 70 w 140"/>
                <a:gd name="T13" fmla="*/ 69 h 136"/>
                <a:gd name="T14" fmla="*/ 61 w 140"/>
                <a:gd name="T15" fmla="*/ 78 h 136"/>
                <a:gd name="T16" fmla="*/ 70 w 140"/>
                <a:gd name="T17" fmla="*/ 87 h 136"/>
                <a:gd name="T18" fmla="*/ 79 w 140"/>
                <a:gd name="T19" fmla="*/ 78 h 136"/>
                <a:gd name="T20" fmla="*/ 70 w 140"/>
                <a:gd name="T21" fmla="*/ 69 h 136"/>
                <a:gd name="T22" fmla="*/ 71 w 140"/>
                <a:gd name="T23" fmla="*/ 82 h 136"/>
                <a:gd name="T24" fmla="*/ 68 w 140"/>
                <a:gd name="T25" fmla="*/ 82 h 136"/>
                <a:gd name="T26" fmla="*/ 68 w 140"/>
                <a:gd name="T27" fmla="*/ 73 h 136"/>
                <a:gd name="T28" fmla="*/ 71 w 140"/>
                <a:gd name="T29" fmla="*/ 73 h 136"/>
                <a:gd name="T30" fmla="*/ 71 w 140"/>
                <a:gd name="T31" fmla="*/ 82 h 136"/>
                <a:gd name="T32" fmla="*/ 128 w 140"/>
                <a:gd name="T33" fmla="*/ 18 h 136"/>
                <a:gd name="T34" fmla="*/ 70 w 140"/>
                <a:gd name="T35" fmla="*/ 0 h 136"/>
                <a:gd name="T36" fmla="*/ 12 w 140"/>
                <a:gd name="T37" fmla="*/ 18 h 136"/>
                <a:gd name="T38" fmla="*/ 70 w 140"/>
                <a:gd name="T39" fmla="*/ 136 h 136"/>
                <a:gd name="T40" fmla="*/ 70 w 140"/>
                <a:gd name="T41" fmla="*/ 136 h 136"/>
                <a:gd name="T42" fmla="*/ 70 w 140"/>
                <a:gd name="T43" fmla="*/ 136 h 136"/>
                <a:gd name="T44" fmla="*/ 70 w 140"/>
                <a:gd name="T45" fmla="*/ 136 h 136"/>
                <a:gd name="T46" fmla="*/ 70 w 140"/>
                <a:gd name="T47" fmla="*/ 136 h 136"/>
                <a:gd name="T48" fmla="*/ 128 w 140"/>
                <a:gd name="T49" fmla="*/ 18 h 136"/>
                <a:gd name="T50" fmla="*/ 96 w 140"/>
                <a:gd name="T51" fmla="*/ 95 h 136"/>
                <a:gd name="T52" fmla="*/ 44 w 140"/>
                <a:gd name="T53" fmla="*/ 95 h 136"/>
                <a:gd name="T54" fmla="*/ 44 w 140"/>
                <a:gd name="T55" fmla="*/ 59 h 136"/>
                <a:gd name="T56" fmla="*/ 48 w 140"/>
                <a:gd name="T57" fmla="*/ 59 h 136"/>
                <a:gd name="T58" fmla="*/ 48 w 140"/>
                <a:gd name="T59" fmla="*/ 55 h 136"/>
                <a:gd name="T60" fmla="*/ 48 w 140"/>
                <a:gd name="T61" fmla="*/ 49 h 136"/>
                <a:gd name="T62" fmla="*/ 48 w 140"/>
                <a:gd name="T63" fmla="*/ 49 h 136"/>
                <a:gd name="T64" fmla="*/ 48 w 140"/>
                <a:gd name="T65" fmla="*/ 49 h 136"/>
                <a:gd name="T66" fmla="*/ 48 w 140"/>
                <a:gd name="T67" fmla="*/ 48 h 136"/>
                <a:gd name="T68" fmla="*/ 70 w 140"/>
                <a:gd name="T69" fmla="*/ 27 h 136"/>
                <a:gd name="T70" fmla="*/ 92 w 140"/>
                <a:gd name="T71" fmla="*/ 49 h 136"/>
                <a:gd name="T72" fmla="*/ 92 w 140"/>
                <a:gd name="T73" fmla="*/ 59 h 136"/>
                <a:gd name="T74" fmla="*/ 96 w 140"/>
                <a:gd name="T75" fmla="*/ 59 h 136"/>
                <a:gd name="T76" fmla="*/ 96 w 140"/>
                <a:gd name="T77" fmla="*/ 9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 h="136">
                  <a:moveTo>
                    <a:pt x="70" y="35"/>
                  </a:moveTo>
                  <a:cubicBezTo>
                    <a:pt x="62" y="35"/>
                    <a:pt x="56" y="42"/>
                    <a:pt x="56" y="50"/>
                  </a:cubicBezTo>
                  <a:cubicBezTo>
                    <a:pt x="56" y="59"/>
                    <a:pt x="56" y="59"/>
                    <a:pt x="56" y="59"/>
                  </a:cubicBezTo>
                  <a:cubicBezTo>
                    <a:pt x="84" y="59"/>
                    <a:pt x="84" y="59"/>
                    <a:pt x="84" y="59"/>
                  </a:cubicBezTo>
                  <a:cubicBezTo>
                    <a:pt x="84" y="49"/>
                    <a:pt x="84" y="49"/>
                    <a:pt x="84" y="49"/>
                  </a:cubicBezTo>
                  <a:cubicBezTo>
                    <a:pt x="84" y="42"/>
                    <a:pt x="78" y="35"/>
                    <a:pt x="70" y="35"/>
                  </a:cubicBezTo>
                  <a:close/>
                  <a:moveTo>
                    <a:pt x="70" y="69"/>
                  </a:moveTo>
                  <a:cubicBezTo>
                    <a:pt x="65" y="69"/>
                    <a:pt x="61" y="73"/>
                    <a:pt x="61" y="78"/>
                  </a:cubicBezTo>
                  <a:cubicBezTo>
                    <a:pt x="61" y="83"/>
                    <a:pt x="65" y="87"/>
                    <a:pt x="70" y="87"/>
                  </a:cubicBezTo>
                  <a:cubicBezTo>
                    <a:pt x="75" y="87"/>
                    <a:pt x="79" y="83"/>
                    <a:pt x="79" y="78"/>
                  </a:cubicBezTo>
                  <a:cubicBezTo>
                    <a:pt x="79" y="73"/>
                    <a:pt x="75" y="69"/>
                    <a:pt x="70" y="69"/>
                  </a:cubicBezTo>
                  <a:close/>
                  <a:moveTo>
                    <a:pt x="71" y="82"/>
                  </a:moveTo>
                  <a:cubicBezTo>
                    <a:pt x="68" y="82"/>
                    <a:pt x="68" y="82"/>
                    <a:pt x="68" y="82"/>
                  </a:cubicBezTo>
                  <a:cubicBezTo>
                    <a:pt x="68" y="73"/>
                    <a:pt x="68" y="73"/>
                    <a:pt x="68" y="73"/>
                  </a:cubicBezTo>
                  <a:cubicBezTo>
                    <a:pt x="71" y="73"/>
                    <a:pt x="71" y="73"/>
                    <a:pt x="71" y="73"/>
                  </a:cubicBezTo>
                  <a:lnTo>
                    <a:pt x="71" y="82"/>
                  </a:lnTo>
                  <a:close/>
                  <a:moveTo>
                    <a:pt x="128" y="18"/>
                  </a:moveTo>
                  <a:cubicBezTo>
                    <a:pt x="128" y="18"/>
                    <a:pt x="88" y="10"/>
                    <a:pt x="70" y="0"/>
                  </a:cubicBezTo>
                  <a:cubicBezTo>
                    <a:pt x="53" y="10"/>
                    <a:pt x="12" y="18"/>
                    <a:pt x="12" y="18"/>
                  </a:cubicBezTo>
                  <a:cubicBezTo>
                    <a:pt x="12" y="18"/>
                    <a:pt x="0" y="100"/>
                    <a:pt x="70" y="136"/>
                  </a:cubicBezTo>
                  <a:cubicBezTo>
                    <a:pt x="70" y="136"/>
                    <a:pt x="70" y="136"/>
                    <a:pt x="70" y="136"/>
                  </a:cubicBezTo>
                  <a:cubicBezTo>
                    <a:pt x="70" y="136"/>
                    <a:pt x="70" y="136"/>
                    <a:pt x="70" y="136"/>
                  </a:cubicBezTo>
                  <a:cubicBezTo>
                    <a:pt x="70" y="136"/>
                    <a:pt x="70" y="136"/>
                    <a:pt x="70" y="136"/>
                  </a:cubicBezTo>
                  <a:cubicBezTo>
                    <a:pt x="70" y="136"/>
                    <a:pt x="70" y="136"/>
                    <a:pt x="70" y="136"/>
                  </a:cubicBezTo>
                  <a:cubicBezTo>
                    <a:pt x="140" y="100"/>
                    <a:pt x="128" y="18"/>
                    <a:pt x="128" y="18"/>
                  </a:cubicBezTo>
                  <a:close/>
                  <a:moveTo>
                    <a:pt x="96" y="95"/>
                  </a:moveTo>
                  <a:cubicBezTo>
                    <a:pt x="44" y="95"/>
                    <a:pt x="44" y="95"/>
                    <a:pt x="44" y="95"/>
                  </a:cubicBezTo>
                  <a:cubicBezTo>
                    <a:pt x="44" y="59"/>
                    <a:pt x="44" y="59"/>
                    <a:pt x="44" y="59"/>
                  </a:cubicBezTo>
                  <a:cubicBezTo>
                    <a:pt x="48" y="59"/>
                    <a:pt x="48" y="59"/>
                    <a:pt x="48" y="59"/>
                  </a:cubicBezTo>
                  <a:cubicBezTo>
                    <a:pt x="48" y="57"/>
                    <a:pt x="48" y="56"/>
                    <a:pt x="48" y="55"/>
                  </a:cubicBezTo>
                  <a:cubicBezTo>
                    <a:pt x="48" y="52"/>
                    <a:pt x="48" y="50"/>
                    <a:pt x="48" y="49"/>
                  </a:cubicBezTo>
                  <a:cubicBezTo>
                    <a:pt x="48" y="49"/>
                    <a:pt x="48" y="49"/>
                    <a:pt x="48" y="49"/>
                  </a:cubicBezTo>
                  <a:cubicBezTo>
                    <a:pt x="48" y="49"/>
                    <a:pt x="48" y="49"/>
                    <a:pt x="48" y="49"/>
                  </a:cubicBezTo>
                  <a:cubicBezTo>
                    <a:pt x="48" y="48"/>
                    <a:pt x="48" y="48"/>
                    <a:pt x="48" y="48"/>
                  </a:cubicBezTo>
                  <a:cubicBezTo>
                    <a:pt x="49" y="36"/>
                    <a:pt x="58" y="27"/>
                    <a:pt x="70" y="27"/>
                  </a:cubicBezTo>
                  <a:cubicBezTo>
                    <a:pt x="82" y="27"/>
                    <a:pt x="92" y="37"/>
                    <a:pt x="92" y="49"/>
                  </a:cubicBezTo>
                  <a:cubicBezTo>
                    <a:pt x="92" y="59"/>
                    <a:pt x="92" y="59"/>
                    <a:pt x="92" y="59"/>
                  </a:cubicBezTo>
                  <a:cubicBezTo>
                    <a:pt x="96" y="59"/>
                    <a:pt x="96" y="59"/>
                    <a:pt x="96" y="59"/>
                  </a:cubicBezTo>
                  <a:lnTo>
                    <a:pt x="96" y="95"/>
                  </a:lnTo>
                  <a:close/>
                </a:path>
              </a:pathLst>
            </a:custGeom>
            <a:solidFill>
              <a:srgbClr val="00649D"/>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grpSp>
      <p:grpSp>
        <p:nvGrpSpPr>
          <p:cNvPr id="55" name="Group 54"/>
          <p:cNvGrpSpPr/>
          <p:nvPr/>
        </p:nvGrpSpPr>
        <p:grpSpPr>
          <a:xfrm>
            <a:off x="2472093" y="3628484"/>
            <a:ext cx="541912" cy="434492"/>
            <a:chOff x="-1657350" y="1858963"/>
            <a:chExt cx="1073150" cy="860426"/>
          </a:xfrm>
        </p:grpSpPr>
        <p:sp>
          <p:nvSpPr>
            <p:cNvPr id="52" name="Freeform 38"/>
            <p:cNvSpPr>
              <a:spLocks/>
            </p:cNvSpPr>
            <p:nvPr/>
          </p:nvSpPr>
          <p:spPr bwMode="auto">
            <a:xfrm>
              <a:off x="-1443038" y="1858963"/>
              <a:ext cx="600075" cy="354013"/>
            </a:xfrm>
            <a:custGeom>
              <a:avLst/>
              <a:gdLst>
                <a:gd name="T0" fmla="*/ 146 w 160"/>
                <a:gd name="T1" fmla="*/ 94 h 94"/>
                <a:gd name="T2" fmla="*/ 132 w 160"/>
                <a:gd name="T3" fmla="*/ 80 h 94"/>
                <a:gd name="T4" fmla="*/ 80 w 160"/>
                <a:gd name="T5" fmla="*/ 28 h 94"/>
                <a:gd name="T6" fmla="*/ 28 w 160"/>
                <a:gd name="T7" fmla="*/ 80 h 94"/>
                <a:gd name="T8" fmla="*/ 14 w 160"/>
                <a:gd name="T9" fmla="*/ 94 h 94"/>
                <a:gd name="T10" fmla="*/ 0 w 160"/>
                <a:gd name="T11" fmla="*/ 80 h 94"/>
                <a:gd name="T12" fmla="*/ 80 w 160"/>
                <a:gd name="T13" fmla="*/ 0 h 94"/>
                <a:gd name="T14" fmla="*/ 160 w 160"/>
                <a:gd name="T15" fmla="*/ 80 h 94"/>
                <a:gd name="T16" fmla="*/ 146 w 160"/>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4">
                  <a:moveTo>
                    <a:pt x="146" y="94"/>
                  </a:moveTo>
                  <a:cubicBezTo>
                    <a:pt x="139" y="94"/>
                    <a:pt x="132" y="88"/>
                    <a:pt x="132" y="80"/>
                  </a:cubicBezTo>
                  <a:cubicBezTo>
                    <a:pt x="132" y="51"/>
                    <a:pt x="109" y="28"/>
                    <a:pt x="80" y="28"/>
                  </a:cubicBezTo>
                  <a:cubicBezTo>
                    <a:pt x="51" y="28"/>
                    <a:pt x="28" y="51"/>
                    <a:pt x="28" y="80"/>
                  </a:cubicBezTo>
                  <a:cubicBezTo>
                    <a:pt x="28" y="88"/>
                    <a:pt x="22" y="94"/>
                    <a:pt x="14" y="94"/>
                  </a:cubicBezTo>
                  <a:cubicBezTo>
                    <a:pt x="6" y="94"/>
                    <a:pt x="0" y="88"/>
                    <a:pt x="0" y="80"/>
                  </a:cubicBezTo>
                  <a:cubicBezTo>
                    <a:pt x="0" y="36"/>
                    <a:pt x="36" y="0"/>
                    <a:pt x="80" y="0"/>
                  </a:cubicBezTo>
                  <a:cubicBezTo>
                    <a:pt x="124" y="0"/>
                    <a:pt x="160" y="36"/>
                    <a:pt x="160" y="80"/>
                  </a:cubicBezTo>
                  <a:cubicBezTo>
                    <a:pt x="160" y="88"/>
                    <a:pt x="154" y="94"/>
                    <a:pt x="146" y="94"/>
                  </a:cubicBezTo>
                  <a:close/>
                </a:path>
              </a:pathLst>
            </a:custGeom>
            <a:solidFill>
              <a:srgbClr val="E842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p:cNvSpPr>
              <a:spLocks/>
            </p:cNvSpPr>
            <p:nvPr/>
          </p:nvSpPr>
          <p:spPr bwMode="auto">
            <a:xfrm>
              <a:off x="-1657350" y="2111376"/>
              <a:ext cx="820738" cy="608013"/>
            </a:xfrm>
            <a:custGeom>
              <a:avLst/>
              <a:gdLst>
                <a:gd name="T0" fmla="*/ 205 w 219"/>
                <a:gd name="T1" fmla="*/ 162 h 162"/>
                <a:gd name="T2" fmla="*/ 81 w 219"/>
                <a:gd name="T3" fmla="*/ 162 h 162"/>
                <a:gd name="T4" fmla="*/ 0 w 219"/>
                <a:gd name="T5" fmla="*/ 81 h 162"/>
                <a:gd name="T6" fmla="*/ 81 w 219"/>
                <a:gd name="T7" fmla="*/ 0 h 162"/>
                <a:gd name="T8" fmla="*/ 138 w 219"/>
                <a:gd name="T9" fmla="*/ 25 h 162"/>
                <a:gd name="T10" fmla="*/ 138 w 219"/>
                <a:gd name="T11" fmla="*/ 45 h 162"/>
                <a:gd name="T12" fmla="*/ 118 w 219"/>
                <a:gd name="T13" fmla="*/ 44 h 162"/>
                <a:gd name="T14" fmla="*/ 81 w 219"/>
                <a:gd name="T15" fmla="*/ 29 h 162"/>
                <a:gd name="T16" fmla="*/ 28 w 219"/>
                <a:gd name="T17" fmla="*/ 81 h 162"/>
                <a:gd name="T18" fmla="*/ 81 w 219"/>
                <a:gd name="T19" fmla="*/ 134 h 162"/>
                <a:gd name="T20" fmla="*/ 205 w 219"/>
                <a:gd name="T21" fmla="*/ 134 h 162"/>
                <a:gd name="T22" fmla="*/ 219 w 219"/>
                <a:gd name="T23" fmla="*/ 148 h 162"/>
                <a:gd name="T24" fmla="*/ 205 w 219"/>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62">
                  <a:moveTo>
                    <a:pt x="205" y="162"/>
                  </a:moveTo>
                  <a:cubicBezTo>
                    <a:pt x="81" y="162"/>
                    <a:pt x="81" y="162"/>
                    <a:pt x="81" y="162"/>
                  </a:cubicBezTo>
                  <a:cubicBezTo>
                    <a:pt x="36" y="162"/>
                    <a:pt x="0" y="126"/>
                    <a:pt x="0" y="81"/>
                  </a:cubicBezTo>
                  <a:cubicBezTo>
                    <a:pt x="0" y="37"/>
                    <a:pt x="36" y="0"/>
                    <a:pt x="81" y="0"/>
                  </a:cubicBezTo>
                  <a:cubicBezTo>
                    <a:pt x="102" y="0"/>
                    <a:pt x="123" y="9"/>
                    <a:pt x="138" y="25"/>
                  </a:cubicBezTo>
                  <a:cubicBezTo>
                    <a:pt x="144" y="30"/>
                    <a:pt x="144" y="39"/>
                    <a:pt x="138" y="45"/>
                  </a:cubicBezTo>
                  <a:cubicBezTo>
                    <a:pt x="133" y="50"/>
                    <a:pt x="124" y="50"/>
                    <a:pt x="118" y="44"/>
                  </a:cubicBezTo>
                  <a:cubicBezTo>
                    <a:pt x="108" y="34"/>
                    <a:pt x="95" y="29"/>
                    <a:pt x="81" y="29"/>
                  </a:cubicBezTo>
                  <a:cubicBezTo>
                    <a:pt x="51" y="29"/>
                    <a:pt x="28" y="52"/>
                    <a:pt x="28" y="81"/>
                  </a:cubicBezTo>
                  <a:cubicBezTo>
                    <a:pt x="28" y="110"/>
                    <a:pt x="51" y="134"/>
                    <a:pt x="81" y="134"/>
                  </a:cubicBezTo>
                  <a:cubicBezTo>
                    <a:pt x="205" y="134"/>
                    <a:pt x="205" y="134"/>
                    <a:pt x="205" y="134"/>
                  </a:cubicBezTo>
                  <a:cubicBezTo>
                    <a:pt x="212" y="134"/>
                    <a:pt x="219" y="140"/>
                    <a:pt x="219" y="148"/>
                  </a:cubicBezTo>
                  <a:cubicBezTo>
                    <a:pt x="219" y="156"/>
                    <a:pt x="212" y="162"/>
                    <a:pt x="205" y="162"/>
                  </a:cubicBezTo>
                  <a:close/>
                </a:path>
              </a:pathLst>
            </a:custGeom>
            <a:solidFill>
              <a:srgbClr val="E842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
            <p:cNvSpPr>
              <a:spLocks/>
            </p:cNvSpPr>
            <p:nvPr/>
          </p:nvSpPr>
          <p:spPr bwMode="auto">
            <a:xfrm>
              <a:off x="-1187450" y="2111376"/>
              <a:ext cx="603250" cy="608013"/>
            </a:xfrm>
            <a:custGeom>
              <a:avLst/>
              <a:gdLst>
                <a:gd name="T0" fmla="*/ 80 w 161"/>
                <a:gd name="T1" fmla="*/ 162 h 162"/>
                <a:gd name="T2" fmla="*/ 17 w 161"/>
                <a:gd name="T3" fmla="*/ 132 h 162"/>
                <a:gd name="T4" fmla="*/ 3 w 161"/>
                <a:gd name="T5" fmla="*/ 107 h 162"/>
                <a:gd name="T6" fmla="*/ 12 w 161"/>
                <a:gd name="T7" fmla="*/ 89 h 162"/>
                <a:gd name="T8" fmla="*/ 30 w 161"/>
                <a:gd name="T9" fmla="*/ 98 h 162"/>
                <a:gd name="T10" fmla="*/ 39 w 161"/>
                <a:gd name="T11" fmla="*/ 114 h 162"/>
                <a:gd name="T12" fmla="*/ 80 w 161"/>
                <a:gd name="T13" fmla="*/ 134 h 162"/>
                <a:gd name="T14" fmla="*/ 132 w 161"/>
                <a:gd name="T15" fmla="*/ 81 h 162"/>
                <a:gd name="T16" fmla="*/ 80 w 161"/>
                <a:gd name="T17" fmla="*/ 29 h 162"/>
                <a:gd name="T18" fmla="*/ 66 w 161"/>
                <a:gd name="T19" fmla="*/ 15 h 162"/>
                <a:gd name="T20" fmla="*/ 80 w 161"/>
                <a:gd name="T21" fmla="*/ 0 h 162"/>
                <a:gd name="T22" fmla="*/ 161 w 161"/>
                <a:gd name="T23" fmla="*/ 81 h 162"/>
                <a:gd name="T24" fmla="*/ 80 w 161"/>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2">
                  <a:moveTo>
                    <a:pt x="80" y="162"/>
                  </a:moveTo>
                  <a:cubicBezTo>
                    <a:pt x="55" y="162"/>
                    <a:pt x="32" y="151"/>
                    <a:pt x="17" y="132"/>
                  </a:cubicBezTo>
                  <a:cubicBezTo>
                    <a:pt x="11" y="125"/>
                    <a:pt x="6" y="116"/>
                    <a:pt x="3" y="107"/>
                  </a:cubicBezTo>
                  <a:cubicBezTo>
                    <a:pt x="0" y="100"/>
                    <a:pt x="4" y="92"/>
                    <a:pt x="12" y="89"/>
                  </a:cubicBezTo>
                  <a:cubicBezTo>
                    <a:pt x="19" y="87"/>
                    <a:pt x="27" y="91"/>
                    <a:pt x="30" y="98"/>
                  </a:cubicBezTo>
                  <a:cubicBezTo>
                    <a:pt x="32" y="104"/>
                    <a:pt x="35" y="110"/>
                    <a:pt x="39" y="114"/>
                  </a:cubicBezTo>
                  <a:cubicBezTo>
                    <a:pt x="49" y="127"/>
                    <a:pt x="64" y="134"/>
                    <a:pt x="80" y="134"/>
                  </a:cubicBezTo>
                  <a:cubicBezTo>
                    <a:pt x="109" y="134"/>
                    <a:pt x="132" y="110"/>
                    <a:pt x="132" y="81"/>
                  </a:cubicBezTo>
                  <a:cubicBezTo>
                    <a:pt x="132" y="52"/>
                    <a:pt x="109" y="29"/>
                    <a:pt x="80" y="29"/>
                  </a:cubicBezTo>
                  <a:cubicBezTo>
                    <a:pt x="72" y="29"/>
                    <a:pt x="66" y="22"/>
                    <a:pt x="66" y="15"/>
                  </a:cubicBezTo>
                  <a:cubicBezTo>
                    <a:pt x="66" y="7"/>
                    <a:pt x="72" y="0"/>
                    <a:pt x="80" y="0"/>
                  </a:cubicBezTo>
                  <a:cubicBezTo>
                    <a:pt x="124" y="0"/>
                    <a:pt x="161" y="37"/>
                    <a:pt x="161" y="81"/>
                  </a:cubicBezTo>
                  <a:cubicBezTo>
                    <a:pt x="161" y="126"/>
                    <a:pt x="124" y="162"/>
                    <a:pt x="80" y="162"/>
                  </a:cubicBezTo>
                  <a:close/>
                </a:path>
              </a:pathLst>
            </a:custGeom>
            <a:solidFill>
              <a:srgbClr val="E842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314325" y="1562754"/>
            <a:ext cx="8731663" cy="2491845"/>
            <a:chOff x="474230" y="2274836"/>
            <a:chExt cx="8731663" cy="2491845"/>
          </a:xfrm>
        </p:grpSpPr>
        <p:pic>
          <p:nvPicPr>
            <p:cNvPr id="26" name="Picture 25" descr="Torn Paper.png"/>
            <p:cNvPicPr>
              <a:picLocks noChangeAspect="1"/>
            </p:cNvPicPr>
            <p:nvPr/>
          </p:nvPicPr>
          <p:blipFill>
            <a:blip r:embed="rId5" cstate="print">
              <a:extLst>
                <a:ext uri="{BEBA8EAE-BF5A-486C-A8C5-ECC9F3942E4B}">
                  <a14:imgProps xmlns:a14="http://schemas.microsoft.com/office/drawing/2010/main">
                    <a14:imgLayer r:embed="rId6">
                      <a14:imgEffect>
                        <a14:artisticTexturizer/>
                      </a14:imgEffect>
                    </a14:imgLayer>
                  </a14:imgProps>
                </a:ext>
                <a:ext uri="{28A0092B-C50C-407E-A947-70E740481C1C}">
                  <a14:useLocalDpi xmlns:a14="http://schemas.microsoft.com/office/drawing/2010/main" val="0"/>
                </a:ext>
              </a:extLst>
            </a:blip>
            <a:stretch>
              <a:fillRect/>
            </a:stretch>
          </p:blipFill>
          <p:spPr>
            <a:xfrm>
              <a:off x="474230" y="2274836"/>
              <a:ext cx="8731663" cy="2491845"/>
            </a:xfrm>
            <a:prstGeom prst="rect">
              <a:avLst/>
            </a:prstGeom>
          </p:spPr>
        </p:pic>
        <p:sp>
          <p:nvSpPr>
            <p:cNvPr id="4" name="TextBox 3"/>
            <p:cNvSpPr txBox="1"/>
            <p:nvPr/>
          </p:nvSpPr>
          <p:spPr>
            <a:xfrm>
              <a:off x="1270057" y="2673009"/>
              <a:ext cx="7315200" cy="1938992"/>
            </a:xfrm>
            <a:prstGeom prst="rect">
              <a:avLst/>
            </a:prstGeom>
            <a:noFill/>
            <a:effectLst>
              <a:softEdge rad="25400"/>
            </a:effectLst>
          </p:spPr>
          <p:txBody>
            <a:bodyPr wrap="square" rtlCol="0">
              <a:spAutoFit/>
            </a:bodyPr>
            <a:lstStyle/>
            <a:p>
              <a:pPr algn="l"/>
              <a:r>
                <a:rPr lang="en-US" sz="1600" dirty="0" smtClean="0"/>
                <a:t>“if I have learned nothing else in all my years here (IBM), my biggest lesson is you have to constantly reinvent this company”</a:t>
              </a:r>
            </a:p>
            <a:p>
              <a:pPr algn="l"/>
              <a:endParaRPr lang="en-US" sz="1600" dirty="0" smtClean="0"/>
            </a:p>
            <a:p>
              <a:pPr algn="l"/>
              <a:r>
                <a:rPr lang="en-US" sz="1600" dirty="0" smtClean="0"/>
                <a:t>“What’s different from the past is the speed at which this is happening” </a:t>
              </a:r>
            </a:p>
            <a:p>
              <a:r>
                <a:rPr lang="en-US" sz="1400" dirty="0" smtClean="0"/>
                <a:t>          </a:t>
              </a:r>
            </a:p>
            <a:p>
              <a:pPr lvl="5"/>
              <a:r>
                <a:rPr lang="en-US" sz="1400" dirty="0"/>
                <a:t>	</a:t>
              </a:r>
              <a:r>
                <a:rPr lang="en-US" sz="1400" dirty="0" smtClean="0"/>
                <a:t>				- </a:t>
              </a:r>
              <a:r>
                <a:rPr lang="en-US" sz="1400" dirty="0" err="1" smtClean="0"/>
                <a:t>Ginni</a:t>
              </a:r>
              <a:r>
                <a:rPr lang="en-US" sz="1400" dirty="0" smtClean="0"/>
                <a:t> </a:t>
              </a:r>
              <a:r>
                <a:rPr lang="en-US" sz="1400" dirty="0" err="1" smtClean="0"/>
                <a:t>Rometty</a:t>
              </a:r>
              <a:r>
                <a:rPr lang="en-US" sz="1400" dirty="0" smtClean="0"/>
                <a:t/>
              </a:r>
              <a:br>
                <a:rPr lang="en-US" sz="1400" dirty="0" smtClean="0"/>
              </a:br>
              <a:r>
                <a:rPr lang="en-US" sz="1400" dirty="0" smtClean="0"/>
                <a:t>					   CEO IBM          </a:t>
              </a:r>
            </a:p>
            <a:p>
              <a:r>
                <a:rPr lang="en-US" sz="1400" dirty="0" smtClean="0"/>
                <a:t>  </a:t>
              </a:r>
              <a:endParaRPr lang="en-US" sz="1400" dirty="0"/>
            </a:p>
          </p:txBody>
        </p:sp>
      </p:grpSp>
    </p:spTree>
    <p:extLst>
      <p:ext uri="{BB962C8B-B14F-4D97-AF65-F5344CB8AC3E}">
        <p14:creationId xmlns:p14="http://schemas.microsoft.com/office/powerpoint/2010/main" val="5316714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IBM’s Definition of </a:t>
            </a:r>
            <a:r>
              <a:rPr lang="en-US" dirty="0" err="1"/>
              <a:t>DevOps</a:t>
            </a:r>
            <a:endParaRPr lang="en-US" dirty="0"/>
          </a:p>
        </p:txBody>
      </p:sp>
      <p:sp>
        <p:nvSpPr>
          <p:cNvPr id="57" name="AutoShape 39"/>
          <p:cNvSpPr>
            <a:spLocks noChangeArrowheads="1"/>
          </p:cNvSpPr>
          <p:nvPr/>
        </p:nvSpPr>
        <p:spPr bwMode="auto">
          <a:xfrm>
            <a:off x="493981" y="1319535"/>
            <a:ext cx="1658675" cy="897526"/>
          </a:xfrm>
          <a:prstGeom prst="roundRect">
            <a:avLst>
              <a:gd name="adj" fmla="val 10847"/>
            </a:avLst>
          </a:prstGeom>
          <a:solidFill>
            <a:srgbClr val="8CC63F"/>
          </a:solidFill>
          <a:ln w="9525">
            <a:noFill/>
            <a:round/>
            <a:headEnd/>
            <a:tailEnd/>
          </a:ln>
          <a:effectLst/>
        </p:spPr>
        <p:txBody>
          <a:bodyPr lIns="0" rIns="0" anchor="ctr"/>
          <a:lstStyle/>
          <a:p>
            <a:pPr algn="ctr"/>
            <a:r>
              <a:rPr lang="en-US" sz="1200" b="1" dirty="0">
                <a:solidFill>
                  <a:schemeClr val="bg1"/>
                </a:solidFill>
              </a:rPr>
              <a:t> Accelerate</a:t>
            </a:r>
            <a:br>
              <a:rPr lang="en-US" sz="1200" b="1" dirty="0">
                <a:solidFill>
                  <a:schemeClr val="bg1"/>
                </a:solidFill>
              </a:rPr>
            </a:br>
            <a:r>
              <a:rPr lang="en-US" sz="1200" b="1" dirty="0">
                <a:solidFill>
                  <a:schemeClr val="bg1"/>
                </a:solidFill>
              </a:rPr>
              <a:t>software delivery –</a:t>
            </a:r>
          </a:p>
          <a:p>
            <a:pPr algn="ctr"/>
            <a:r>
              <a:rPr lang="en-US" sz="1200" i="1" dirty="0">
                <a:solidFill>
                  <a:schemeClr val="bg1"/>
                </a:solidFill>
              </a:rPr>
              <a:t>for faster time to value</a:t>
            </a:r>
            <a:endParaRPr lang="en-US" sz="1200" dirty="0">
              <a:solidFill>
                <a:schemeClr val="bg1"/>
              </a:solidFill>
            </a:endParaRPr>
          </a:p>
        </p:txBody>
      </p:sp>
      <p:sp>
        <p:nvSpPr>
          <p:cNvPr id="58" name="AutoShape 39"/>
          <p:cNvSpPr>
            <a:spLocks noChangeArrowheads="1"/>
          </p:cNvSpPr>
          <p:nvPr/>
        </p:nvSpPr>
        <p:spPr bwMode="auto">
          <a:xfrm>
            <a:off x="497029" y="2331251"/>
            <a:ext cx="1658675" cy="896112"/>
          </a:xfrm>
          <a:prstGeom prst="roundRect">
            <a:avLst>
              <a:gd name="adj" fmla="val 10847"/>
            </a:avLst>
          </a:prstGeom>
          <a:solidFill>
            <a:srgbClr val="8CC63F"/>
          </a:solidFill>
          <a:ln w="9525">
            <a:noFill/>
            <a:round/>
            <a:headEnd/>
            <a:tailEnd/>
          </a:ln>
          <a:effectLst/>
        </p:spPr>
        <p:txBody>
          <a:bodyPr lIns="0" rIns="0" anchor="ctr"/>
          <a:lstStyle/>
          <a:p>
            <a:r>
              <a:rPr lang="en-US" sz="1200" b="1" dirty="0">
                <a:solidFill>
                  <a:schemeClr val="bg1"/>
                </a:solidFill>
              </a:rPr>
              <a:t>Balance speed, cost, quality and risk – </a:t>
            </a:r>
          </a:p>
          <a:p>
            <a:r>
              <a:rPr lang="en-US" sz="1200" b="1" dirty="0">
                <a:solidFill>
                  <a:schemeClr val="bg1"/>
                </a:solidFill>
              </a:rPr>
              <a:t>for increased capacity to innovate</a:t>
            </a:r>
          </a:p>
        </p:txBody>
      </p:sp>
      <p:sp>
        <p:nvSpPr>
          <p:cNvPr id="59" name="AutoShape 39"/>
          <p:cNvSpPr>
            <a:spLocks noChangeArrowheads="1"/>
          </p:cNvSpPr>
          <p:nvPr/>
        </p:nvSpPr>
        <p:spPr bwMode="auto">
          <a:xfrm>
            <a:off x="497029" y="3341554"/>
            <a:ext cx="1658675" cy="896112"/>
          </a:xfrm>
          <a:prstGeom prst="roundRect">
            <a:avLst>
              <a:gd name="adj" fmla="val 10847"/>
            </a:avLst>
          </a:prstGeom>
          <a:solidFill>
            <a:srgbClr val="8CC63F"/>
          </a:solidFill>
          <a:ln w="9525">
            <a:noFill/>
            <a:round/>
            <a:headEnd/>
            <a:tailEnd/>
          </a:ln>
          <a:effectLst/>
        </p:spPr>
        <p:txBody>
          <a:bodyPr lIns="0" rIns="0" anchor="ctr"/>
          <a:lstStyle/>
          <a:p>
            <a:r>
              <a:rPr lang="en-US" sz="1200" b="1" dirty="0">
                <a:solidFill>
                  <a:schemeClr val="bg1"/>
                </a:solidFill>
              </a:rPr>
              <a:t>Reduce time to customer feedback – for improved customer experience</a:t>
            </a:r>
          </a:p>
        </p:txBody>
      </p:sp>
      <p:sp>
        <p:nvSpPr>
          <p:cNvPr id="2" name="Slide Number Placeholder 1"/>
          <p:cNvSpPr>
            <a:spLocks noGrp="1"/>
          </p:cNvSpPr>
          <p:nvPr>
            <p:ph type="sldNum" sz="quarter" idx="10"/>
          </p:nvPr>
        </p:nvSpPr>
        <p:spPr/>
        <p:txBody>
          <a:bodyPr/>
          <a:lstStyle/>
          <a:p>
            <a:fld id="{4470DDEB-841E-49D4-8EA8-3E0F57815050}" type="slidenum">
              <a:rPr lang="en-US" smtClean="0"/>
              <a:pPr/>
              <a:t>3</a:t>
            </a:fld>
            <a:endParaRPr lang="en-US" dirty="0"/>
          </a:p>
        </p:txBody>
      </p:sp>
      <p:sp>
        <p:nvSpPr>
          <p:cNvPr id="3" name="TextBox 2"/>
          <p:cNvSpPr txBox="1"/>
          <p:nvPr/>
        </p:nvSpPr>
        <p:spPr>
          <a:xfrm>
            <a:off x="2642670" y="3438531"/>
            <a:ext cx="6013650" cy="1446550"/>
          </a:xfrm>
          <a:prstGeom prst="rect">
            <a:avLst/>
          </a:prstGeom>
          <a:noFill/>
        </p:spPr>
        <p:txBody>
          <a:bodyPr wrap="square" rtlCol="0">
            <a:spAutoFit/>
          </a:bodyPr>
          <a:lstStyle/>
          <a:p>
            <a:pPr algn="l"/>
            <a:r>
              <a:rPr lang="en-US" altLang="ja-JP" sz="1400" i="1" dirty="0">
                <a:solidFill>
                  <a:srgbClr val="000000"/>
                </a:solidFill>
              </a:rPr>
              <a:t>“The agile, "</a:t>
            </a:r>
            <a:r>
              <a:rPr lang="en-US" altLang="ja-JP" sz="1400" i="1" dirty="0" err="1">
                <a:solidFill>
                  <a:srgbClr val="000000"/>
                </a:solidFill>
              </a:rPr>
              <a:t>devops</a:t>
            </a:r>
            <a:r>
              <a:rPr lang="en-US" altLang="ja-JP" sz="1400" i="1" dirty="0">
                <a:solidFill>
                  <a:srgbClr val="000000"/>
                </a:solidFill>
              </a:rPr>
              <a:t>" culture will move from the software development lab to the front office. That will be required of sales and marketing, customer service, HR, product development… they (customers) will expect you to behave differently. Rapid response, iterative, fast with quality. It is a rare front office today that is ready for this</a:t>
            </a:r>
            <a:r>
              <a:rPr lang="en-US" altLang="ja-JP" sz="1400" i="1" dirty="0" smtClean="0">
                <a:solidFill>
                  <a:srgbClr val="000000"/>
                </a:solidFill>
              </a:rPr>
              <a:t>.” </a:t>
            </a:r>
            <a:r>
              <a:rPr lang="en-US" altLang="ja-JP" sz="1600" dirty="0" smtClean="0">
                <a:solidFill>
                  <a:srgbClr val="000000"/>
                </a:solidFill>
              </a:rPr>
              <a:t>– </a:t>
            </a:r>
            <a:r>
              <a:rPr lang="en-US" altLang="en-US" sz="1600" i="1" dirty="0" err="1">
                <a:solidFill>
                  <a:srgbClr val="000000"/>
                </a:solidFill>
              </a:rPr>
              <a:t>Ginni</a:t>
            </a:r>
            <a:r>
              <a:rPr lang="en-US" altLang="en-US" sz="1600" i="1" dirty="0">
                <a:solidFill>
                  <a:srgbClr val="000000"/>
                </a:solidFill>
              </a:rPr>
              <a:t> </a:t>
            </a:r>
            <a:r>
              <a:rPr lang="en-US" altLang="en-US" sz="1600" i="1" dirty="0" err="1" smtClean="0">
                <a:solidFill>
                  <a:srgbClr val="000000"/>
                </a:solidFill>
              </a:rPr>
              <a:t>Rometty</a:t>
            </a:r>
            <a:endParaRPr lang="en-US" altLang="en-US" sz="1600" i="1" dirty="0">
              <a:solidFill>
                <a:srgbClr val="000000"/>
              </a:solidFill>
            </a:endParaRPr>
          </a:p>
          <a:p>
            <a:pPr algn="l"/>
            <a:r>
              <a:rPr lang="en-US" altLang="en-US" sz="1600" i="1" dirty="0" smtClean="0">
                <a:solidFill>
                  <a:srgbClr val="000000"/>
                </a:solidFill>
              </a:rPr>
              <a:t>			         CEO IBM</a:t>
            </a:r>
            <a:endParaRPr lang="en-US" sz="1600" dirty="0"/>
          </a:p>
        </p:txBody>
      </p:sp>
      <p:grpSp>
        <p:nvGrpSpPr>
          <p:cNvPr id="69" name="Group 155"/>
          <p:cNvGrpSpPr>
            <a:grpSpLocks/>
          </p:cNvGrpSpPr>
          <p:nvPr/>
        </p:nvGrpSpPr>
        <p:grpSpPr bwMode="auto">
          <a:xfrm>
            <a:off x="4580949" y="1114903"/>
            <a:ext cx="2137092" cy="2134656"/>
            <a:chOff x="2837" y="1525"/>
            <a:chExt cx="1754" cy="1752"/>
          </a:xfrm>
        </p:grpSpPr>
        <p:pic>
          <p:nvPicPr>
            <p:cNvPr id="70" name="Picture 156" descr="Circle_graph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7" y="1525"/>
              <a:ext cx="1754" cy="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64"/>
            <p:cNvSpPr txBox="1">
              <a:spLocks noChangeArrowheads="1"/>
            </p:cNvSpPr>
            <p:nvPr/>
          </p:nvSpPr>
          <p:spPr bwMode="auto">
            <a:xfrm>
              <a:off x="2938" y="2305"/>
              <a:ext cx="617"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lgn="ctr" eaLnBrk="1" hangingPunct="1">
                <a:lnSpc>
                  <a:spcPct val="90000"/>
                </a:lnSpc>
                <a:spcBef>
                  <a:spcPts val="963"/>
                </a:spcBef>
                <a:buClr>
                  <a:srgbClr val="000000"/>
                </a:buClr>
                <a:buFont typeface="Times New Roman" pitchFamily="18" charset="0"/>
                <a:buNone/>
              </a:pPr>
              <a:r>
                <a:rPr lang="en-US" altLang="en-US" sz="1000" dirty="0">
                  <a:solidFill>
                    <a:srgbClr val="FFFFFF"/>
                  </a:solidFill>
                </a:rPr>
                <a:t>Operate</a:t>
              </a:r>
            </a:p>
          </p:txBody>
        </p:sp>
        <p:sp>
          <p:nvSpPr>
            <p:cNvPr id="72" name="TextBox 65"/>
            <p:cNvSpPr txBox="1">
              <a:spLocks noChangeArrowheads="1"/>
            </p:cNvSpPr>
            <p:nvPr/>
          </p:nvSpPr>
          <p:spPr bwMode="auto">
            <a:xfrm>
              <a:off x="3939" y="2276"/>
              <a:ext cx="498"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lgn="ctr" eaLnBrk="1" hangingPunct="1">
                <a:lnSpc>
                  <a:spcPct val="90000"/>
                </a:lnSpc>
                <a:spcBef>
                  <a:spcPts val="963"/>
                </a:spcBef>
                <a:buClr>
                  <a:srgbClr val="000000"/>
                </a:buClr>
                <a:buFont typeface="Times New Roman" pitchFamily="18" charset="0"/>
                <a:buNone/>
              </a:pPr>
              <a:r>
                <a:rPr lang="en-US" altLang="en-US" sz="1000" dirty="0">
                  <a:solidFill>
                    <a:srgbClr val="FFFFFF"/>
                  </a:solidFill>
                </a:rPr>
                <a:t>Develop/ </a:t>
              </a:r>
              <a:br>
                <a:rPr lang="en-US" altLang="en-US" sz="1000" dirty="0">
                  <a:solidFill>
                    <a:srgbClr val="FFFFFF"/>
                  </a:solidFill>
                </a:rPr>
              </a:br>
              <a:r>
                <a:rPr lang="en-US" altLang="en-US" sz="1000" dirty="0">
                  <a:solidFill>
                    <a:srgbClr val="FFFFFF"/>
                  </a:solidFill>
                </a:rPr>
                <a:t>Test</a:t>
              </a:r>
            </a:p>
          </p:txBody>
        </p:sp>
        <p:sp>
          <p:nvSpPr>
            <p:cNvPr id="73" name="TextBox 66"/>
            <p:cNvSpPr txBox="1">
              <a:spLocks noChangeArrowheads="1"/>
            </p:cNvSpPr>
            <p:nvPr/>
          </p:nvSpPr>
          <p:spPr bwMode="auto">
            <a:xfrm>
              <a:off x="3444" y="2750"/>
              <a:ext cx="543"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lgn="ctr">
                <a:spcBef>
                  <a:spcPct val="0"/>
                </a:spcBef>
                <a:buClr>
                  <a:srgbClr val="000000"/>
                </a:buClr>
                <a:buFont typeface="Times New Roman" pitchFamily="18" charset="0"/>
                <a:buNone/>
              </a:pPr>
              <a:r>
                <a:rPr lang="en-US" altLang="en-US" sz="1000">
                  <a:solidFill>
                    <a:srgbClr val="FFFFFF"/>
                  </a:solidFill>
                </a:rPr>
                <a:t>Deploy</a:t>
              </a:r>
            </a:p>
          </p:txBody>
        </p:sp>
        <p:sp>
          <p:nvSpPr>
            <p:cNvPr id="74" name="TextBox 67"/>
            <p:cNvSpPr txBox="1">
              <a:spLocks noChangeArrowheads="1"/>
            </p:cNvSpPr>
            <p:nvPr/>
          </p:nvSpPr>
          <p:spPr bwMode="auto">
            <a:xfrm>
              <a:off x="3534" y="1868"/>
              <a:ext cx="362"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lgn="ctr" eaLnBrk="1" hangingPunct="1">
                <a:lnSpc>
                  <a:spcPct val="90000"/>
                </a:lnSpc>
                <a:spcBef>
                  <a:spcPts val="963"/>
                </a:spcBef>
                <a:buClr>
                  <a:srgbClr val="000000"/>
                </a:buClr>
                <a:buFont typeface="Times New Roman" pitchFamily="18" charset="0"/>
                <a:buNone/>
              </a:pPr>
              <a:r>
                <a:rPr lang="en-US" altLang="en-US" sz="1000">
                  <a:solidFill>
                    <a:srgbClr val="FFFFFF"/>
                  </a:solidFill>
                </a:rPr>
                <a:t>Steer</a:t>
              </a:r>
            </a:p>
          </p:txBody>
        </p:sp>
        <p:sp>
          <p:nvSpPr>
            <p:cNvPr id="76" name="AutoShape 66" descr="9k="/>
            <p:cNvSpPr>
              <a:spLocks noChangeAspect="1" noChangeArrowheads="1"/>
            </p:cNvSpPr>
            <p:nvPr/>
          </p:nvSpPr>
          <p:spPr bwMode="auto">
            <a:xfrm>
              <a:off x="3993" y="2272"/>
              <a:ext cx="15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spcBef>
                  <a:spcPct val="0"/>
                </a:spcBef>
                <a:buClrTx/>
                <a:buFontTx/>
                <a:buNone/>
              </a:pPr>
              <a:endParaRPr lang="en-US" altLang="en-US" sz="1000" b="0">
                <a:solidFill>
                  <a:srgbClr val="000000"/>
                </a:solidFill>
              </a:endParaRPr>
            </a:p>
          </p:txBody>
        </p:sp>
        <p:sp>
          <p:nvSpPr>
            <p:cNvPr id="77" name="AutoShape 68" descr="9k="/>
            <p:cNvSpPr>
              <a:spLocks noChangeAspect="1" noChangeArrowheads="1"/>
            </p:cNvSpPr>
            <p:nvPr/>
          </p:nvSpPr>
          <p:spPr bwMode="auto">
            <a:xfrm>
              <a:off x="3993" y="2272"/>
              <a:ext cx="153"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spcBef>
                  <a:spcPct val="20000"/>
                </a:spcBef>
                <a:buClr>
                  <a:schemeClr val="tx1"/>
                </a:buClr>
                <a:buFont typeface="Wingdings" pitchFamily="2" charset="2"/>
                <a:buChar char="§"/>
                <a:defRPr sz="2000" b="1">
                  <a:solidFill>
                    <a:schemeClr val="tx1"/>
                  </a:solidFill>
                  <a:latin typeface="Arial" pitchFamily="34" charset="0"/>
                  <a:ea typeface="MS PGothic" pitchFamily="34" charset="-128"/>
                  <a:cs typeface="Arial" pitchFamily="34" charset="0"/>
                </a:defRPr>
              </a:lvl1pPr>
              <a:lvl2pPr marL="742950" indent="-285750">
                <a:spcBef>
                  <a:spcPct val="20000"/>
                </a:spcBef>
                <a:buFont typeface="Arial" pitchFamily="34" charset="0"/>
                <a:buChar char="–"/>
                <a:defRPr sz="2000">
                  <a:solidFill>
                    <a:schemeClr val="tx1"/>
                  </a:solidFill>
                  <a:latin typeface="Arial" pitchFamily="34" charset="0"/>
                  <a:ea typeface="MS PGothic" pitchFamily="34" charset="-128"/>
                  <a:cs typeface="Arial" pitchFamily="34" charset="0"/>
                </a:defRPr>
              </a:lvl2pPr>
              <a:lvl3pPr marL="1143000" indent="-228600">
                <a:spcBef>
                  <a:spcPct val="20000"/>
                </a:spcBef>
                <a:buChar char="•"/>
                <a:defRPr>
                  <a:solidFill>
                    <a:schemeClr val="tx1"/>
                  </a:solidFill>
                  <a:latin typeface="Arial" pitchFamily="34" charset="0"/>
                  <a:ea typeface="MS PGothic" pitchFamily="34" charset="-128"/>
                  <a:cs typeface="Arial" pitchFamily="34" charset="0"/>
                </a:defRPr>
              </a:lvl3pPr>
              <a:lvl4pPr marL="1600200" indent="-228600">
                <a:spcBef>
                  <a:spcPct val="20000"/>
                </a:spcBef>
                <a:buFont typeface="Arial" pitchFamily="34" charset="0"/>
                <a:buChar char="»"/>
                <a:defRPr sz="1600">
                  <a:solidFill>
                    <a:schemeClr val="tx1"/>
                  </a:solidFill>
                  <a:latin typeface="Arial" pitchFamily="34" charset="0"/>
                  <a:ea typeface="MS PGothic" pitchFamily="34" charset="-128"/>
                  <a:cs typeface="Arial" pitchFamily="34" charset="0"/>
                </a:defRPr>
              </a:lvl4pPr>
              <a:lvl5pPr marL="2057400" indent="-228600">
                <a:spcBef>
                  <a:spcPct val="20000"/>
                </a:spcBef>
                <a:buChar char="»"/>
                <a:defRPr sz="1600">
                  <a:solidFill>
                    <a:schemeClr val="tx1"/>
                  </a:solidFill>
                  <a:latin typeface="Arial" pitchFamily="34" charset="0"/>
                  <a:ea typeface="MS PGothic" pitchFamily="34" charset="-128"/>
                  <a:cs typeface="Arial" pitchFamily="34" charset="0"/>
                </a:defRPr>
              </a:lvl5pPr>
              <a:lvl6pPr marL="25146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6pPr>
              <a:lvl7pPr marL="29718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7pPr>
              <a:lvl8pPr marL="34290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8pPr>
              <a:lvl9pPr marL="3886200" indent="-228600" eaLnBrk="0" fontAlgn="base" hangingPunct="0">
                <a:spcBef>
                  <a:spcPct val="20000"/>
                </a:spcBef>
                <a:spcAft>
                  <a:spcPct val="0"/>
                </a:spcAft>
                <a:buChar char="»"/>
                <a:defRPr sz="1600">
                  <a:solidFill>
                    <a:schemeClr val="tx1"/>
                  </a:solidFill>
                  <a:latin typeface="Arial" pitchFamily="34" charset="0"/>
                  <a:ea typeface="MS PGothic" pitchFamily="34" charset="-128"/>
                  <a:cs typeface="Arial" pitchFamily="34" charset="0"/>
                </a:defRPr>
              </a:lvl9pPr>
            </a:lstStyle>
            <a:p>
              <a:pPr>
                <a:spcBef>
                  <a:spcPct val="0"/>
                </a:spcBef>
                <a:buClrTx/>
                <a:buFontTx/>
                <a:buNone/>
              </a:pPr>
              <a:endParaRPr lang="en-US" altLang="en-US" sz="1000" b="0">
                <a:solidFill>
                  <a:srgbClr val="000000"/>
                </a:solidFill>
              </a:endParaRPr>
            </a:p>
          </p:txBody>
        </p:sp>
      </p:grpSp>
    </p:spTree>
    <p:extLst>
      <p:ext uri="{BB962C8B-B14F-4D97-AF65-F5344CB8AC3E}">
        <p14:creationId xmlns:p14="http://schemas.microsoft.com/office/powerpoint/2010/main" val="1565715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3" name="Group 5"/>
          <p:cNvGrpSpPr>
            <a:grpSpLocks noChangeAspect="1"/>
          </p:cNvGrpSpPr>
          <p:nvPr/>
        </p:nvGrpSpPr>
        <p:grpSpPr bwMode="auto">
          <a:xfrm>
            <a:off x="989013" y="1290653"/>
            <a:ext cx="7431058" cy="3684817"/>
            <a:chOff x="126" y="1144"/>
            <a:chExt cx="5472" cy="2713"/>
          </a:xfrm>
          <a:effectLst/>
        </p:grpSpPr>
        <p:sp>
          <p:nvSpPr>
            <p:cNvPr id="304" name="Freeform 6"/>
            <p:cNvSpPr>
              <a:spLocks noChangeAspect="1"/>
            </p:cNvSpPr>
            <p:nvPr/>
          </p:nvSpPr>
          <p:spPr bwMode="auto">
            <a:xfrm>
              <a:off x="5252" y="1879"/>
              <a:ext cx="56" cy="203"/>
            </a:xfrm>
            <a:custGeom>
              <a:avLst/>
              <a:gdLst/>
              <a:ahLst/>
              <a:cxnLst>
                <a:cxn ang="0">
                  <a:pos x="0" y="76"/>
                </a:cxn>
                <a:cxn ang="0">
                  <a:pos x="14" y="303"/>
                </a:cxn>
                <a:cxn ang="0">
                  <a:pos x="84" y="208"/>
                </a:cxn>
                <a:cxn ang="0">
                  <a:pos x="26" y="0"/>
                </a:cxn>
                <a:cxn ang="0">
                  <a:pos x="0" y="76"/>
                </a:cxn>
              </a:cxnLst>
              <a:rect l="0" t="0" r="r" b="b"/>
              <a:pathLst>
                <a:path w="84" h="303">
                  <a:moveTo>
                    <a:pt x="0" y="76"/>
                  </a:moveTo>
                  <a:lnTo>
                    <a:pt x="14" y="303"/>
                  </a:lnTo>
                  <a:lnTo>
                    <a:pt x="84" y="208"/>
                  </a:lnTo>
                  <a:lnTo>
                    <a:pt x="26" y="0"/>
                  </a:lnTo>
                  <a:lnTo>
                    <a:pt x="0" y="76"/>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5" name="Freeform 7"/>
            <p:cNvSpPr>
              <a:spLocks noChangeAspect="1"/>
            </p:cNvSpPr>
            <p:nvPr/>
          </p:nvSpPr>
          <p:spPr bwMode="auto">
            <a:xfrm>
              <a:off x="5053" y="2187"/>
              <a:ext cx="207" cy="159"/>
            </a:xfrm>
            <a:custGeom>
              <a:avLst/>
              <a:gdLst/>
              <a:ahLst/>
              <a:cxnLst>
                <a:cxn ang="0">
                  <a:pos x="0" y="234"/>
                </a:cxn>
                <a:cxn ang="0">
                  <a:pos x="52" y="190"/>
                </a:cxn>
                <a:cxn ang="0">
                  <a:pos x="133" y="190"/>
                </a:cxn>
                <a:cxn ang="0">
                  <a:pos x="174" y="126"/>
                </a:cxn>
                <a:cxn ang="0">
                  <a:pos x="243" y="83"/>
                </a:cxn>
                <a:cxn ang="0">
                  <a:pos x="291" y="0"/>
                </a:cxn>
                <a:cxn ang="0">
                  <a:pos x="309" y="61"/>
                </a:cxn>
                <a:cxn ang="0">
                  <a:pos x="260" y="198"/>
                </a:cxn>
                <a:cxn ang="0">
                  <a:pos x="162" y="231"/>
                </a:cxn>
                <a:cxn ang="0">
                  <a:pos x="91" y="220"/>
                </a:cxn>
                <a:cxn ang="0">
                  <a:pos x="0" y="234"/>
                </a:cxn>
              </a:cxnLst>
              <a:rect l="0" t="0" r="r" b="b"/>
              <a:pathLst>
                <a:path w="309" h="234">
                  <a:moveTo>
                    <a:pt x="0" y="234"/>
                  </a:moveTo>
                  <a:lnTo>
                    <a:pt x="52" y="190"/>
                  </a:lnTo>
                  <a:lnTo>
                    <a:pt x="133" y="190"/>
                  </a:lnTo>
                  <a:lnTo>
                    <a:pt x="174" y="126"/>
                  </a:lnTo>
                  <a:lnTo>
                    <a:pt x="243" y="83"/>
                  </a:lnTo>
                  <a:lnTo>
                    <a:pt x="291" y="0"/>
                  </a:lnTo>
                  <a:lnTo>
                    <a:pt x="309" y="61"/>
                  </a:lnTo>
                  <a:lnTo>
                    <a:pt x="260" y="198"/>
                  </a:lnTo>
                  <a:lnTo>
                    <a:pt x="162" y="231"/>
                  </a:lnTo>
                  <a:lnTo>
                    <a:pt x="91" y="220"/>
                  </a:lnTo>
                  <a:lnTo>
                    <a:pt x="0" y="234"/>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6" name="Freeform 8"/>
            <p:cNvSpPr>
              <a:spLocks noChangeAspect="1"/>
            </p:cNvSpPr>
            <p:nvPr/>
          </p:nvSpPr>
          <p:spPr bwMode="auto">
            <a:xfrm>
              <a:off x="3589" y="1324"/>
              <a:ext cx="112" cy="81"/>
            </a:xfrm>
            <a:custGeom>
              <a:avLst/>
              <a:gdLst/>
              <a:ahLst/>
              <a:cxnLst>
                <a:cxn ang="0">
                  <a:pos x="0" y="55"/>
                </a:cxn>
                <a:cxn ang="0">
                  <a:pos x="67" y="84"/>
                </a:cxn>
                <a:cxn ang="0">
                  <a:pos x="63" y="115"/>
                </a:cxn>
                <a:cxn ang="0">
                  <a:pos x="168" y="120"/>
                </a:cxn>
                <a:cxn ang="0">
                  <a:pos x="111" y="14"/>
                </a:cxn>
                <a:cxn ang="0">
                  <a:pos x="46" y="0"/>
                </a:cxn>
                <a:cxn ang="0">
                  <a:pos x="0" y="55"/>
                </a:cxn>
              </a:cxnLst>
              <a:rect l="0" t="0" r="r" b="b"/>
              <a:pathLst>
                <a:path w="168" h="120">
                  <a:moveTo>
                    <a:pt x="0" y="55"/>
                  </a:moveTo>
                  <a:lnTo>
                    <a:pt x="67" y="84"/>
                  </a:lnTo>
                  <a:lnTo>
                    <a:pt x="63" y="115"/>
                  </a:lnTo>
                  <a:lnTo>
                    <a:pt x="168" y="120"/>
                  </a:lnTo>
                  <a:lnTo>
                    <a:pt x="111" y="14"/>
                  </a:lnTo>
                  <a:lnTo>
                    <a:pt x="46" y="0"/>
                  </a:lnTo>
                  <a:lnTo>
                    <a:pt x="0" y="55"/>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7" name="Freeform 9"/>
            <p:cNvSpPr>
              <a:spLocks noChangeAspect="1"/>
            </p:cNvSpPr>
            <p:nvPr/>
          </p:nvSpPr>
          <p:spPr bwMode="auto">
            <a:xfrm>
              <a:off x="3627" y="1179"/>
              <a:ext cx="269" cy="140"/>
            </a:xfrm>
            <a:custGeom>
              <a:avLst/>
              <a:gdLst/>
              <a:ahLst/>
              <a:cxnLst>
                <a:cxn ang="0">
                  <a:pos x="0" y="177"/>
                </a:cxn>
                <a:cxn ang="0">
                  <a:pos x="84" y="207"/>
                </a:cxn>
                <a:cxn ang="0">
                  <a:pos x="187" y="107"/>
                </a:cxn>
                <a:cxn ang="0">
                  <a:pos x="400" y="43"/>
                </a:cxn>
                <a:cxn ang="0">
                  <a:pos x="379" y="0"/>
                </a:cxn>
                <a:cxn ang="0">
                  <a:pos x="202" y="41"/>
                </a:cxn>
                <a:cxn ang="0">
                  <a:pos x="54" y="101"/>
                </a:cxn>
                <a:cxn ang="0">
                  <a:pos x="0" y="177"/>
                </a:cxn>
              </a:cxnLst>
              <a:rect l="0" t="0" r="r" b="b"/>
              <a:pathLst>
                <a:path w="400" h="207">
                  <a:moveTo>
                    <a:pt x="0" y="177"/>
                  </a:moveTo>
                  <a:lnTo>
                    <a:pt x="84" y="207"/>
                  </a:lnTo>
                  <a:lnTo>
                    <a:pt x="187" y="107"/>
                  </a:lnTo>
                  <a:lnTo>
                    <a:pt x="400" y="43"/>
                  </a:lnTo>
                  <a:lnTo>
                    <a:pt x="379" y="0"/>
                  </a:lnTo>
                  <a:lnTo>
                    <a:pt x="202" y="41"/>
                  </a:lnTo>
                  <a:lnTo>
                    <a:pt x="54" y="101"/>
                  </a:lnTo>
                  <a:lnTo>
                    <a:pt x="0" y="177"/>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8" name="Freeform 10"/>
            <p:cNvSpPr>
              <a:spLocks noChangeAspect="1"/>
            </p:cNvSpPr>
            <p:nvPr/>
          </p:nvSpPr>
          <p:spPr bwMode="auto">
            <a:xfrm>
              <a:off x="126" y="1350"/>
              <a:ext cx="2032" cy="2507"/>
            </a:xfrm>
            <a:custGeom>
              <a:avLst/>
              <a:gdLst>
                <a:gd name="connsiteX0" fmla="*/ 0 w 10000"/>
                <a:gd name="connsiteY0" fmla="*/ 756 h 9973"/>
                <a:gd name="connsiteX1" fmla="*/ 137 w 10000"/>
                <a:gd name="connsiteY1" fmla="*/ 781 h 9973"/>
                <a:gd name="connsiteX2" fmla="*/ 85 w 10000"/>
                <a:gd name="connsiteY2" fmla="*/ 795 h 9973"/>
                <a:gd name="connsiteX3" fmla="*/ 137 w 10000"/>
                <a:gd name="connsiteY3" fmla="*/ 864 h 9973"/>
                <a:gd name="connsiteX4" fmla="*/ 357 w 10000"/>
                <a:gd name="connsiteY4" fmla="*/ 852 h 9973"/>
                <a:gd name="connsiteX5" fmla="*/ 401 w 10000"/>
                <a:gd name="connsiteY5" fmla="*/ 896 h 9973"/>
                <a:gd name="connsiteX6" fmla="*/ 489 w 10000"/>
                <a:gd name="connsiteY6" fmla="*/ 864 h 9973"/>
                <a:gd name="connsiteX7" fmla="*/ 516 w 10000"/>
                <a:gd name="connsiteY7" fmla="*/ 979 h 9973"/>
                <a:gd name="connsiteX8" fmla="*/ 209 w 10000"/>
                <a:gd name="connsiteY8" fmla="*/ 1082 h 9973"/>
                <a:gd name="connsiteX9" fmla="*/ 159 w 10000"/>
                <a:gd name="connsiteY9" fmla="*/ 1197 h 9973"/>
                <a:gd name="connsiteX10" fmla="*/ 206 w 10000"/>
                <a:gd name="connsiteY10" fmla="*/ 1236 h 9973"/>
                <a:gd name="connsiteX11" fmla="*/ 319 w 10000"/>
                <a:gd name="connsiteY11" fmla="*/ 1258 h 9973"/>
                <a:gd name="connsiteX12" fmla="*/ 269 w 10000"/>
                <a:gd name="connsiteY12" fmla="*/ 1314 h 9973"/>
                <a:gd name="connsiteX13" fmla="*/ 316 w 10000"/>
                <a:gd name="connsiteY13" fmla="*/ 1366 h 9973"/>
                <a:gd name="connsiteX14" fmla="*/ 357 w 10000"/>
                <a:gd name="connsiteY14" fmla="*/ 1373 h 9973"/>
                <a:gd name="connsiteX15" fmla="*/ 417 w 10000"/>
                <a:gd name="connsiteY15" fmla="*/ 1304 h 9973"/>
                <a:gd name="connsiteX16" fmla="*/ 470 w 10000"/>
                <a:gd name="connsiteY16" fmla="*/ 1424 h 9973"/>
                <a:gd name="connsiteX17" fmla="*/ 434 w 10000"/>
                <a:gd name="connsiteY17" fmla="*/ 1476 h 9973"/>
                <a:gd name="connsiteX18" fmla="*/ 566 w 10000"/>
                <a:gd name="connsiteY18" fmla="*/ 1410 h 9973"/>
                <a:gd name="connsiteX19" fmla="*/ 676 w 10000"/>
                <a:gd name="connsiteY19" fmla="*/ 1498 h 9973"/>
                <a:gd name="connsiteX20" fmla="*/ 840 w 10000"/>
                <a:gd name="connsiteY20" fmla="*/ 1429 h 9973"/>
                <a:gd name="connsiteX21" fmla="*/ 687 w 10000"/>
                <a:gd name="connsiteY21" fmla="*/ 1652 h 9973"/>
                <a:gd name="connsiteX22" fmla="*/ 569 w 10000"/>
                <a:gd name="connsiteY22" fmla="*/ 1694 h 9973"/>
                <a:gd name="connsiteX23" fmla="*/ 566 w 10000"/>
                <a:gd name="connsiteY23" fmla="*/ 1740 h 9973"/>
                <a:gd name="connsiteX24" fmla="*/ 434 w 10000"/>
                <a:gd name="connsiteY24" fmla="*/ 1747 h 9973"/>
                <a:gd name="connsiteX25" fmla="*/ 343 w 10000"/>
                <a:gd name="connsiteY25" fmla="*/ 1833 h 9973"/>
                <a:gd name="connsiteX26" fmla="*/ 470 w 10000"/>
                <a:gd name="connsiteY26" fmla="*/ 1767 h 9973"/>
                <a:gd name="connsiteX27" fmla="*/ 604 w 10000"/>
                <a:gd name="connsiteY27" fmla="*/ 1772 h 9973"/>
                <a:gd name="connsiteX28" fmla="*/ 659 w 10000"/>
                <a:gd name="connsiteY28" fmla="*/ 1703 h 9973"/>
                <a:gd name="connsiteX29" fmla="*/ 750 w 10000"/>
                <a:gd name="connsiteY29" fmla="*/ 1684 h 9973"/>
                <a:gd name="connsiteX30" fmla="*/ 1035 w 10000"/>
                <a:gd name="connsiteY30" fmla="*/ 1520 h 9973"/>
                <a:gd name="connsiteX31" fmla="*/ 1088 w 10000"/>
                <a:gd name="connsiteY31" fmla="*/ 1454 h 9973"/>
                <a:gd name="connsiteX32" fmla="*/ 1038 w 10000"/>
                <a:gd name="connsiteY32" fmla="*/ 1407 h 9973"/>
                <a:gd name="connsiteX33" fmla="*/ 1299 w 10000"/>
                <a:gd name="connsiteY33" fmla="*/ 1202 h 9973"/>
                <a:gd name="connsiteX34" fmla="*/ 1343 w 10000"/>
                <a:gd name="connsiteY34" fmla="*/ 1221 h 9973"/>
                <a:gd name="connsiteX35" fmla="*/ 1239 w 10000"/>
                <a:gd name="connsiteY35" fmla="*/ 1270 h 9973"/>
                <a:gd name="connsiteX36" fmla="*/ 1203 w 10000"/>
                <a:gd name="connsiteY36" fmla="*/ 1366 h 9973"/>
                <a:gd name="connsiteX37" fmla="*/ 1269 w 10000"/>
                <a:gd name="connsiteY37" fmla="*/ 1366 h 9973"/>
                <a:gd name="connsiteX38" fmla="*/ 1206 w 10000"/>
                <a:gd name="connsiteY38" fmla="*/ 1422 h 9973"/>
                <a:gd name="connsiteX39" fmla="*/ 1450 w 10000"/>
                <a:gd name="connsiteY39" fmla="*/ 1346 h 9973"/>
                <a:gd name="connsiteX40" fmla="*/ 1505 w 10000"/>
                <a:gd name="connsiteY40" fmla="*/ 1248 h 9973"/>
                <a:gd name="connsiteX41" fmla="*/ 1626 w 10000"/>
                <a:gd name="connsiteY41" fmla="*/ 1219 h 9973"/>
                <a:gd name="connsiteX42" fmla="*/ 1585 w 10000"/>
                <a:gd name="connsiteY42" fmla="*/ 1275 h 9973"/>
                <a:gd name="connsiteX43" fmla="*/ 1793 w 10000"/>
                <a:gd name="connsiteY43" fmla="*/ 1346 h 9973"/>
                <a:gd name="connsiteX44" fmla="*/ 2172 w 10000"/>
                <a:gd name="connsiteY44" fmla="*/ 1356 h 9973"/>
                <a:gd name="connsiteX45" fmla="*/ 2200 w 10000"/>
                <a:gd name="connsiteY45" fmla="*/ 1424 h 9973"/>
                <a:gd name="connsiteX46" fmla="*/ 2274 w 10000"/>
                <a:gd name="connsiteY46" fmla="*/ 1483 h 9973"/>
                <a:gd name="connsiteX47" fmla="*/ 2351 w 10000"/>
                <a:gd name="connsiteY47" fmla="*/ 1517 h 9973"/>
                <a:gd name="connsiteX48" fmla="*/ 2499 w 10000"/>
                <a:gd name="connsiteY48" fmla="*/ 1505 h 9973"/>
                <a:gd name="connsiteX49" fmla="*/ 2615 w 10000"/>
                <a:gd name="connsiteY49" fmla="*/ 1549 h 9973"/>
                <a:gd name="connsiteX50" fmla="*/ 2595 w 10000"/>
                <a:gd name="connsiteY50" fmla="*/ 1625 h 9973"/>
                <a:gd name="connsiteX51" fmla="*/ 2771 w 10000"/>
                <a:gd name="connsiteY51" fmla="*/ 1723 h 9973"/>
                <a:gd name="connsiteX52" fmla="*/ 2823 w 10000"/>
                <a:gd name="connsiteY52" fmla="*/ 1877 h 9973"/>
                <a:gd name="connsiteX53" fmla="*/ 3010 w 10000"/>
                <a:gd name="connsiteY53" fmla="*/ 2068 h 9973"/>
                <a:gd name="connsiteX54" fmla="*/ 3027 w 10000"/>
                <a:gd name="connsiteY54" fmla="*/ 2181 h 9973"/>
                <a:gd name="connsiteX55" fmla="*/ 3263 w 10000"/>
                <a:gd name="connsiteY55" fmla="*/ 2286 h 9973"/>
                <a:gd name="connsiteX56" fmla="*/ 3378 w 10000"/>
                <a:gd name="connsiteY56" fmla="*/ 2303 h 9973"/>
                <a:gd name="connsiteX57" fmla="*/ 3414 w 10000"/>
                <a:gd name="connsiteY57" fmla="*/ 2445 h 9973"/>
                <a:gd name="connsiteX58" fmla="*/ 3263 w 10000"/>
                <a:gd name="connsiteY58" fmla="*/ 2445 h 9973"/>
                <a:gd name="connsiteX59" fmla="*/ 3318 w 10000"/>
                <a:gd name="connsiteY59" fmla="*/ 2621 h 9973"/>
                <a:gd name="connsiteX60" fmla="*/ 3288 w 10000"/>
                <a:gd name="connsiteY60" fmla="*/ 3089 h 9973"/>
                <a:gd name="connsiteX61" fmla="*/ 3439 w 10000"/>
                <a:gd name="connsiteY61" fmla="*/ 3341 h 9973"/>
                <a:gd name="connsiteX62" fmla="*/ 3573 w 10000"/>
                <a:gd name="connsiteY62" fmla="*/ 3544 h 9973"/>
                <a:gd name="connsiteX63" fmla="*/ 3727 w 10000"/>
                <a:gd name="connsiteY63" fmla="*/ 3581 h 9973"/>
                <a:gd name="connsiteX64" fmla="*/ 3840 w 10000"/>
                <a:gd name="connsiteY64" fmla="*/ 3698 h 9973"/>
                <a:gd name="connsiteX65" fmla="*/ 3944 w 10000"/>
                <a:gd name="connsiteY65" fmla="*/ 3901 h 9973"/>
                <a:gd name="connsiteX66" fmla="*/ 4136 w 10000"/>
                <a:gd name="connsiteY66" fmla="*/ 4109 h 9973"/>
                <a:gd name="connsiteX67" fmla="*/ 4205 w 10000"/>
                <a:gd name="connsiteY67" fmla="*/ 4263 h 9973"/>
                <a:gd name="connsiteX68" fmla="*/ 4372 w 10000"/>
                <a:gd name="connsiteY68" fmla="*/ 4398 h 9973"/>
                <a:gd name="connsiteX69" fmla="*/ 4419 w 10000"/>
                <a:gd name="connsiteY69" fmla="*/ 4359 h 9973"/>
                <a:gd name="connsiteX70" fmla="*/ 4024 w 10000"/>
                <a:gd name="connsiteY70" fmla="*/ 3872 h 9973"/>
                <a:gd name="connsiteX71" fmla="*/ 4002 w 10000"/>
                <a:gd name="connsiteY71" fmla="*/ 3740 h 9973"/>
                <a:gd name="connsiteX72" fmla="*/ 4084 w 10000"/>
                <a:gd name="connsiteY72" fmla="*/ 3767 h 9973"/>
                <a:gd name="connsiteX73" fmla="*/ 4235 w 10000"/>
                <a:gd name="connsiteY73" fmla="*/ 3987 h 9973"/>
                <a:gd name="connsiteX74" fmla="*/ 4436 w 10000"/>
                <a:gd name="connsiteY74" fmla="*/ 4146 h 9973"/>
                <a:gd name="connsiteX75" fmla="*/ 4430 w 10000"/>
                <a:gd name="connsiteY75" fmla="*/ 4205 h 9973"/>
                <a:gd name="connsiteX76" fmla="*/ 4699 w 10000"/>
                <a:gd name="connsiteY76" fmla="*/ 4422 h 9973"/>
                <a:gd name="connsiteX77" fmla="*/ 4740 w 10000"/>
                <a:gd name="connsiteY77" fmla="*/ 4513 h 9973"/>
                <a:gd name="connsiteX78" fmla="*/ 4710 w 10000"/>
                <a:gd name="connsiteY78" fmla="*/ 4584 h 9973"/>
                <a:gd name="connsiteX79" fmla="*/ 4771 w 10000"/>
                <a:gd name="connsiteY79" fmla="*/ 4662 h 9973"/>
                <a:gd name="connsiteX80" fmla="*/ 5306 w 10000"/>
                <a:gd name="connsiteY80" fmla="*/ 4892 h 9973"/>
                <a:gd name="connsiteX81" fmla="*/ 5548 w 10000"/>
                <a:gd name="connsiteY81" fmla="*/ 4868 h 9973"/>
                <a:gd name="connsiteX82" fmla="*/ 5707 w 10000"/>
                <a:gd name="connsiteY82" fmla="*/ 4973 h 9973"/>
                <a:gd name="connsiteX83" fmla="*/ 5869 w 10000"/>
                <a:gd name="connsiteY83" fmla="*/ 5034 h 9973"/>
                <a:gd name="connsiteX84" fmla="*/ 6037 w 10000"/>
                <a:gd name="connsiteY84" fmla="*/ 5054 h 9973"/>
                <a:gd name="connsiteX85" fmla="*/ 6188 w 10000"/>
                <a:gd name="connsiteY85" fmla="*/ 5220 h 9973"/>
                <a:gd name="connsiteX86" fmla="*/ 6199 w 10000"/>
                <a:gd name="connsiteY86" fmla="*/ 5294 h 9973"/>
                <a:gd name="connsiteX87" fmla="*/ 6251 w 10000"/>
                <a:gd name="connsiteY87" fmla="*/ 5281 h 9973"/>
                <a:gd name="connsiteX88" fmla="*/ 6399 w 10000"/>
                <a:gd name="connsiteY88" fmla="*/ 5401 h 9973"/>
                <a:gd name="connsiteX89" fmla="*/ 6581 w 10000"/>
                <a:gd name="connsiteY89" fmla="*/ 5485 h 9973"/>
                <a:gd name="connsiteX90" fmla="*/ 6594 w 10000"/>
                <a:gd name="connsiteY90" fmla="*/ 5416 h 9973"/>
                <a:gd name="connsiteX91" fmla="*/ 6685 w 10000"/>
                <a:gd name="connsiteY91" fmla="*/ 5362 h 9973"/>
                <a:gd name="connsiteX92" fmla="*/ 6773 w 10000"/>
                <a:gd name="connsiteY92" fmla="*/ 5401 h 9973"/>
                <a:gd name="connsiteX93" fmla="*/ 6784 w 10000"/>
                <a:gd name="connsiteY93" fmla="*/ 5480 h 9973"/>
                <a:gd name="connsiteX94" fmla="*/ 6820 w 10000"/>
                <a:gd name="connsiteY94" fmla="*/ 5702 h 9973"/>
                <a:gd name="connsiteX95" fmla="*/ 6625 w 10000"/>
                <a:gd name="connsiteY95" fmla="*/ 5915 h 9973"/>
                <a:gd name="connsiteX96" fmla="*/ 6567 w 10000"/>
                <a:gd name="connsiteY96" fmla="*/ 6126 h 9973"/>
                <a:gd name="connsiteX97" fmla="*/ 6548 w 10000"/>
                <a:gd name="connsiteY97" fmla="*/ 6366 h 9973"/>
                <a:gd name="connsiteX98" fmla="*/ 6710 w 10000"/>
                <a:gd name="connsiteY98" fmla="*/ 6532 h 9973"/>
                <a:gd name="connsiteX99" fmla="*/ 6899 w 10000"/>
                <a:gd name="connsiteY99" fmla="*/ 6938 h 9973"/>
                <a:gd name="connsiteX100" fmla="*/ 7344 w 10000"/>
                <a:gd name="connsiteY100" fmla="*/ 7215 h 9973"/>
                <a:gd name="connsiteX101" fmla="*/ 7366 w 10000"/>
                <a:gd name="connsiteY101" fmla="*/ 7445 h 9973"/>
                <a:gd name="connsiteX102" fmla="*/ 7267 w 10000"/>
                <a:gd name="connsiteY102" fmla="*/ 7981 h 9973"/>
                <a:gd name="connsiteX103" fmla="*/ 7270 w 10000"/>
                <a:gd name="connsiteY103" fmla="*/ 8267 h 9973"/>
                <a:gd name="connsiteX104" fmla="*/ 7111 w 10000"/>
                <a:gd name="connsiteY104" fmla="*/ 8605 h 9973"/>
                <a:gd name="connsiteX105" fmla="*/ 7097 w 10000"/>
                <a:gd name="connsiteY105" fmla="*/ 8933 h 9973"/>
                <a:gd name="connsiteX106" fmla="*/ 7210 w 10000"/>
                <a:gd name="connsiteY106" fmla="*/ 8960 h 9973"/>
                <a:gd name="connsiteX107" fmla="*/ 7185 w 10000"/>
                <a:gd name="connsiteY107" fmla="*/ 9207 h 9973"/>
                <a:gd name="connsiteX108" fmla="*/ 7064 w 10000"/>
                <a:gd name="connsiteY108" fmla="*/ 9376 h 9973"/>
                <a:gd name="connsiteX109" fmla="*/ 7042 w 10000"/>
                <a:gd name="connsiteY109" fmla="*/ 9476 h 9973"/>
                <a:gd name="connsiteX110" fmla="*/ 7097 w 10000"/>
                <a:gd name="connsiteY110" fmla="*/ 9621 h 9973"/>
                <a:gd name="connsiteX111" fmla="*/ 7078 w 10000"/>
                <a:gd name="connsiteY111" fmla="*/ 9741 h 9973"/>
                <a:gd name="connsiteX112" fmla="*/ 7163 w 10000"/>
                <a:gd name="connsiteY112" fmla="*/ 9794 h 9973"/>
                <a:gd name="connsiteX113" fmla="*/ 7168 w 10000"/>
                <a:gd name="connsiteY113" fmla="*/ 9890 h 9973"/>
                <a:gd name="connsiteX114" fmla="*/ 7212 w 10000"/>
                <a:gd name="connsiteY114" fmla="*/ 9973 h 9973"/>
                <a:gd name="connsiteX115" fmla="*/ 7319 w 10000"/>
                <a:gd name="connsiteY115" fmla="*/ 9900 h 9973"/>
                <a:gd name="connsiteX116" fmla="*/ 7503 w 10000"/>
                <a:gd name="connsiteY116" fmla="*/ 9863 h 9973"/>
                <a:gd name="connsiteX117" fmla="*/ 7427 w 10000"/>
                <a:gd name="connsiteY117" fmla="*/ 9797 h 9973"/>
                <a:gd name="connsiteX118" fmla="*/ 7531 w 10000"/>
                <a:gd name="connsiteY118" fmla="*/ 9657 h 9973"/>
                <a:gd name="connsiteX119" fmla="*/ 7709 w 10000"/>
                <a:gd name="connsiteY119" fmla="*/ 9444 h 9973"/>
                <a:gd name="connsiteX120" fmla="*/ 7572 w 10000"/>
                <a:gd name="connsiteY120" fmla="*/ 9312 h 9973"/>
                <a:gd name="connsiteX121" fmla="*/ 7723 w 10000"/>
                <a:gd name="connsiteY121" fmla="*/ 9229 h 9973"/>
                <a:gd name="connsiteX122" fmla="*/ 7849 w 10000"/>
                <a:gd name="connsiteY122" fmla="*/ 8987 h 9973"/>
                <a:gd name="connsiteX123" fmla="*/ 7753 w 10000"/>
                <a:gd name="connsiteY123" fmla="*/ 8884 h 9973"/>
                <a:gd name="connsiteX124" fmla="*/ 7951 w 10000"/>
                <a:gd name="connsiteY124" fmla="*/ 8886 h 9973"/>
                <a:gd name="connsiteX125" fmla="*/ 7957 w 10000"/>
                <a:gd name="connsiteY125" fmla="*/ 8722 h 9973"/>
                <a:gd name="connsiteX126" fmla="*/ 8283 w 10000"/>
                <a:gd name="connsiteY126" fmla="*/ 8693 h 9973"/>
                <a:gd name="connsiteX127" fmla="*/ 8382 w 10000"/>
                <a:gd name="connsiteY127" fmla="*/ 8578 h 9973"/>
                <a:gd name="connsiteX128" fmla="*/ 8250 w 10000"/>
                <a:gd name="connsiteY128" fmla="*/ 8355 h 9973"/>
                <a:gd name="connsiteX129" fmla="*/ 8520 w 10000"/>
                <a:gd name="connsiteY129" fmla="*/ 8429 h 9973"/>
                <a:gd name="connsiteX130" fmla="*/ 8629 w 10000"/>
                <a:gd name="connsiteY130" fmla="*/ 8331 h 9973"/>
                <a:gd name="connsiteX131" fmla="*/ 8995 w 10000"/>
                <a:gd name="connsiteY131" fmla="*/ 7930 h 9973"/>
                <a:gd name="connsiteX132" fmla="*/ 9017 w 10000"/>
                <a:gd name="connsiteY132" fmla="*/ 7717 h 9973"/>
                <a:gd name="connsiteX133" fmla="*/ 9300 w 10000"/>
                <a:gd name="connsiteY133" fmla="*/ 7540 h 9973"/>
                <a:gd name="connsiteX134" fmla="*/ 9555 w 10000"/>
                <a:gd name="connsiteY134" fmla="*/ 7469 h 9973"/>
                <a:gd name="connsiteX135" fmla="*/ 9701 w 10000"/>
                <a:gd name="connsiteY135" fmla="*/ 7163 h 9973"/>
                <a:gd name="connsiteX136" fmla="*/ 9720 w 10000"/>
                <a:gd name="connsiteY136" fmla="*/ 6867 h 9973"/>
                <a:gd name="connsiteX137" fmla="*/ 10000 w 10000"/>
                <a:gd name="connsiteY137" fmla="*/ 6574 h 9973"/>
                <a:gd name="connsiteX138" fmla="*/ 9978 w 10000"/>
                <a:gd name="connsiteY138" fmla="*/ 6322 h 9973"/>
                <a:gd name="connsiteX139" fmla="*/ 9690 w 10000"/>
                <a:gd name="connsiteY139" fmla="*/ 6180 h 9973"/>
                <a:gd name="connsiteX140" fmla="*/ 9311 w 10000"/>
                <a:gd name="connsiteY140" fmla="*/ 6150 h 9973"/>
                <a:gd name="connsiteX141" fmla="*/ 9275 w 10000"/>
                <a:gd name="connsiteY141" fmla="*/ 6070 h 9973"/>
                <a:gd name="connsiteX142" fmla="*/ 9110 w 10000"/>
                <a:gd name="connsiteY142" fmla="*/ 6018 h 9973"/>
                <a:gd name="connsiteX143" fmla="*/ 8778 w 10000"/>
                <a:gd name="connsiteY143" fmla="*/ 6106 h 9973"/>
                <a:gd name="connsiteX144" fmla="*/ 8792 w 10000"/>
                <a:gd name="connsiteY144" fmla="*/ 6003 h 9973"/>
                <a:gd name="connsiteX145" fmla="*/ 8901 w 10000"/>
                <a:gd name="connsiteY145" fmla="*/ 5866 h 9973"/>
                <a:gd name="connsiteX146" fmla="*/ 8778 w 10000"/>
                <a:gd name="connsiteY146" fmla="*/ 5690 h 9973"/>
                <a:gd name="connsiteX147" fmla="*/ 8591 w 10000"/>
                <a:gd name="connsiteY147" fmla="*/ 5592 h 9973"/>
                <a:gd name="connsiteX148" fmla="*/ 8360 w 10000"/>
                <a:gd name="connsiteY148" fmla="*/ 5578 h 9973"/>
                <a:gd name="connsiteX149" fmla="*/ 8146 w 10000"/>
                <a:gd name="connsiteY149" fmla="*/ 5406 h 9973"/>
                <a:gd name="connsiteX150" fmla="*/ 8061 w 10000"/>
                <a:gd name="connsiteY150" fmla="*/ 5338 h 9973"/>
                <a:gd name="connsiteX151" fmla="*/ 7918 w 10000"/>
                <a:gd name="connsiteY151" fmla="*/ 5267 h 9973"/>
                <a:gd name="connsiteX152" fmla="*/ 7531 w 10000"/>
                <a:gd name="connsiteY152" fmla="*/ 5255 h 9973"/>
                <a:gd name="connsiteX153" fmla="*/ 7380 w 10000"/>
                <a:gd name="connsiteY153" fmla="*/ 5137 h 9973"/>
                <a:gd name="connsiteX154" fmla="*/ 7281 w 10000"/>
                <a:gd name="connsiteY154" fmla="*/ 5233 h 9973"/>
                <a:gd name="connsiteX155" fmla="*/ 7267 w 10000"/>
                <a:gd name="connsiteY155" fmla="*/ 5135 h 9973"/>
                <a:gd name="connsiteX156" fmla="*/ 7004 w 10000"/>
                <a:gd name="connsiteY156" fmla="*/ 5225 h 9973"/>
                <a:gd name="connsiteX157" fmla="*/ 6866 w 10000"/>
                <a:gd name="connsiteY157" fmla="*/ 5426 h 9973"/>
                <a:gd name="connsiteX158" fmla="*/ 6822 w 10000"/>
                <a:gd name="connsiteY158" fmla="*/ 5384 h 9973"/>
                <a:gd name="connsiteX159" fmla="*/ 6685 w 10000"/>
                <a:gd name="connsiteY159" fmla="*/ 5318 h 9973"/>
                <a:gd name="connsiteX160" fmla="*/ 6528 w 10000"/>
                <a:gd name="connsiteY160" fmla="*/ 5367 h 9973"/>
                <a:gd name="connsiteX161" fmla="*/ 6435 w 10000"/>
                <a:gd name="connsiteY161" fmla="*/ 5311 h 9973"/>
                <a:gd name="connsiteX162" fmla="*/ 6350 w 10000"/>
                <a:gd name="connsiteY162" fmla="*/ 5230 h 9973"/>
                <a:gd name="connsiteX163" fmla="*/ 6383 w 10000"/>
                <a:gd name="connsiteY163" fmla="*/ 4944 h 9973"/>
                <a:gd name="connsiteX164" fmla="*/ 6243 w 10000"/>
                <a:gd name="connsiteY164" fmla="*/ 4880 h 9973"/>
                <a:gd name="connsiteX165" fmla="*/ 5957 w 10000"/>
                <a:gd name="connsiteY165" fmla="*/ 4880 h 9973"/>
                <a:gd name="connsiteX166" fmla="*/ 6034 w 10000"/>
                <a:gd name="connsiteY166" fmla="*/ 4733 h 9973"/>
                <a:gd name="connsiteX167" fmla="*/ 6114 w 10000"/>
                <a:gd name="connsiteY167" fmla="*/ 4515 h 9973"/>
                <a:gd name="connsiteX168" fmla="*/ 6020 w 10000"/>
                <a:gd name="connsiteY168" fmla="*/ 4476 h 9973"/>
                <a:gd name="connsiteX169" fmla="*/ 5842 w 10000"/>
                <a:gd name="connsiteY169" fmla="*/ 4525 h 9973"/>
                <a:gd name="connsiteX170" fmla="*/ 5751 w 10000"/>
                <a:gd name="connsiteY170" fmla="*/ 4704 h 9973"/>
                <a:gd name="connsiteX171" fmla="*/ 5444 w 10000"/>
                <a:gd name="connsiteY171" fmla="*/ 4682 h 9973"/>
                <a:gd name="connsiteX172" fmla="*/ 5295 w 10000"/>
                <a:gd name="connsiteY172" fmla="*/ 4447 h 9973"/>
                <a:gd name="connsiteX173" fmla="*/ 5350 w 10000"/>
                <a:gd name="connsiteY173" fmla="*/ 4183 h 9973"/>
                <a:gd name="connsiteX174" fmla="*/ 5320 w 10000"/>
                <a:gd name="connsiteY174" fmla="*/ 4043 h 9973"/>
                <a:gd name="connsiteX175" fmla="*/ 5496 w 10000"/>
                <a:gd name="connsiteY175" fmla="*/ 3901 h 9973"/>
                <a:gd name="connsiteX176" fmla="*/ 5729 w 10000"/>
                <a:gd name="connsiteY176" fmla="*/ 3891 h 9973"/>
                <a:gd name="connsiteX177" fmla="*/ 5916 w 10000"/>
                <a:gd name="connsiteY177" fmla="*/ 3955 h 9973"/>
                <a:gd name="connsiteX178" fmla="*/ 5919 w 10000"/>
                <a:gd name="connsiteY178" fmla="*/ 3872 h 9973"/>
                <a:gd name="connsiteX179" fmla="*/ 6023 w 10000"/>
                <a:gd name="connsiteY179" fmla="*/ 3815 h 9973"/>
                <a:gd name="connsiteX180" fmla="*/ 6342 w 10000"/>
                <a:gd name="connsiteY180" fmla="*/ 3882 h 9973"/>
                <a:gd name="connsiteX181" fmla="*/ 6416 w 10000"/>
                <a:gd name="connsiteY181" fmla="*/ 3948 h 9973"/>
                <a:gd name="connsiteX182" fmla="*/ 6427 w 10000"/>
                <a:gd name="connsiteY182" fmla="*/ 4072 h 9973"/>
                <a:gd name="connsiteX183" fmla="*/ 6531 w 10000"/>
                <a:gd name="connsiteY183" fmla="*/ 4236 h 9973"/>
                <a:gd name="connsiteX184" fmla="*/ 6592 w 10000"/>
                <a:gd name="connsiteY184" fmla="*/ 4234 h 9973"/>
                <a:gd name="connsiteX185" fmla="*/ 6616 w 10000"/>
                <a:gd name="connsiteY185" fmla="*/ 4109 h 9973"/>
                <a:gd name="connsiteX186" fmla="*/ 6515 w 10000"/>
                <a:gd name="connsiteY186" fmla="*/ 3815 h 9973"/>
                <a:gd name="connsiteX187" fmla="*/ 6575 w 10000"/>
                <a:gd name="connsiteY187" fmla="*/ 3698 h 9973"/>
                <a:gd name="connsiteX188" fmla="*/ 6954 w 10000"/>
                <a:gd name="connsiteY188" fmla="*/ 3461 h 9973"/>
                <a:gd name="connsiteX189" fmla="*/ 6905 w 10000"/>
                <a:gd name="connsiteY189" fmla="*/ 3282 h 9973"/>
                <a:gd name="connsiteX190" fmla="*/ 6954 w 10000"/>
                <a:gd name="connsiteY190" fmla="*/ 3341 h 9973"/>
                <a:gd name="connsiteX191" fmla="*/ 7017 w 10000"/>
                <a:gd name="connsiteY191" fmla="*/ 3199 h 9973"/>
                <a:gd name="connsiteX192" fmla="*/ 7097 w 10000"/>
                <a:gd name="connsiteY192" fmla="*/ 3049 h 9973"/>
                <a:gd name="connsiteX193" fmla="*/ 7391 w 10000"/>
                <a:gd name="connsiteY193" fmla="*/ 2978 h 9973"/>
                <a:gd name="connsiteX194" fmla="*/ 7308 w 10000"/>
                <a:gd name="connsiteY194" fmla="*/ 2942 h 9973"/>
                <a:gd name="connsiteX195" fmla="*/ 7366 w 10000"/>
                <a:gd name="connsiteY195" fmla="*/ 2824 h 9973"/>
                <a:gd name="connsiteX196" fmla="*/ 7608 w 10000"/>
                <a:gd name="connsiteY196" fmla="*/ 2739 h 9973"/>
                <a:gd name="connsiteX197" fmla="*/ 7613 w 10000"/>
                <a:gd name="connsiteY197" fmla="*/ 2695 h 9973"/>
                <a:gd name="connsiteX198" fmla="*/ 7786 w 10000"/>
                <a:gd name="connsiteY198" fmla="*/ 2626 h 9973"/>
                <a:gd name="connsiteX199" fmla="*/ 7784 w 10000"/>
                <a:gd name="connsiteY199" fmla="*/ 2682 h 9973"/>
                <a:gd name="connsiteX200" fmla="*/ 7888 w 10000"/>
                <a:gd name="connsiteY200" fmla="*/ 2673 h 9973"/>
                <a:gd name="connsiteX201" fmla="*/ 7685 w 10000"/>
                <a:gd name="connsiteY201" fmla="*/ 2746 h 9973"/>
                <a:gd name="connsiteX202" fmla="*/ 7737 w 10000"/>
                <a:gd name="connsiteY202" fmla="*/ 2834 h 9973"/>
                <a:gd name="connsiteX203" fmla="*/ 7828 w 10000"/>
                <a:gd name="connsiteY203" fmla="*/ 2744 h 9973"/>
                <a:gd name="connsiteX204" fmla="*/ 8055 w 10000"/>
                <a:gd name="connsiteY204" fmla="*/ 2682 h 9973"/>
                <a:gd name="connsiteX205" fmla="*/ 8146 w 10000"/>
                <a:gd name="connsiteY205" fmla="*/ 2611 h 9973"/>
                <a:gd name="connsiteX206" fmla="*/ 8094 w 10000"/>
                <a:gd name="connsiteY206" fmla="*/ 2538 h 9973"/>
                <a:gd name="connsiteX207" fmla="*/ 8036 w 10000"/>
                <a:gd name="connsiteY207" fmla="*/ 2658 h 9973"/>
                <a:gd name="connsiteX208" fmla="*/ 7844 w 10000"/>
                <a:gd name="connsiteY208" fmla="*/ 2626 h 9973"/>
                <a:gd name="connsiteX209" fmla="*/ 7742 w 10000"/>
                <a:gd name="connsiteY209" fmla="*/ 2535 h 9973"/>
                <a:gd name="connsiteX210" fmla="*/ 7784 w 10000"/>
                <a:gd name="connsiteY210" fmla="*/ 2472 h 9973"/>
                <a:gd name="connsiteX211" fmla="*/ 7644 w 10000"/>
                <a:gd name="connsiteY211" fmla="*/ 2450 h 9973"/>
                <a:gd name="connsiteX212" fmla="*/ 7822 w 10000"/>
                <a:gd name="connsiteY212" fmla="*/ 2403 h 9973"/>
                <a:gd name="connsiteX213" fmla="*/ 7723 w 10000"/>
                <a:gd name="connsiteY213" fmla="*/ 2349 h 9973"/>
                <a:gd name="connsiteX214" fmla="*/ 7468 w 10000"/>
                <a:gd name="connsiteY214" fmla="*/ 2389 h 9973"/>
                <a:gd name="connsiteX215" fmla="*/ 7660 w 10000"/>
                <a:gd name="connsiteY215" fmla="*/ 2259 h 9973"/>
                <a:gd name="connsiteX216" fmla="*/ 8130 w 10000"/>
                <a:gd name="connsiteY216" fmla="*/ 2259 h 9973"/>
                <a:gd name="connsiteX217" fmla="*/ 8465 w 10000"/>
                <a:gd name="connsiteY217" fmla="*/ 2085 h 9973"/>
                <a:gd name="connsiteX218" fmla="*/ 8448 w 10000"/>
                <a:gd name="connsiteY218" fmla="*/ 1953 h 9973"/>
                <a:gd name="connsiteX219" fmla="*/ 8347 w 10000"/>
                <a:gd name="connsiteY219" fmla="*/ 1975 h 9973"/>
                <a:gd name="connsiteX220" fmla="*/ 8347 w 10000"/>
                <a:gd name="connsiteY220" fmla="*/ 1904 h 9973"/>
                <a:gd name="connsiteX221" fmla="*/ 8116 w 10000"/>
                <a:gd name="connsiteY221" fmla="*/ 1987 h 9973"/>
                <a:gd name="connsiteX222" fmla="*/ 8055 w 10000"/>
                <a:gd name="connsiteY222" fmla="*/ 1951 h 9973"/>
                <a:gd name="connsiteX223" fmla="*/ 8333 w 10000"/>
                <a:gd name="connsiteY223" fmla="*/ 1860 h 9973"/>
                <a:gd name="connsiteX224" fmla="*/ 8116 w 10000"/>
                <a:gd name="connsiteY224" fmla="*/ 1752 h 9973"/>
                <a:gd name="connsiteX225" fmla="*/ 8001 w 10000"/>
                <a:gd name="connsiteY225" fmla="*/ 1674 h 9973"/>
                <a:gd name="connsiteX226" fmla="*/ 7998 w 10000"/>
                <a:gd name="connsiteY226" fmla="*/ 1571 h 9973"/>
                <a:gd name="connsiteX227" fmla="*/ 7902 w 10000"/>
                <a:gd name="connsiteY227" fmla="*/ 1532 h 9973"/>
                <a:gd name="connsiteX228" fmla="*/ 7921 w 10000"/>
                <a:gd name="connsiteY228" fmla="*/ 1476 h 9973"/>
                <a:gd name="connsiteX229" fmla="*/ 7877 w 10000"/>
                <a:gd name="connsiteY229" fmla="*/ 1415 h 9973"/>
                <a:gd name="connsiteX230" fmla="*/ 7786 w 10000"/>
                <a:gd name="connsiteY230" fmla="*/ 1314 h 9973"/>
                <a:gd name="connsiteX231" fmla="*/ 7720 w 10000"/>
                <a:gd name="connsiteY231" fmla="*/ 1366 h 9973"/>
                <a:gd name="connsiteX232" fmla="*/ 7654 w 10000"/>
                <a:gd name="connsiteY232" fmla="*/ 1454 h 9973"/>
                <a:gd name="connsiteX233" fmla="*/ 7509 w 10000"/>
                <a:gd name="connsiteY233" fmla="*/ 1522 h 9973"/>
                <a:gd name="connsiteX234" fmla="*/ 7498 w 10000"/>
                <a:gd name="connsiteY234" fmla="*/ 1454 h 9973"/>
                <a:gd name="connsiteX235" fmla="*/ 7319 w 10000"/>
                <a:gd name="connsiteY235" fmla="*/ 1498 h 9973"/>
                <a:gd name="connsiteX236" fmla="*/ 7449 w 10000"/>
                <a:gd name="connsiteY236" fmla="*/ 1410 h 9973"/>
                <a:gd name="connsiteX237" fmla="*/ 7418 w 10000"/>
                <a:gd name="connsiteY237" fmla="*/ 1341 h 9973"/>
                <a:gd name="connsiteX238" fmla="*/ 7407 w 10000"/>
                <a:gd name="connsiteY238" fmla="*/ 1229 h 9973"/>
                <a:gd name="connsiteX239" fmla="*/ 7267 w 10000"/>
                <a:gd name="connsiteY239" fmla="*/ 1219 h 9973"/>
                <a:gd name="connsiteX240" fmla="*/ 7267 w 10000"/>
                <a:gd name="connsiteY240" fmla="*/ 1185 h 9973"/>
                <a:gd name="connsiteX241" fmla="*/ 7097 w 10000"/>
                <a:gd name="connsiteY241" fmla="*/ 1089 h 9973"/>
                <a:gd name="connsiteX242" fmla="*/ 7004 w 10000"/>
                <a:gd name="connsiteY242" fmla="*/ 1116 h 9973"/>
                <a:gd name="connsiteX243" fmla="*/ 6792 w 10000"/>
                <a:gd name="connsiteY243" fmla="*/ 1087 h 9973"/>
                <a:gd name="connsiteX244" fmla="*/ 6762 w 10000"/>
                <a:gd name="connsiteY244" fmla="*/ 1138 h 9973"/>
                <a:gd name="connsiteX245" fmla="*/ 6820 w 10000"/>
                <a:gd name="connsiteY245" fmla="*/ 1185 h 9973"/>
                <a:gd name="connsiteX246" fmla="*/ 6770 w 10000"/>
                <a:gd name="connsiteY246" fmla="*/ 1265 h 9973"/>
                <a:gd name="connsiteX247" fmla="*/ 6850 w 10000"/>
                <a:gd name="connsiteY247" fmla="*/ 1385 h 9973"/>
                <a:gd name="connsiteX248" fmla="*/ 6712 w 10000"/>
                <a:gd name="connsiteY248" fmla="*/ 1464 h 9973"/>
                <a:gd name="connsiteX249" fmla="*/ 6820 w 10000"/>
                <a:gd name="connsiteY249" fmla="*/ 1517 h 9973"/>
                <a:gd name="connsiteX250" fmla="*/ 6866 w 10000"/>
                <a:gd name="connsiteY250" fmla="*/ 1708 h 9973"/>
                <a:gd name="connsiteX251" fmla="*/ 6647 w 10000"/>
                <a:gd name="connsiteY251" fmla="*/ 1870 h 9973"/>
                <a:gd name="connsiteX252" fmla="*/ 6726 w 10000"/>
                <a:gd name="connsiteY252" fmla="*/ 2061 h 9973"/>
                <a:gd name="connsiteX253" fmla="*/ 6784 w 10000"/>
                <a:gd name="connsiteY253" fmla="*/ 2083 h 9973"/>
                <a:gd name="connsiteX254" fmla="*/ 6647 w 10000"/>
                <a:gd name="connsiteY254" fmla="*/ 2188 h 9973"/>
                <a:gd name="connsiteX255" fmla="*/ 6542 w 10000"/>
                <a:gd name="connsiteY255" fmla="*/ 2193 h 9973"/>
                <a:gd name="connsiteX256" fmla="*/ 6578 w 10000"/>
                <a:gd name="connsiteY256" fmla="*/ 2124 h 9973"/>
                <a:gd name="connsiteX257" fmla="*/ 6457 w 10000"/>
                <a:gd name="connsiteY257" fmla="*/ 2017 h 9973"/>
                <a:gd name="connsiteX258" fmla="*/ 6457 w 10000"/>
                <a:gd name="connsiteY258" fmla="*/ 1818 h 9973"/>
                <a:gd name="connsiteX259" fmla="*/ 6218 w 10000"/>
                <a:gd name="connsiteY259" fmla="*/ 1789 h 9973"/>
                <a:gd name="connsiteX260" fmla="*/ 5932 w 10000"/>
                <a:gd name="connsiteY260" fmla="*/ 1652 h 9973"/>
                <a:gd name="connsiteX261" fmla="*/ 5790 w 10000"/>
                <a:gd name="connsiteY261" fmla="*/ 1615 h 9973"/>
                <a:gd name="connsiteX262" fmla="*/ 5661 w 10000"/>
                <a:gd name="connsiteY262" fmla="*/ 1642 h 9973"/>
                <a:gd name="connsiteX263" fmla="*/ 5630 w 10000"/>
                <a:gd name="connsiteY263" fmla="*/ 1466 h 9973"/>
                <a:gd name="connsiteX264" fmla="*/ 5548 w 10000"/>
                <a:gd name="connsiteY264" fmla="*/ 1495 h 9973"/>
                <a:gd name="connsiteX265" fmla="*/ 5531 w 10000"/>
                <a:gd name="connsiteY265" fmla="*/ 1199 h 9973"/>
                <a:gd name="connsiteX266" fmla="*/ 5674 w 10000"/>
                <a:gd name="connsiteY266" fmla="*/ 1128 h 9973"/>
                <a:gd name="connsiteX267" fmla="*/ 5688 w 10000"/>
                <a:gd name="connsiteY267" fmla="*/ 1055 h 9973"/>
                <a:gd name="connsiteX268" fmla="*/ 5825 w 10000"/>
                <a:gd name="connsiteY268" fmla="*/ 1030 h 9973"/>
                <a:gd name="connsiteX269" fmla="*/ 5614 w 10000"/>
                <a:gd name="connsiteY269" fmla="*/ 910 h 9973"/>
                <a:gd name="connsiteX270" fmla="*/ 5825 w 10000"/>
                <a:gd name="connsiteY270" fmla="*/ 979 h 9973"/>
                <a:gd name="connsiteX271" fmla="*/ 5883 w 10000"/>
                <a:gd name="connsiteY271" fmla="*/ 910 h 9973"/>
                <a:gd name="connsiteX272" fmla="*/ 6001 w 10000"/>
                <a:gd name="connsiteY272" fmla="*/ 910 h 9973"/>
                <a:gd name="connsiteX273" fmla="*/ 6108 w 10000"/>
                <a:gd name="connsiteY273" fmla="*/ 793 h 9973"/>
                <a:gd name="connsiteX274" fmla="*/ 5949 w 10000"/>
                <a:gd name="connsiteY274" fmla="*/ 776 h 9973"/>
                <a:gd name="connsiteX275" fmla="*/ 5869 w 10000"/>
                <a:gd name="connsiteY275" fmla="*/ 722 h 9973"/>
                <a:gd name="connsiteX276" fmla="*/ 6119 w 10000"/>
                <a:gd name="connsiteY276" fmla="*/ 759 h 9973"/>
                <a:gd name="connsiteX277" fmla="*/ 6136 w 10000"/>
                <a:gd name="connsiteY277" fmla="*/ 644 h 9973"/>
                <a:gd name="connsiteX278" fmla="*/ 6383 w 10000"/>
                <a:gd name="connsiteY278" fmla="*/ 661 h 9973"/>
                <a:gd name="connsiteX279" fmla="*/ 6523 w 10000"/>
                <a:gd name="connsiteY279" fmla="*/ 580 h 9973"/>
                <a:gd name="connsiteX280" fmla="*/ 6435 w 10000"/>
                <a:gd name="connsiteY280" fmla="*/ 428 h 9973"/>
                <a:gd name="connsiteX281" fmla="*/ 6528 w 10000"/>
                <a:gd name="connsiteY281" fmla="*/ 406 h 9973"/>
                <a:gd name="connsiteX282" fmla="*/ 6213 w 10000"/>
                <a:gd name="connsiteY282" fmla="*/ 264 h 9973"/>
                <a:gd name="connsiteX283" fmla="*/ 6276 w 10000"/>
                <a:gd name="connsiteY283" fmla="*/ 392 h 9973"/>
                <a:gd name="connsiteX284" fmla="*/ 6188 w 10000"/>
                <a:gd name="connsiteY284" fmla="*/ 406 h 9973"/>
                <a:gd name="connsiteX285" fmla="*/ 6075 w 10000"/>
                <a:gd name="connsiteY285" fmla="*/ 560 h 9973"/>
                <a:gd name="connsiteX286" fmla="*/ 6034 w 10000"/>
                <a:gd name="connsiteY286" fmla="*/ 443 h 9973"/>
                <a:gd name="connsiteX287" fmla="*/ 5916 w 10000"/>
                <a:gd name="connsiteY287" fmla="*/ 326 h 9973"/>
                <a:gd name="connsiteX288" fmla="*/ 5850 w 10000"/>
                <a:gd name="connsiteY288" fmla="*/ 443 h 9973"/>
                <a:gd name="connsiteX289" fmla="*/ 5768 w 10000"/>
                <a:gd name="connsiteY289" fmla="*/ 321 h 9973"/>
                <a:gd name="connsiteX290" fmla="*/ 5666 w 10000"/>
                <a:gd name="connsiteY290" fmla="*/ 281 h 9973"/>
                <a:gd name="connsiteX291" fmla="*/ 5688 w 10000"/>
                <a:gd name="connsiteY291" fmla="*/ 228 h 9973"/>
                <a:gd name="connsiteX292" fmla="*/ 5759 w 10000"/>
                <a:gd name="connsiteY292" fmla="*/ 228 h 9973"/>
                <a:gd name="connsiteX293" fmla="*/ 5641 w 10000"/>
                <a:gd name="connsiteY293" fmla="*/ 86 h 9973"/>
                <a:gd name="connsiteX294" fmla="*/ 5479 w 10000"/>
                <a:gd name="connsiteY294" fmla="*/ 0 h 9973"/>
                <a:gd name="connsiteX295" fmla="*/ 5397 w 10000"/>
                <a:gd name="connsiteY295" fmla="*/ 86 h 9973"/>
                <a:gd name="connsiteX296" fmla="*/ 5375 w 10000"/>
                <a:gd name="connsiteY296" fmla="*/ 230 h 9973"/>
                <a:gd name="connsiteX297" fmla="*/ 5595 w 10000"/>
                <a:gd name="connsiteY297" fmla="*/ 301 h 9973"/>
                <a:gd name="connsiteX298" fmla="*/ 5614 w 10000"/>
                <a:gd name="connsiteY298" fmla="*/ 414 h 9973"/>
                <a:gd name="connsiteX299" fmla="*/ 5446 w 10000"/>
                <a:gd name="connsiteY299" fmla="*/ 463 h 9973"/>
                <a:gd name="connsiteX300" fmla="*/ 5474 w 10000"/>
                <a:gd name="connsiteY300" fmla="*/ 560 h 9973"/>
                <a:gd name="connsiteX301" fmla="*/ 5391 w 10000"/>
                <a:gd name="connsiteY301" fmla="*/ 536 h 9973"/>
                <a:gd name="connsiteX302" fmla="*/ 5367 w 10000"/>
                <a:gd name="connsiteY302" fmla="*/ 470 h 9973"/>
                <a:gd name="connsiteX303" fmla="*/ 5246 w 10000"/>
                <a:gd name="connsiteY303" fmla="*/ 502 h 9973"/>
                <a:gd name="connsiteX304" fmla="*/ 4941 w 10000"/>
                <a:gd name="connsiteY304" fmla="*/ 514 h 9973"/>
                <a:gd name="connsiteX305" fmla="*/ 4861 w 10000"/>
                <a:gd name="connsiteY305" fmla="*/ 458 h 9973"/>
                <a:gd name="connsiteX306" fmla="*/ 4647 w 10000"/>
                <a:gd name="connsiteY306" fmla="*/ 365 h 9973"/>
                <a:gd name="connsiteX307" fmla="*/ 4452 w 10000"/>
                <a:gd name="connsiteY307" fmla="*/ 436 h 9973"/>
                <a:gd name="connsiteX308" fmla="*/ 4512 w 10000"/>
                <a:gd name="connsiteY308" fmla="*/ 458 h 9973"/>
                <a:gd name="connsiteX309" fmla="*/ 4675 w 10000"/>
                <a:gd name="connsiteY309" fmla="*/ 396 h 9973"/>
                <a:gd name="connsiteX310" fmla="*/ 4567 w 10000"/>
                <a:gd name="connsiteY310" fmla="*/ 575 h 9973"/>
                <a:gd name="connsiteX311" fmla="*/ 4356 w 10000"/>
                <a:gd name="connsiteY311" fmla="*/ 470 h 9973"/>
                <a:gd name="connsiteX312" fmla="*/ 3944 w 10000"/>
                <a:gd name="connsiteY312" fmla="*/ 472 h 9973"/>
                <a:gd name="connsiteX313" fmla="*/ 4059 w 10000"/>
                <a:gd name="connsiteY313" fmla="*/ 426 h 9973"/>
                <a:gd name="connsiteX314" fmla="*/ 3790 w 10000"/>
                <a:gd name="connsiteY314" fmla="*/ 367 h 9973"/>
                <a:gd name="connsiteX315" fmla="*/ 3406 w 10000"/>
                <a:gd name="connsiteY315" fmla="*/ 259 h 9973"/>
                <a:gd name="connsiteX316" fmla="*/ 3268 w 10000"/>
                <a:gd name="connsiteY316" fmla="*/ 321 h 9973"/>
                <a:gd name="connsiteX317" fmla="*/ 3274 w 10000"/>
                <a:gd name="connsiteY317" fmla="*/ 228 h 9973"/>
                <a:gd name="connsiteX318" fmla="*/ 3175 w 10000"/>
                <a:gd name="connsiteY318" fmla="*/ 321 h 9973"/>
                <a:gd name="connsiteX319" fmla="*/ 3027 w 10000"/>
                <a:gd name="connsiteY319" fmla="*/ 215 h 9973"/>
                <a:gd name="connsiteX320" fmla="*/ 2777 w 10000"/>
                <a:gd name="connsiteY320" fmla="*/ 335 h 9973"/>
                <a:gd name="connsiteX321" fmla="*/ 2771 w 10000"/>
                <a:gd name="connsiteY321" fmla="*/ 308 h 9973"/>
                <a:gd name="connsiteX322" fmla="*/ 2505 w 10000"/>
                <a:gd name="connsiteY322" fmla="*/ 352 h 9973"/>
                <a:gd name="connsiteX323" fmla="*/ 2543 w 10000"/>
                <a:gd name="connsiteY323" fmla="*/ 419 h 9973"/>
                <a:gd name="connsiteX324" fmla="*/ 2024 w 10000"/>
                <a:gd name="connsiteY324" fmla="*/ 279 h 9973"/>
                <a:gd name="connsiteX325" fmla="*/ 1219 w 10000"/>
                <a:gd name="connsiteY325" fmla="*/ 188 h 9973"/>
                <a:gd name="connsiteX326" fmla="*/ 1186 w 10000"/>
                <a:gd name="connsiteY326" fmla="*/ 140 h 9973"/>
                <a:gd name="connsiteX327" fmla="*/ 931 w 10000"/>
                <a:gd name="connsiteY327" fmla="*/ 98 h 9973"/>
                <a:gd name="connsiteX328" fmla="*/ 843 w 10000"/>
                <a:gd name="connsiteY328" fmla="*/ 81 h 9973"/>
                <a:gd name="connsiteX329" fmla="*/ 753 w 10000"/>
                <a:gd name="connsiteY329" fmla="*/ 140 h 9973"/>
                <a:gd name="connsiteX330" fmla="*/ 577 w 10000"/>
                <a:gd name="connsiteY330" fmla="*/ 174 h 9973"/>
                <a:gd name="connsiteX331" fmla="*/ 417 w 10000"/>
                <a:gd name="connsiteY331" fmla="*/ 233 h 9973"/>
                <a:gd name="connsiteX332" fmla="*/ 332 w 10000"/>
                <a:gd name="connsiteY332" fmla="*/ 348 h 9973"/>
                <a:gd name="connsiteX333" fmla="*/ 135 w 10000"/>
                <a:gd name="connsiteY333" fmla="*/ 367 h 9973"/>
                <a:gd name="connsiteX334" fmla="*/ 88 w 10000"/>
                <a:gd name="connsiteY334" fmla="*/ 436 h 9973"/>
                <a:gd name="connsiteX335" fmla="*/ 332 w 10000"/>
                <a:gd name="connsiteY335" fmla="*/ 580 h 9973"/>
                <a:gd name="connsiteX336" fmla="*/ 437 w 10000"/>
                <a:gd name="connsiteY336" fmla="*/ 634 h 9973"/>
                <a:gd name="connsiteX337" fmla="*/ 527 w 10000"/>
                <a:gd name="connsiteY337" fmla="*/ 673 h 9973"/>
                <a:gd name="connsiteX338" fmla="*/ 332 w 10000"/>
                <a:gd name="connsiteY338" fmla="*/ 698 h 9973"/>
                <a:gd name="connsiteX339" fmla="*/ 332 w 10000"/>
                <a:gd name="connsiteY339" fmla="*/ 639 h 9973"/>
                <a:gd name="connsiteX340" fmla="*/ 255 w 10000"/>
                <a:gd name="connsiteY340" fmla="*/ 639 h 9973"/>
                <a:gd name="connsiteX341" fmla="*/ 0 w 10000"/>
                <a:gd name="connsiteY341" fmla="*/ 756 h 9973"/>
                <a:gd name="connsiteX0" fmla="*/ 0 w 10000"/>
                <a:gd name="connsiteY0" fmla="*/ 758 h 9930"/>
                <a:gd name="connsiteX1" fmla="*/ 137 w 10000"/>
                <a:gd name="connsiteY1" fmla="*/ 783 h 9930"/>
                <a:gd name="connsiteX2" fmla="*/ 85 w 10000"/>
                <a:gd name="connsiteY2" fmla="*/ 797 h 9930"/>
                <a:gd name="connsiteX3" fmla="*/ 137 w 10000"/>
                <a:gd name="connsiteY3" fmla="*/ 866 h 9930"/>
                <a:gd name="connsiteX4" fmla="*/ 357 w 10000"/>
                <a:gd name="connsiteY4" fmla="*/ 854 h 9930"/>
                <a:gd name="connsiteX5" fmla="*/ 401 w 10000"/>
                <a:gd name="connsiteY5" fmla="*/ 898 h 9930"/>
                <a:gd name="connsiteX6" fmla="*/ 489 w 10000"/>
                <a:gd name="connsiteY6" fmla="*/ 866 h 9930"/>
                <a:gd name="connsiteX7" fmla="*/ 516 w 10000"/>
                <a:gd name="connsiteY7" fmla="*/ 982 h 9930"/>
                <a:gd name="connsiteX8" fmla="*/ 209 w 10000"/>
                <a:gd name="connsiteY8" fmla="*/ 1085 h 9930"/>
                <a:gd name="connsiteX9" fmla="*/ 159 w 10000"/>
                <a:gd name="connsiteY9" fmla="*/ 1200 h 9930"/>
                <a:gd name="connsiteX10" fmla="*/ 206 w 10000"/>
                <a:gd name="connsiteY10" fmla="*/ 1239 h 9930"/>
                <a:gd name="connsiteX11" fmla="*/ 319 w 10000"/>
                <a:gd name="connsiteY11" fmla="*/ 1261 h 9930"/>
                <a:gd name="connsiteX12" fmla="*/ 269 w 10000"/>
                <a:gd name="connsiteY12" fmla="*/ 1318 h 9930"/>
                <a:gd name="connsiteX13" fmla="*/ 316 w 10000"/>
                <a:gd name="connsiteY13" fmla="*/ 1370 h 9930"/>
                <a:gd name="connsiteX14" fmla="*/ 357 w 10000"/>
                <a:gd name="connsiteY14" fmla="*/ 1377 h 9930"/>
                <a:gd name="connsiteX15" fmla="*/ 417 w 10000"/>
                <a:gd name="connsiteY15" fmla="*/ 1308 h 9930"/>
                <a:gd name="connsiteX16" fmla="*/ 470 w 10000"/>
                <a:gd name="connsiteY16" fmla="*/ 1428 h 9930"/>
                <a:gd name="connsiteX17" fmla="*/ 434 w 10000"/>
                <a:gd name="connsiteY17" fmla="*/ 1480 h 9930"/>
                <a:gd name="connsiteX18" fmla="*/ 566 w 10000"/>
                <a:gd name="connsiteY18" fmla="*/ 1414 h 9930"/>
                <a:gd name="connsiteX19" fmla="*/ 676 w 10000"/>
                <a:gd name="connsiteY19" fmla="*/ 1502 h 9930"/>
                <a:gd name="connsiteX20" fmla="*/ 840 w 10000"/>
                <a:gd name="connsiteY20" fmla="*/ 1433 h 9930"/>
                <a:gd name="connsiteX21" fmla="*/ 687 w 10000"/>
                <a:gd name="connsiteY21" fmla="*/ 1656 h 9930"/>
                <a:gd name="connsiteX22" fmla="*/ 569 w 10000"/>
                <a:gd name="connsiteY22" fmla="*/ 1699 h 9930"/>
                <a:gd name="connsiteX23" fmla="*/ 566 w 10000"/>
                <a:gd name="connsiteY23" fmla="*/ 1745 h 9930"/>
                <a:gd name="connsiteX24" fmla="*/ 434 w 10000"/>
                <a:gd name="connsiteY24" fmla="*/ 1752 h 9930"/>
                <a:gd name="connsiteX25" fmla="*/ 343 w 10000"/>
                <a:gd name="connsiteY25" fmla="*/ 1838 h 9930"/>
                <a:gd name="connsiteX26" fmla="*/ 470 w 10000"/>
                <a:gd name="connsiteY26" fmla="*/ 1772 h 9930"/>
                <a:gd name="connsiteX27" fmla="*/ 604 w 10000"/>
                <a:gd name="connsiteY27" fmla="*/ 1777 h 9930"/>
                <a:gd name="connsiteX28" fmla="*/ 659 w 10000"/>
                <a:gd name="connsiteY28" fmla="*/ 1708 h 9930"/>
                <a:gd name="connsiteX29" fmla="*/ 750 w 10000"/>
                <a:gd name="connsiteY29" fmla="*/ 1689 h 9930"/>
                <a:gd name="connsiteX30" fmla="*/ 1035 w 10000"/>
                <a:gd name="connsiteY30" fmla="*/ 1524 h 9930"/>
                <a:gd name="connsiteX31" fmla="*/ 1088 w 10000"/>
                <a:gd name="connsiteY31" fmla="*/ 1458 h 9930"/>
                <a:gd name="connsiteX32" fmla="*/ 1038 w 10000"/>
                <a:gd name="connsiteY32" fmla="*/ 1411 h 9930"/>
                <a:gd name="connsiteX33" fmla="*/ 1299 w 10000"/>
                <a:gd name="connsiteY33" fmla="*/ 1205 h 9930"/>
                <a:gd name="connsiteX34" fmla="*/ 1343 w 10000"/>
                <a:gd name="connsiteY34" fmla="*/ 1224 h 9930"/>
                <a:gd name="connsiteX35" fmla="*/ 1239 w 10000"/>
                <a:gd name="connsiteY35" fmla="*/ 1273 h 9930"/>
                <a:gd name="connsiteX36" fmla="*/ 1203 w 10000"/>
                <a:gd name="connsiteY36" fmla="*/ 1370 h 9930"/>
                <a:gd name="connsiteX37" fmla="*/ 1269 w 10000"/>
                <a:gd name="connsiteY37" fmla="*/ 1370 h 9930"/>
                <a:gd name="connsiteX38" fmla="*/ 1206 w 10000"/>
                <a:gd name="connsiteY38" fmla="*/ 1426 h 9930"/>
                <a:gd name="connsiteX39" fmla="*/ 1450 w 10000"/>
                <a:gd name="connsiteY39" fmla="*/ 1350 h 9930"/>
                <a:gd name="connsiteX40" fmla="*/ 1505 w 10000"/>
                <a:gd name="connsiteY40" fmla="*/ 1251 h 9930"/>
                <a:gd name="connsiteX41" fmla="*/ 1626 w 10000"/>
                <a:gd name="connsiteY41" fmla="*/ 1222 h 9930"/>
                <a:gd name="connsiteX42" fmla="*/ 1585 w 10000"/>
                <a:gd name="connsiteY42" fmla="*/ 1278 h 9930"/>
                <a:gd name="connsiteX43" fmla="*/ 1793 w 10000"/>
                <a:gd name="connsiteY43" fmla="*/ 1350 h 9930"/>
                <a:gd name="connsiteX44" fmla="*/ 2172 w 10000"/>
                <a:gd name="connsiteY44" fmla="*/ 1360 h 9930"/>
                <a:gd name="connsiteX45" fmla="*/ 2200 w 10000"/>
                <a:gd name="connsiteY45" fmla="*/ 1428 h 9930"/>
                <a:gd name="connsiteX46" fmla="*/ 2274 w 10000"/>
                <a:gd name="connsiteY46" fmla="*/ 1487 h 9930"/>
                <a:gd name="connsiteX47" fmla="*/ 2351 w 10000"/>
                <a:gd name="connsiteY47" fmla="*/ 1521 h 9930"/>
                <a:gd name="connsiteX48" fmla="*/ 2499 w 10000"/>
                <a:gd name="connsiteY48" fmla="*/ 1509 h 9930"/>
                <a:gd name="connsiteX49" fmla="*/ 2615 w 10000"/>
                <a:gd name="connsiteY49" fmla="*/ 1553 h 9930"/>
                <a:gd name="connsiteX50" fmla="*/ 2595 w 10000"/>
                <a:gd name="connsiteY50" fmla="*/ 1629 h 9930"/>
                <a:gd name="connsiteX51" fmla="*/ 2771 w 10000"/>
                <a:gd name="connsiteY51" fmla="*/ 1728 h 9930"/>
                <a:gd name="connsiteX52" fmla="*/ 2823 w 10000"/>
                <a:gd name="connsiteY52" fmla="*/ 1882 h 9930"/>
                <a:gd name="connsiteX53" fmla="*/ 3010 w 10000"/>
                <a:gd name="connsiteY53" fmla="*/ 2074 h 9930"/>
                <a:gd name="connsiteX54" fmla="*/ 3027 w 10000"/>
                <a:gd name="connsiteY54" fmla="*/ 2187 h 9930"/>
                <a:gd name="connsiteX55" fmla="*/ 3263 w 10000"/>
                <a:gd name="connsiteY55" fmla="*/ 2292 h 9930"/>
                <a:gd name="connsiteX56" fmla="*/ 3378 w 10000"/>
                <a:gd name="connsiteY56" fmla="*/ 2309 h 9930"/>
                <a:gd name="connsiteX57" fmla="*/ 3414 w 10000"/>
                <a:gd name="connsiteY57" fmla="*/ 2452 h 9930"/>
                <a:gd name="connsiteX58" fmla="*/ 3263 w 10000"/>
                <a:gd name="connsiteY58" fmla="*/ 2452 h 9930"/>
                <a:gd name="connsiteX59" fmla="*/ 3318 w 10000"/>
                <a:gd name="connsiteY59" fmla="*/ 2628 h 9930"/>
                <a:gd name="connsiteX60" fmla="*/ 3288 w 10000"/>
                <a:gd name="connsiteY60" fmla="*/ 3097 h 9930"/>
                <a:gd name="connsiteX61" fmla="*/ 3439 w 10000"/>
                <a:gd name="connsiteY61" fmla="*/ 3350 h 9930"/>
                <a:gd name="connsiteX62" fmla="*/ 3573 w 10000"/>
                <a:gd name="connsiteY62" fmla="*/ 3554 h 9930"/>
                <a:gd name="connsiteX63" fmla="*/ 3727 w 10000"/>
                <a:gd name="connsiteY63" fmla="*/ 3591 h 9930"/>
                <a:gd name="connsiteX64" fmla="*/ 3840 w 10000"/>
                <a:gd name="connsiteY64" fmla="*/ 3708 h 9930"/>
                <a:gd name="connsiteX65" fmla="*/ 3944 w 10000"/>
                <a:gd name="connsiteY65" fmla="*/ 3912 h 9930"/>
                <a:gd name="connsiteX66" fmla="*/ 4136 w 10000"/>
                <a:gd name="connsiteY66" fmla="*/ 4120 h 9930"/>
                <a:gd name="connsiteX67" fmla="*/ 4205 w 10000"/>
                <a:gd name="connsiteY67" fmla="*/ 4275 h 9930"/>
                <a:gd name="connsiteX68" fmla="*/ 4372 w 10000"/>
                <a:gd name="connsiteY68" fmla="*/ 4410 h 9930"/>
                <a:gd name="connsiteX69" fmla="*/ 4419 w 10000"/>
                <a:gd name="connsiteY69" fmla="*/ 4371 h 9930"/>
                <a:gd name="connsiteX70" fmla="*/ 4024 w 10000"/>
                <a:gd name="connsiteY70" fmla="*/ 3882 h 9930"/>
                <a:gd name="connsiteX71" fmla="*/ 4002 w 10000"/>
                <a:gd name="connsiteY71" fmla="*/ 3750 h 9930"/>
                <a:gd name="connsiteX72" fmla="*/ 4084 w 10000"/>
                <a:gd name="connsiteY72" fmla="*/ 3777 h 9930"/>
                <a:gd name="connsiteX73" fmla="*/ 4235 w 10000"/>
                <a:gd name="connsiteY73" fmla="*/ 3998 h 9930"/>
                <a:gd name="connsiteX74" fmla="*/ 4436 w 10000"/>
                <a:gd name="connsiteY74" fmla="*/ 4157 h 9930"/>
                <a:gd name="connsiteX75" fmla="*/ 4430 w 10000"/>
                <a:gd name="connsiteY75" fmla="*/ 4216 h 9930"/>
                <a:gd name="connsiteX76" fmla="*/ 4699 w 10000"/>
                <a:gd name="connsiteY76" fmla="*/ 4434 h 9930"/>
                <a:gd name="connsiteX77" fmla="*/ 4740 w 10000"/>
                <a:gd name="connsiteY77" fmla="*/ 4525 h 9930"/>
                <a:gd name="connsiteX78" fmla="*/ 4710 w 10000"/>
                <a:gd name="connsiteY78" fmla="*/ 4596 h 9930"/>
                <a:gd name="connsiteX79" fmla="*/ 4771 w 10000"/>
                <a:gd name="connsiteY79" fmla="*/ 4675 h 9930"/>
                <a:gd name="connsiteX80" fmla="*/ 5306 w 10000"/>
                <a:gd name="connsiteY80" fmla="*/ 4905 h 9930"/>
                <a:gd name="connsiteX81" fmla="*/ 5548 w 10000"/>
                <a:gd name="connsiteY81" fmla="*/ 4881 h 9930"/>
                <a:gd name="connsiteX82" fmla="*/ 5707 w 10000"/>
                <a:gd name="connsiteY82" fmla="*/ 4986 h 9930"/>
                <a:gd name="connsiteX83" fmla="*/ 5869 w 10000"/>
                <a:gd name="connsiteY83" fmla="*/ 5048 h 9930"/>
                <a:gd name="connsiteX84" fmla="*/ 6037 w 10000"/>
                <a:gd name="connsiteY84" fmla="*/ 5068 h 9930"/>
                <a:gd name="connsiteX85" fmla="*/ 6188 w 10000"/>
                <a:gd name="connsiteY85" fmla="*/ 5234 h 9930"/>
                <a:gd name="connsiteX86" fmla="*/ 6199 w 10000"/>
                <a:gd name="connsiteY86" fmla="*/ 5308 h 9930"/>
                <a:gd name="connsiteX87" fmla="*/ 6251 w 10000"/>
                <a:gd name="connsiteY87" fmla="*/ 5295 h 9930"/>
                <a:gd name="connsiteX88" fmla="*/ 6399 w 10000"/>
                <a:gd name="connsiteY88" fmla="*/ 5416 h 9930"/>
                <a:gd name="connsiteX89" fmla="*/ 6581 w 10000"/>
                <a:gd name="connsiteY89" fmla="*/ 5500 h 9930"/>
                <a:gd name="connsiteX90" fmla="*/ 6594 w 10000"/>
                <a:gd name="connsiteY90" fmla="*/ 5431 h 9930"/>
                <a:gd name="connsiteX91" fmla="*/ 6685 w 10000"/>
                <a:gd name="connsiteY91" fmla="*/ 5377 h 9930"/>
                <a:gd name="connsiteX92" fmla="*/ 6773 w 10000"/>
                <a:gd name="connsiteY92" fmla="*/ 5416 h 9930"/>
                <a:gd name="connsiteX93" fmla="*/ 6784 w 10000"/>
                <a:gd name="connsiteY93" fmla="*/ 5495 h 9930"/>
                <a:gd name="connsiteX94" fmla="*/ 6820 w 10000"/>
                <a:gd name="connsiteY94" fmla="*/ 5717 h 9930"/>
                <a:gd name="connsiteX95" fmla="*/ 6625 w 10000"/>
                <a:gd name="connsiteY95" fmla="*/ 5931 h 9930"/>
                <a:gd name="connsiteX96" fmla="*/ 6567 w 10000"/>
                <a:gd name="connsiteY96" fmla="*/ 6143 h 9930"/>
                <a:gd name="connsiteX97" fmla="*/ 6548 w 10000"/>
                <a:gd name="connsiteY97" fmla="*/ 6383 h 9930"/>
                <a:gd name="connsiteX98" fmla="*/ 6710 w 10000"/>
                <a:gd name="connsiteY98" fmla="*/ 6550 h 9930"/>
                <a:gd name="connsiteX99" fmla="*/ 6899 w 10000"/>
                <a:gd name="connsiteY99" fmla="*/ 6957 h 9930"/>
                <a:gd name="connsiteX100" fmla="*/ 7344 w 10000"/>
                <a:gd name="connsiteY100" fmla="*/ 7235 h 9930"/>
                <a:gd name="connsiteX101" fmla="*/ 7366 w 10000"/>
                <a:gd name="connsiteY101" fmla="*/ 7465 h 9930"/>
                <a:gd name="connsiteX102" fmla="*/ 7267 w 10000"/>
                <a:gd name="connsiteY102" fmla="*/ 8003 h 9930"/>
                <a:gd name="connsiteX103" fmla="*/ 7270 w 10000"/>
                <a:gd name="connsiteY103" fmla="*/ 8289 h 9930"/>
                <a:gd name="connsiteX104" fmla="*/ 7111 w 10000"/>
                <a:gd name="connsiteY104" fmla="*/ 8628 h 9930"/>
                <a:gd name="connsiteX105" fmla="*/ 7097 w 10000"/>
                <a:gd name="connsiteY105" fmla="*/ 8957 h 9930"/>
                <a:gd name="connsiteX106" fmla="*/ 7210 w 10000"/>
                <a:gd name="connsiteY106" fmla="*/ 8984 h 9930"/>
                <a:gd name="connsiteX107" fmla="*/ 7185 w 10000"/>
                <a:gd name="connsiteY107" fmla="*/ 9232 h 9930"/>
                <a:gd name="connsiteX108" fmla="*/ 7064 w 10000"/>
                <a:gd name="connsiteY108" fmla="*/ 9401 h 9930"/>
                <a:gd name="connsiteX109" fmla="*/ 7042 w 10000"/>
                <a:gd name="connsiteY109" fmla="*/ 9502 h 9930"/>
                <a:gd name="connsiteX110" fmla="*/ 7097 w 10000"/>
                <a:gd name="connsiteY110" fmla="*/ 9647 h 9930"/>
                <a:gd name="connsiteX111" fmla="*/ 7078 w 10000"/>
                <a:gd name="connsiteY111" fmla="*/ 9767 h 9930"/>
                <a:gd name="connsiteX112" fmla="*/ 7163 w 10000"/>
                <a:gd name="connsiteY112" fmla="*/ 9821 h 9930"/>
                <a:gd name="connsiteX113" fmla="*/ 7168 w 10000"/>
                <a:gd name="connsiteY113" fmla="*/ 9917 h 9930"/>
                <a:gd name="connsiteX114" fmla="*/ 7319 w 10000"/>
                <a:gd name="connsiteY114" fmla="*/ 9927 h 9930"/>
                <a:gd name="connsiteX115" fmla="*/ 7503 w 10000"/>
                <a:gd name="connsiteY115" fmla="*/ 9890 h 9930"/>
                <a:gd name="connsiteX116" fmla="*/ 7427 w 10000"/>
                <a:gd name="connsiteY116" fmla="*/ 9824 h 9930"/>
                <a:gd name="connsiteX117" fmla="*/ 7531 w 10000"/>
                <a:gd name="connsiteY117" fmla="*/ 9683 h 9930"/>
                <a:gd name="connsiteX118" fmla="*/ 7709 w 10000"/>
                <a:gd name="connsiteY118" fmla="*/ 9470 h 9930"/>
                <a:gd name="connsiteX119" fmla="*/ 7572 w 10000"/>
                <a:gd name="connsiteY119" fmla="*/ 9337 h 9930"/>
                <a:gd name="connsiteX120" fmla="*/ 7723 w 10000"/>
                <a:gd name="connsiteY120" fmla="*/ 9254 h 9930"/>
                <a:gd name="connsiteX121" fmla="*/ 7849 w 10000"/>
                <a:gd name="connsiteY121" fmla="*/ 9011 h 9930"/>
                <a:gd name="connsiteX122" fmla="*/ 7753 w 10000"/>
                <a:gd name="connsiteY122" fmla="*/ 8908 h 9930"/>
                <a:gd name="connsiteX123" fmla="*/ 7951 w 10000"/>
                <a:gd name="connsiteY123" fmla="*/ 8910 h 9930"/>
                <a:gd name="connsiteX124" fmla="*/ 7957 w 10000"/>
                <a:gd name="connsiteY124" fmla="*/ 8746 h 9930"/>
                <a:gd name="connsiteX125" fmla="*/ 8283 w 10000"/>
                <a:gd name="connsiteY125" fmla="*/ 8717 h 9930"/>
                <a:gd name="connsiteX126" fmla="*/ 8382 w 10000"/>
                <a:gd name="connsiteY126" fmla="*/ 8601 h 9930"/>
                <a:gd name="connsiteX127" fmla="*/ 8250 w 10000"/>
                <a:gd name="connsiteY127" fmla="*/ 8378 h 9930"/>
                <a:gd name="connsiteX128" fmla="*/ 8520 w 10000"/>
                <a:gd name="connsiteY128" fmla="*/ 8452 h 9930"/>
                <a:gd name="connsiteX129" fmla="*/ 8629 w 10000"/>
                <a:gd name="connsiteY129" fmla="*/ 8354 h 9930"/>
                <a:gd name="connsiteX130" fmla="*/ 8995 w 10000"/>
                <a:gd name="connsiteY130" fmla="*/ 7951 h 9930"/>
                <a:gd name="connsiteX131" fmla="*/ 9017 w 10000"/>
                <a:gd name="connsiteY131" fmla="*/ 7738 h 9930"/>
                <a:gd name="connsiteX132" fmla="*/ 9300 w 10000"/>
                <a:gd name="connsiteY132" fmla="*/ 7560 h 9930"/>
                <a:gd name="connsiteX133" fmla="*/ 9555 w 10000"/>
                <a:gd name="connsiteY133" fmla="*/ 7489 h 9930"/>
                <a:gd name="connsiteX134" fmla="*/ 9701 w 10000"/>
                <a:gd name="connsiteY134" fmla="*/ 7182 h 9930"/>
                <a:gd name="connsiteX135" fmla="*/ 9720 w 10000"/>
                <a:gd name="connsiteY135" fmla="*/ 6886 h 9930"/>
                <a:gd name="connsiteX136" fmla="*/ 10000 w 10000"/>
                <a:gd name="connsiteY136" fmla="*/ 6592 h 9930"/>
                <a:gd name="connsiteX137" fmla="*/ 9978 w 10000"/>
                <a:gd name="connsiteY137" fmla="*/ 6339 h 9930"/>
                <a:gd name="connsiteX138" fmla="*/ 9690 w 10000"/>
                <a:gd name="connsiteY138" fmla="*/ 6197 h 9930"/>
                <a:gd name="connsiteX139" fmla="*/ 9311 w 10000"/>
                <a:gd name="connsiteY139" fmla="*/ 6167 h 9930"/>
                <a:gd name="connsiteX140" fmla="*/ 9275 w 10000"/>
                <a:gd name="connsiteY140" fmla="*/ 6086 h 9930"/>
                <a:gd name="connsiteX141" fmla="*/ 9110 w 10000"/>
                <a:gd name="connsiteY141" fmla="*/ 6034 h 9930"/>
                <a:gd name="connsiteX142" fmla="*/ 8778 w 10000"/>
                <a:gd name="connsiteY142" fmla="*/ 6123 h 9930"/>
                <a:gd name="connsiteX143" fmla="*/ 8792 w 10000"/>
                <a:gd name="connsiteY143" fmla="*/ 6019 h 9930"/>
                <a:gd name="connsiteX144" fmla="*/ 8901 w 10000"/>
                <a:gd name="connsiteY144" fmla="*/ 5882 h 9930"/>
                <a:gd name="connsiteX145" fmla="*/ 8778 w 10000"/>
                <a:gd name="connsiteY145" fmla="*/ 5705 h 9930"/>
                <a:gd name="connsiteX146" fmla="*/ 8591 w 10000"/>
                <a:gd name="connsiteY146" fmla="*/ 5607 h 9930"/>
                <a:gd name="connsiteX147" fmla="*/ 8360 w 10000"/>
                <a:gd name="connsiteY147" fmla="*/ 5593 h 9930"/>
                <a:gd name="connsiteX148" fmla="*/ 8146 w 10000"/>
                <a:gd name="connsiteY148" fmla="*/ 5421 h 9930"/>
                <a:gd name="connsiteX149" fmla="*/ 8061 w 10000"/>
                <a:gd name="connsiteY149" fmla="*/ 5352 h 9930"/>
                <a:gd name="connsiteX150" fmla="*/ 7918 w 10000"/>
                <a:gd name="connsiteY150" fmla="*/ 5281 h 9930"/>
                <a:gd name="connsiteX151" fmla="*/ 7531 w 10000"/>
                <a:gd name="connsiteY151" fmla="*/ 5269 h 9930"/>
                <a:gd name="connsiteX152" fmla="*/ 7380 w 10000"/>
                <a:gd name="connsiteY152" fmla="*/ 5151 h 9930"/>
                <a:gd name="connsiteX153" fmla="*/ 7281 w 10000"/>
                <a:gd name="connsiteY153" fmla="*/ 5247 h 9930"/>
                <a:gd name="connsiteX154" fmla="*/ 7267 w 10000"/>
                <a:gd name="connsiteY154" fmla="*/ 5149 h 9930"/>
                <a:gd name="connsiteX155" fmla="*/ 7004 w 10000"/>
                <a:gd name="connsiteY155" fmla="*/ 5239 h 9930"/>
                <a:gd name="connsiteX156" fmla="*/ 6866 w 10000"/>
                <a:gd name="connsiteY156" fmla="*/ 5441 h 9930"/>
                <a:gd name="connsiteX157" fmla="*/ 6822 w 10000"/>
                <a:gd name="connsiteY157" fmla="*/ 5399 h 9930"/>
                <a:gd name="connsiteX158" fmla="*/ 6685 w 10000"/>
                <a:gd name="connsiteY158" fmla="*/ 5332 h 9930"/>
                <a:gd name="connsiteX159" fmla="*/ 6528 w 10000"/>
                <a:gd name="connsiteY159" fmla="*/ 5382 h 9930"/>
                <a:gd name="connsiteX160" fmla="*/ 6435 w 10000"/>
                <a:gd name="connsiteY160" fmla="*/ 5325 h 9930"/>
                <a:gd name="connsiteX161" fmla="*/ 6350 w 10000"/>
                <a:gd name="connsiteY161" fmla="*/ 5244 h 9930"/>
                <a:gd name="connsiteX162" fmla="*/ 6383 w 10000"/>
                <a:gd name="connsiteY162" fmla="*/ 4957 h 9930"/>
                <a:gd name="connsiteX163" fmla="*/ 6243 w 10000"/>
                <a:gd name="connsiteY163" fmla="*/ 4893 h 9930"/>
                <a:gd name="connsiteX164" fmla="*/ 5957 w 10000"/>
                <a:gd name="connsiteY164" fmla="*/ 4893 h 9930"/>
                <a:gd name="connsiteX165" fmla="*/ 6034 w 10000"/>
                <a:gd name="connsiteY165" fmla="*/ 4746 h 9930"/>
                <a:gd name="connsiteX166" fmla="*/ 6114 w 10000"/>
                <a:gd name="connsiteY166" fmla="*/ 4527 h 9930"/>
                <a:gd name="connsiteX167" fmla="*/ 6020 w 10000"/>
                <a:gd name="connsiteY167" fmla="*/ 4488 h 9930"/>
                <a:gd name="connsiteX168" fmla="*/ 5842 w 10000"/>
                <a:gd name="connsiteY168" fmla="*/ 4537 h 9930"/>
                <a:gd name="connsiteX169" fmla="*/ 5751 w 10000"/>
                <a:gd name="connsiteY169" fmla="*/ 4717 h 9930"/>
                <a:gd name="connsiteX170" fmla="*/ 5444 w 10000"/>
                <a:gd name="connsiteY170" fmla="*/ 4695 h 9930"/>
                <a:gd name="connsiteX171" fmla="*/ 5295 w 10000"/>
                <a:gd name="connsiteY171" fmla="*/ 4459 h 9930"/>
                <a:gd name="connsiteX172" fmla="*/ 5350 w 10000"/>
                <a:gd name="connsiteY172" fmla="*/ 4194 h 9930"/>
                <a:gd name="connsiteX173" fmla="*/ 5320 w 10000"/>
                <a:gd name="connsiteY173" fmla="*/ 4054 h 9930"/>
                <a:gd name="connsiteX174" fmla="*/ 5496 w 10000"/>
                <a:gd name="connsiteY174" fmla="*/ 3912 h 9930"/>
                <a:gd name="connsiteX175" fmla="*/ 5729 w 10000"/>
                <a:gd name="connsiteY175" fmla="*/ 3902 h 9930"/>
                <a:gd name="connsiteX176" fmla="*/ 5916 w 10000"/>
                <a:gd name="connsiteY176" fmla="*/ 3966 h 9930"/>
                <a:gd name="connsiteX177" fmla="*/ 5919 w 10000"/>
                <a:gd name="connsiteY177" fmla="*/ 3882 h 9930"/>
                <a:gd name="connsiteX178" fmla="*/ 6023 w 10000"/>
                <a:gd name="connsiteY178" fmla="*/ 3825 h 9930"/>
                <a:gd name="connsiteX179" fmla="*/ 6342 w 10000"/>
                <a:gd name="connsiteY179" fmla="*/ 3893 h 9930"/>
                <a:gd name="connsiteX180" fmla="*/ 6416 w 10000"/>
                <a:gd name="connsiteY180" fmla="*/ 3959 h 9930"/>
                <a:gd name="connsiteX181" fmla="*/ 6427 w 10000"/>
                <a:gd name="connsiteY181" fmla="*/ 4083 h 9930"/>
                <a:gd name="connsiteX182" fmla="*/ 6531 w 10000"/>
                <a:gd name="connsiteY182" fmla="*/ 4247 h 9930"/>
                <a:gd name="connsiteX183" fmla="*/ 6592 w 10000"/>
                <a:gd name="connsiteY183" fmla="*/ 4245 h 9930"/>
                <a:gd name="connsiteX184" fmla="*/ 6616 w 10000"/>
                <a:gd name="connsiteY184" fmla="*/ 4120 h 9930"/>
                <a:gd name="connsiteX185" fmla="*/ 6515 w 10000"/>
                <a:gd name="connsiteY185" fmla="*/ 3825 h 9930"/>
                <a:gd name="connsiteX186" fmla="*/ 6575 w 10000"/>
                <a:gd name="connsiteY186" fmla="*/ 3708 h 9930"/>
                <a:gd name="connsiteX187" fmla="*/ 6954 w 10000"/>
                <a:gd name="connsiteY187" fmla="*/ 3470 h 9930"/>
                <a:gd name="connsiteX188" fmla="*/ 6905 w 10000"/>
                <a:gd name="connsiteY188" fmla="*/ 3291 h 9930"/>
                <a:gd name="connsiteX189" fmla="*/ 6954 w 10000"/>
                <a:gd name="connsiteY189" fmla="*/ 3350 h 9930"/>
                <a:gd name="connsiteX190" fmla="*/ 7017 w 10000"/>
                <a:gd name="connsiteY190" fmla="*/ 3208 h 9930"/>
                <a:gd name="connsiteX191" fmla="*/ 7097 w 10000"/>
                <a:gd name="connsiteY191" fmla="*/ 3057 h 9930"/>
                <a:gd name="connsiteX192" fmla="*/ 7391 w 10000"/>
                <a:gd name="connsiteY192" fmla="*/ 2986 h 9930"/>
                <a:gd name="connsiteX193" fmla="*/ 7308 w 10000"/>
                <a:gd name="connsiteY193" fmla="*/ 2950 h 9930"/>
                <a:gd name="connsiteX194" fmla="*/ 7366 w 10000"/>
                <a:gd name="connsiteY194" fmla="*/ 2832 h 9930"/>
                <a:gd name="connsiteX195" fmla="*/ 7608 w 10000"/>
                <a:gd name="connsiteY195" fmla="*/ 2746 h 9930"/>
                <a:gd name="connsiteX196" fmla="*/ 7613 w 10000"/>
                <a:gd name="connsiteY196" fmla="*/ 2702 h 9930"/>
                <a:gd name="connsiteX197" fmla="*/ 7786 w 10000"/>
                <a:gd name="connsiteY197" fmla="*/ 2633 h 9930"/>
                <a:gd name="connsiteX198" fmla="*/ 7784 w 10000"/>
                <a:gd name="connsiteY198" fmla="*/ 2689 h 9930"/>
                <a:gd name="connsiteX199" fmla="*/ 7888 w 10000"/>
                <a:gd name="connsiteY199" fmla="*/ 2680 h 9930"/>
                <a:gd name="connsiteX200" fmla="*/ 7685 w 10000"/>
                <a:gd name="connsiteY200" fmla="*/ 2753 h 9930"/>
                <a:gd name="connsiteX201" fmla="*/ 7737 w 10000"/>
                <a:gd name="connsiteY201" fmla="*/ 2842 h 9930"/>
                <a:gd name="connsiteX202" fmla="*/ 7828 w 10000"/>
                <a:gd name="connsiteY202" fmla="*/ 2751 h 9930"/>
                <a:gd name="connsiteX203" fmla="*/ 8055 w 10000"/>
                <a:gd name="connsiteY203" fmla="*/ 2689 h 9930"/>
                <a:gd name="connsiteX204" fmla="*/ 8146 w 10000"/>
                <a:gd name="connsiteY204" fmla="*/ 2618 h 9930"/>
                <a:gd name="connsiteX205" fmla="*/ 8094 w 10000"/>
                <a:gd name="connsiteY205" fmla="*/ 2545 h 9930"/>
                <a:gd name="connsiteX206" fmla="*/ 8036 w 10000"/>
                <a:gd name="connsiteY206" fmla="*/ 2665 h 9930"/>
                <a:gd name="connsiteX207" fmla="*/ 7844 w 10000"/>
                <a:gd name="connsiteY207" fmla="*/ 2633 h 9930"/>
                <a:gd name="connsiteX208" fmla="*/ 7742 w 10000"/>
                <a:gd name="connsiteY208" fmla="*/ 2542 h 9930"/>
                <a:gd name="connsiteX209" fmla="*/ 7784 w 10000"/>
                <a:gd name="connsiteY209" fmla="*/ 2479 h 9930"/>
                <a:gd name="connsiteX210" fmla="*/ 7644 w 10000"/>
                <a:gd name="connsiteY210" fmla="*/ 2457 h 9930"/>
                <a:gd name="connsiteX211" fmla="*/ 7822 w 10000"/>
                <a:gd name="connsiteY211" fmla="*/ 2410 h 9930"/>
                <a:gd name="connsiteX212" fmla="*/ 7723 w 10000"/>
                <a:gd name="connsiteY212" fmla="*/ 2355 h 9930"/>
                <a:gd name="connsiteX213" fmla="*/ 7468 w 10000"/>
                <a:gd name="connsiteY213" fmla="*/ 2395 h 9930"/>
                <a:gd name="connsiteX214" fmla="*/ 7660 w 10000"/>
                <a:gd name="connsiteY214" fmla="*/ 2265 h 9930"/>
                <a:gd name="connsiteX215" fmla="*/ 8130 w 10000"/>
                <a:gd name="connsiteY215" fmla="*/ 2265 h 9930"/>
                <a:gd name="connsiteX216" fmla="*/ 8465 w 10000"/>
                <a:gd name="connsiteY216" fmla="*/ 2091 h 9930"/>
                <a:gd name="connsiteX217" fmla="*/ 8448 w 10000"/>
                <a:gd name="connsiteY217" fmla="*/ 1958 h 9930"/>
                <a:gd name="connsiteX218" fmla="*/ 8347 w 10000"/>
                <a:gd name="connsiteY218" fmla="*/ 1980 h 9930"/>
                <a:gd name="connsiteX219" fmla="*/ 8347 w 10000"/>
                <a:gd name="connsiteY219" fmla="*/ 1909 h 9930"/>
                <a:gd name="connsiteX220" fmla="*/ 8116 w 10000"/>
                <a:gd name="connsiteY220" fmla="*/ 1992 h 9930"/>
                <a:gd name="connsiteX221" fmla="*/ 8055 w 10000"/>
                <a:gd name="connsiteY221" fmla="*/ 1956 h 9930"/>
                <a:gd name="connsiteX222" fmla="*/ 8333 w 10000"/>
                <a:gd name="connsiteY222" fmla="*/ 1865 h 9930"/>
                <a:gd name="connsiteX223" fmla="*/ 8116 w 10000"/>
                <a:gd name="connsiteY223" fmla="*/ 1757 h 9930"/>
                <a:gd name="connsiteX224" fmla="*/ 8001 w 10000"/>
                <a:gd name="connsiteY224" fmla="*/ 1679 h 9930"/>
                <a:gd name="connsiteX225" fmla="*/ 7998 w 10000"/>
                <a:gd name="connsiteY225" fmla="*/ 1575 h 9930"/>
                <a:gd name="connsiteX226" fmla="*/ 7902 w 10000"/>
                <a:gd name="connsiteY226" fmla="*/ 1536 h 9930"/>
                <a:gd name="connsiteX227" fmla="*/ 7921 w 10000"/>
                <a:gd name="connsiteY227" fmla="*/ 1480 h 9930"/>
                <a:gd name="connsiteX228" fmla="*/ 7877 w 10000"/>
                <a:gd name="connsiteY228" fmla="*/ 1419 h 9930"/>
                <a:gd name="connsiteX229" fmla="*/ 7786 w 10000"/>
                <a:gd name="connsiteY229" fmla="*/ 1318 h 9930"/>
                <a:gd name="connsiteX230" fmla="*/ 7720 w 10000"/>
                <a:gd name="connsiteY230" fmla="*/ 1370 h 9930"/>
                <a:gd name="connsiteX231" fmla="*/ 7654 w 10000"/>
                <a:gd name="connsiteY231" fmla="*/ 1458 h 9930"/>
                <a:gd name="connsiteX232" fmla="*/ 7509 w 10000"/>
                <a:gd name="connsiteY232" fmla="*/ 1526 h 9930"/>
                <a:gd name="connsiteX233" fmla="*/ 7498 w 10000"/>
                <a:gd name="connsiteY233" fmla="*/ 1458 h 9930"/>
                <a:gd name="connsiteX234" fmla="*/ 7319 w 10000"/>
                <a:gd name="connsiteY234" fmla="*/ 1502 h 9930"/>
                <a:gd name="connsiteX235" fmla="*/ 7449 w 10000"/>
                <a:gd name="connsiteY235" fmla="*/ 1414 h 9930"/>
                <a:gd name="connsiteX236" fmla="*/ 7418 w 10000"/>
                <a:gd name="connsiteY236" fmla="*/ 1345 h 9930"/>
                <a:gd name="connsiteX237" fmla="*/ 7407 w 10000"/>
                <a:gd name="connsiteY237" fmla="*/ 1232 h 9930"/>
                <a:gd name="connsiteX238" fmla="*/ 7267 w 10000"/>
                <a:gd name="connsiteY238" fmla="*/ 1222 h 9930"/>
                <a:gd name="connsiteX239" fmla="*/ 7267 w 10000"/>
                <a:gd name="connsiteY239" fmla="*/ 1188 h 9930"/>
                <a:gd name="connsiteX240" fmla="*/ 7097 w 10000"/>
                <a:gd name="connsiteY240" fmla="*/ 1092 h 9930"/>
                <a:gd name="connsiteX241" fmla="*/ 7004 w 10000"/>
                <a:gd name="connsiteY241" fmla="*/ 1119 h 9930"/>
                <a:gd name="connsiteX242" fmla="*/ 6792 w 10000"/>
                <a:gd name="connsiteY242" fmla="*/ 1090 h 9930"/>
                <a:gd name="connsiteX243" fmla="*/ 6762 w 10000"/>
                <a:gd name="connsiteY243" fmla="*/ 1141 h 9930"/>
                <a:gd name="connsiteX244" fmla="*/ 6820 w 10000"/>
                <a:gd name="connsiteY244" fmla="*/ 1188 h 9930"/>
                <a:gd name="connsiteX245" fmla="*/ 6770 w 10000"/>
                <a:gd name="connsiteY245" fmla="*/ 1268 h 9930"/>
                <a:gd name="connsiteX246" fmla="*/ 6850 w 10000"/>
                <a:gd name="connsiteY246" fmla="*/ 1389 h 9930"/>
                <a:gd name="connsiteX247" fmla="*/ 6712 w 10000"/>
                <a:gd name="connsiteY247" fmla="*/ 1468 h 9930"/>
                <a:gd name="connsiteX248" fmla="*/ 6820 w 10000"/>
                <a:gd name="connsiteY248" fmla="*/ 1521 h 9930"/>
                <a:gd name="connsiteX249" fmla="*/ 6866 w 10000"/>
                <a:gd name="connsiteY249" fmla="*/ 1713 h 9930"/>
                <a:gd name="connsiteX250" fmla="*/ 6647 w 10000"/>
                <a:gd name="connsiteY250" fmla="*/ 1875 h 9930"/>
                <a:gd name="connsiteX251" fmla="*/ 6726 w 10000"/>
                <a:gd name="connsiteY251" fmla="*/ 2067 h 9930"/>
                <a:gd name="connsiteX252" fmla="*/ 6784 w 10000"/>
                <a:gd name="connsiteY252" fmla="*/ 2089 h 9930"/>
                <a:gd name="connsiteX253" fmla="*/ 6647 w 10000"/>
                <a:gd name="connsiteY253" fmla="*/ 2194 h 9930"/>
                <a:gd name="connsiteX254" fmla="*/ 6542 w 10000"/>
                <a:gd name="connsiteY254" fmla="*/ 2199 h 9930"/>
                <a:gd name="connsiteX255" fmla="*/ 6578 w 10000"/>
                <a:gd name="connsiteY255" fmla="*/ 2130 h 9930"/>
                <a:gd name="connsiteX256" fmla="*/ 6457 w 10000"/>
                <a:gd name="connsiteY256" fmla="*/ 2022 h 9930"/>
                <a:gd name="connsiteX257" fmla="*/ 6457 w 10000"/>
                <a:gd name="connsiteY257" fmla="*/ 1823 h 9930"/>
                <a:gd name="connsiteX258" fmla="*/ 6218 w 10000"/>
                <a:gd name="connsiteY258" fmla="*/ 1794 h 9930"/>
                <a:gd name="connsiteX259" fmla="*/ 5932 w 10000"/>
                <a:gd name="connsiteY259" fmla="*/ 1656 h 9930"/>
                <a:gd name="connsiteX260" fmla="*/ 5790 w 10000"/>
                <a:gd name="connsiteY260" fmla="*/ 1619 h 9930"/>
                <a:gd name="connsiteX261" fmla="*/ 5661 w 10000"/>
                <a:gd name="connsiteY261" fmla="*/ 1646 h 9930"/>
                <a:gd name="connsiteX262" fmla="*/ 5630 w 10000"/>
                <a:gd name="connsiteY262" fmla="*/ 1470 h 9930"/>
                <a:gd name="connsiteX263" fmla="*/ 5548 w 10000"/>
                <a:gd name="connsiteY263" fmla="*/ 1499 h 9930"/>
                <a:gd name="connsiteX264" fmla="*/ 5531 w 10000"/>
                <a:gd name="connsiteY264" fmla="*/ 1202 h 9930"/>
                <a:gd name="connsiteX265" fmla="*/ 5674 w 10000"/>
                <a:gd name="connsiteY265" fmla="*/ 1131 h 9930"/>
                <a:gd name="connsiteX266" fmla="*/ 5688 w 10000"/>
                <a:gd name="connsiteY266" fmla="*/ 1058 h 9930"/>
                <a:gd name="connsiteX267" fmla="*/ 5825 w 10000"/>
                <a:gd name="connsiteY267" fmla="*/ 1033 h 9930"/>
                <a:gd name="connsiteX268" fmla="*/ 5614 w 10000"/>
                <a:gd name="connsiteY268" fmla="*/ 912 h 9930"/>
                <a:gd name="connsiteX269" fmla="*/ 5825 w 10000"/>
                <a:gd name="connsiteY269" fmla="*/ 982 h 9930"/>
                <a:gd name="connsiteX270" fmla="*/ 5883 w 10000"/>
                <a:gd name="connsiteY270" fmla="*/ 912 h 9930"/>
                <a:gd name="connsiteX271" fmla="*/ 6001 w 10000"/>
                <a:gd name="connsiteY271" fmla="*/ 912 h 9930"/>
                <a:gd name="connsiteX272" fmla="*/ 6108 w 10000"/>
                <a:gd name="connsiteY272" fmla="*/ 795 h 9930"/>
                <a:gd name="connsiteX273" fmla="*/ 5949 w 10000"/>
                <a:gd name="connsiteY273" fmla="*/ 778 h 9930"/>
                <a:gd name="connsiteX274" fmla="*/ 5869 w 10000"/>
                <a:gd name="connsiteY274" fmla="*/ 724 h 9930"/>
                <a:gd name="connsiteX275" fmla="*/ 6119 w 10000"/>
                <a:gd name="connsiteY275" fmla="*/ 761 h 9930"/>
                <a:gd name="connsiteX276" fmla="*/ 6136 w 10000"/>
                <a:gd name="connsiteY276" fmla="*/ 646 h 9930"/>
                <a:gd name="connsiteX277" fmla="*/ 6383 w 10000"/>
                <a:gd name="connsiteY277" fmla="*/ 663 h 9930"/>
                <a:gd name="connsiteX278" fmla="*/ 6523 w 10000"/>
                <a:gd name="connsiteY278" fmla="*/ 582 h 9930"/>
                <a:gd name="connsiteX279" fmla="*/ 6435 w 10000"/>
                <a:gd name="connsiteY279" fmla="*/ 429 h 9930"/>
                <a:gd name="connsiteX280" fmla="*/ 6528 w 10000"/>
                <a:gd name="connsiteY280" fmla="*/ 407 h 9930"/>
                <a:gd name="connsiteX281" fmla="*/ 6213 w 10000"/>
                <a:gd name="connsiteY281" fmla="*/ 265 h 9930"/>
                <a:gd name="connsiteX282" fmla="*/ 6276 w 10000"/>
                <a:gd name="connsiteY282" fmla="*/ 393 h 9930"/>
                <a:gd name="connsiteX283" fmla="*/ 6188 w 10000"/>
                <a:gd name="connsiteY283" fmla="*/ 407 h 9930"/>
                <a:gd name="connsiteX284" fmla="*/ 6075 w 10000"/>
                <a:gd name="connsiteY284" fmla="*/ 562 h 9930"/>
                <a:gd name="connsiteX285" fmla="*/ 6034 w 10000"/>
                <a:gd name="connsiteY285" fmla="*/ 444 h 9930"/>
                <a:gd name="connsiteX286" fmla="*/ 5916 w 10000"/>
                <a:gd name="connsiteY286" fmla="*/ 327 h 9930"/>
                <a:gd name="connsiteX287" fmla="*/ 5850 w 10000"/>
                <a:gd name="connsiteY287" fmla="*/ 444 h 9930"/>
                <a:gd name="connsiteX288" fmla="*/ 5768 w 10000"/>
                <a:gd name="connsiteY288" fmla="*/ 322 h 9930"/>
                <a:gd name="connsiteX289" fmla="*/ 5666 w 10000"/>
                <a:gd name="connsiteY289" fmla="*/ 282 h 9930"/>
                <a:gd name="connsiteX290" fmla="*/ 5688 w 10000"/>
                <a:gd name="connsiteY290" fmla="*/ 229 h 9930"/>
                <a:gd name="connsiteX291" fmla="*/ 5759 w 10000"/>
                <a:gd name="connsiteY291" fmla="*/ 229 h 9930"/>
                <a:gd name="connsiteX292" fmla="*/ 5641 w 10000"/>
                <a:gd name="connsiteY292" fmla="*/ 86 h 9930"/>
                <a:gd name="connsiteX293" fmla="*/ 5479 w 10000"/>
                <a:gd name="connsiteY293" fmla="*/ 0 h 9930"/>
                <a:gd name="connsiteX294" fmla="*/ 5397 w 10000"/>
                <a:gd name="connsiteY294" fmla="*/ 86 h 9930"/>
                <a:gd name="connsiteX295" fmla="*/ 5375 w 10000"/>
                <a:gd name="connsiteY295" fmla="*/ 231 h 9930"/>
                <a:gd name="connsiteX296" fmla="*/ 5595 w 10000"/>
                <a:gd name="connsiteY296" fmla="*/ 302 h 9930"/>
                <a:gd name="connsiteX297" fmla="*/ 5614 w 10000"/>
                <a:gd name="connsiteY297" fmla="*/ 415 h 9930"/>
                <a:gd name="connsiteX298" fmla="*/ 5446 w 10000"/>
                <a:gd name="connsiteY298" fmla="*/ 464 h 9930"/>
                <a:gd name="connsiteX299" fmla="*/ 5474 w 10000"/>
                <a:gd name="connsiteY299" fmla="*/ 562 h 9930"/>
                <a:gd name="connsiteX300" fmla="*/ 5391 w 10000"/>
                <a:gd name="connsiteY300" fmla="*/ 537 h 9930"/>
                <a:gd name="connsiteX301" fmla="*/ 5367 w 10000"/>
                <a:gd name="connsiteY301" fmla="*/ 471 h 9930"/>
                <a:gd name="connsiteX302" fmla="*/ 5246 w 10000"/>
                <a:gd name="connsiteY302" fmla="*/ 503 h 9930"/>
                <a:gd name="connsiteX303" fmla="*/ 4941 w 10000"/>
                <a:gd name="connsiteY303" fmla="*/ 515 h 9930"/>
                <a:gd name="connsiteX304" fmla="*/ 4861 w 10000"/>
                <a:gd name="connsiteY304" fmla="*/ 459 h 9930"/>
                <a:gd name="connsiteX305" fmla="*/ 4647 w 10000"/>
                <a:gd name="connsiteY305" fmla="*/ 366 h 9930"/>
                <a:gd name="connsiteX306" fmla="*/ 4452 w 10000"/>
                <a:gd name="connsiteY306" fmla="*/ 437 h 9930"/>
                <a:gd name="connsiteX307" fmla="*/ 4512 w 10000"/>
                <a:gd name="connsiteY307" fmla="*/ 459 h 9930"/>
                <a:gd name="connsiteX308" fmla="*/ 4675 w 10000"/>
                <a:gd name="connsiteY308" fmla="*/ 397 h 9930"/>
                <a:gd name="connsiteX309" fmla="*/ 4567 w 10000"/>
                <a:gd name="connsiteY309" fmla="*/ 577 h 9930"/>
                <a:gd name="connsiteX310" fmla="*/ 4356 w 10000"/>
                <a:gd name="connsiteY310" fmla="*/ 471 h 9930"/>
                <a:gd name="connsiteX311" fmla="*/ 3944 w 10000"/>
                <a:gd name="connsiteY311" fmla="*/ 473 h 9930"/>
                <a:gd name="connsiteX312" fmla="*/ 4059 w 10000"/>
                <a:gd name="connsiteY312" fmla="*/ 427 h 9930"/>
                <a:gd name="connsiteX313" fmla="*/ 3790 w 10000"/>
                <a:gd name="connsiteY313" fmla="*/ 368 h 9930"/>
                <a:gd name="connsiteX314" fmla="*/ 3406 w 10000"/>
                <a:gd name="connsiteY314" fmla="*/ 260 h 9930"/>
                <a:gd name="connsiteX315" fmla="*/ 3268 w 10000"/>
                <a:gd name="connsiteY315" fmla="*/ 322 h 9930"/>
                <a:gd name="connsiteX316" fmla="*/ 3274 w 10000"/>
                <a:gd name="connsiteY316" fmla="*/ 229 h 9930"/>
                <a:gd name="connsiteX317" fmla="*/ 3175 w 10000"/>
                <a:gd name="connsiteY317" fmla="*/ 322 h 9930"/>
                <a:gd name="connsiteX318" fmla="*/ 3027 w 10000"/>
                <a:gd name="connsiteY318" fmla="*/ 216 h 9930"/>
                <a:gd name="connsiteX319" fmla="*/ 2777 w 10000"/>
                <a:gd name="connsiteY319" fmla="*/ 336 h 9930"/>
                <a:gd name="connsiteX320" fmla="*/ 2771 w 10000"/>
                <a:gd name="connsiteY320" fmla="*/ 309 h 9930"/>
                <a:gd name="connsiteX321" fmla="*/ 2505 w 10000"/>
                <a:gd name="connsiteY321" fmla="*/ 353 h 9930"/>
                <a:gd name="connsiteX322" fmla="*/ 2543 w 10000"/>
                <a:gd name="connsiteY322" fmla="*/ 420 h 9930"/>
                <a:gd name="connsiteX323" fmla="*/ 2024 w 10000"/>
                <a:gd name="connsiteY323" fmla="*/ 280 h 9930"/>
                <a:gd name="connsiteX324" fmla="*/ 1219 w 10000"/>
                <a:gd name="connsiteY324" fmla="*/ 189 h 9930"/>
                <a:gd name="connsiteX325" fmla="*/ 1186 w 10000"/>
                <a:gd name="connsiteY325" fmla="*/ 140 h 9930"/>
                <a:gd name="connsiteX326" fmla="*/ 931 w 10000"/>
                <a:gd name="connsiteY326" fmla="*/ 98 h 9930"/>
                <a:gd name="connsiteX327" fmla="*/ 843 w 10000"/>
                <a:gd name="connsiteY327" fmla="*/ 81 h 9930"/>
                <a:gd name="connsiteX328" fmla="*/ 753 w 10000"/>
                <a:gd name="connsiteY328" fmla="*/ 140 h 9930"/>
                <a:gd name="connsiteX329" fmla="*/ 577 w 10000"/>
                <a:gd name="connsiteY329" fmla="*/ 174 h 9930"/>
                <a:gd name="connsiteX330" fmla="*/ 417 w 10000"/>
                <a:gd name="connsiteY330" fmla="*/ 234 h 9930"/>
                <a:gd name="connsiteX331" fmla="*/ 332 w 10000"/>
                <a:gd name="connsiteY331" fmla="*/ 349 h 9930"/>
                <a:gd name="connsiteX332" fmla="*/ 135 w 10000"/>
                <a:gd name="connsiteY332" fmla="*/ 368 h 9930"/>
                <a:gd name="connsiteX333" fmla="*/ 88 w 10000"/>
                <a:gd name="connsiteY333" fmla="*/ 437 h 9930"/>
                <a:gd name="connsiteX334" fmla="*/ 332 w 10000"/>
                <a:gd name="connsiteY334" fmla="*/ 582 h 9930"/>
                <a:gd name="connsiteX335" fmla="*/ 437 w 10000"/>
                <a:gd name="connsiteY335" fmla="*/ 636 h 9930"/>
                <a:gd name="connsiteX336" fmla="*/ 527 w 10000"/>
                <a:gd name="connsiteY336" fmla="*/ 675 h 9930"/>
                <a:gd name="connsiteX337" fmla="*/ 332 w 10000"/>
                <a:gd name="connsiteY337" fmla="*/ 700 h 9930"/>
                <a:gd name="connsiteX338" fmla="*/ 332 w 10000"/>
                <a:gd name="connsiteY338" fmla="*/ 641 h 9930"/>
                <a:gd name="connsiteX339" fmla="*/ 255 w 10000"/>
                <a:gd name="connsiteY339" fmla="*/ 641 h 9930"/>
                <a:gd name="connsiteX340" fmla="*/ 0 w 10000"/>
                <a:gd name="connsiteY340" fmla="*/ 758 h 9930"/>
                <a:gd name="connsiteX0" fmla="*/ 0 w 10000"/>
                <a:gd name="connsiteY0" fmla="*/ 763 h 9997"/>
                <a:gd name="connsiteX1" fmla="*/ 137 w 10000"/>
                <a:gd name="connsiteY1" fmla="*/ 789 h 9997"/>
                <a:gd name="connsiteX2" fmla="*/ 85 w 10000"/>
                <a:gd name="connsiteY2" fmla="*/ 803 h 9997"/>
                <a:gd name="connsiteX3" fmla="*/ 137 w 10000"/>
                <a:gd name="connsiteY3" fmla="*/ 872 h 9997"/>
                <a:gd name="connsiteX4" fmla="*/ 357 w 10000"/>
                <a:gd name="connsiteY4" fmla="*/ 860 h 9997"/>
                <a:gd name="connsiteX5" fmla="*/ 401 w 10000"/>
                <a:gd name="connsiteY5" fmla="*/ 904 h 9997"/>
                <a:gd name="connsiteX6" fmla="*/ 489 w 10000"/>
                <a:gd name="connsiteY6" fmla="*/ 872 h 9997"/>
                <a:gd name="connsiteX7" fmla="*/ 516 w 10000"/>
                <a:gd name="connsiteY7" fmla="*/ 989 h 9997"/>
                <a:gd name="connsiteX8" fmla="*/ 209 w 10000"/>
                <a:gd name="connsiteY8" fmla="*/ 1093 h 9997"/>
                <a:gd name="connsiteX9" fmla="*/ 159 w 10000"/>
                <a:gd name="connsiteY9" fmla="*/ 1208 h 9997"/>
                <a:gd name="connsiteX10" fmla="*/ 206 w 10000"/>
                <a:gd name="connsiteY10" fmla="*/ 1248 h 9997"/>
                <a:gd name="connsiteX11" fmla="*/ 319 w 10000"/>
                <a:gd name="connsiteY11" fmla="*/ 1270 h 9997"/>
                <a:gd name="connsiteX12" fmla="*/ 269 w 10000"/>
                <a:gd name="connsiteY12" fmla="*/ 1327 h 9997"/>
                <a:gd name="connsiteX13" fmla="*/ 316 w 10000"/>
                <a:gd name="connsiteY13" fmla="*/ 1380 h 9997"/>
                <a:gd name="connsiteX14" fmla="*/ 357 w 10000"/>
                <a:gd name="connsiteY14" fmla="*/ 1387 h 9997"/>
                <a:gd name="connsiteX15" fmla="*/ 417 w 10000"/>
                <a:gd name="connsiteY15" fmla="*/ 1317 h 9997"/>
                <a:gd name="connsiteX16" fmla="*/ 470 w 10000"/>
                <a:gd name="connsiteY16" fmla="*/ 1438 h 9997"/>
                <a:gd name="connsiteX17" fmla="*/ 434 w 10000"/>
                <a:gd name="connsiteY17" fmla="*/ 1490 h 9997"/>
                <a:gd name="connsiteX18" fmla="*/ 566 w 10000"/>
                <a:gd name="connsiteY18" fmla="*/ 1424 h 9997"/>
                <a:gd name="connsiteX19" fmla="*/ 676 w 10000"/>
                <a:gd name="connsiteY19" fmla="*/ 1513 h 9997"/>
                <a:gd name="connsiteX20" fmla="*/ 840 w 10000"/>
                <a:gd name="connsiteY20" fmla="*/ 1443 h 9997"/>
                <a:gd name="connsiteX21" fmla="*/ 687 w 10000"/>
                <a:gd name="connsiteY21" fmla="*/ 1668 h 9997"/>
                <a:gd name="connsiteX22" fmla="*/ 569 w 10000"/>
                <a:gd name="connsiteY22" fmla="*/ 1711 h 9997"/>
                <a:gd name="connsiteX23" fmla="*/ 566 w 10000"/>
                <a:gd name="connsiteY23" fmla="*/ 1757 h 9997"/>
                <a:gd name="connsiteX24" fmla="*/ 434 w 10000"/>
                <a:gd name="connsiteY24" fmla="*/ 1764 h 9997"/>
                <a:gd name="connsiteX25" fmla="*/ 343 w 10000"/>
                <a:gd name="connsiteY25" fmla="*/ 1851 h 9997"/>
                <a:gd name="connsiteX26" fmla="*/ 470 w 10000"/>
                <a:gd name="connsiteY26" fmla="*/ 1784 h 9997"/>
                <a:gd name="connsiteX27" fmla="*/ 604 w 10000"/>
                <a:gd name="connsiteY27" fmla="*/ 1790 h 9997"/>
                <a:gd name="connsiteX28" fmla="*/ 659 w 10000"/>
                <a:gd name="connsiteY28" fmla="*/ 1720 h 9997"/>
                <a:gd name="connsiteX29" fmla="*/ 750 w 10000"/>
                <a:gd name="connsiteY29" fmla="*/ 1701 h 9997"/>
                <a:gd name="connsiteX30" fmla="*/ 1035 w 10000"/>
                <a:gd name="connsiteY30" fmla="*/ 1535 h 9997"/>
                <a:gd name="connsiteX31" fmla="*/ 1088 w 10000"/>
                <a:gd name="connsiteY31" fmla="*/ 1468 h 9997"/>
                <a:gd name="connsiteX32" fmla="*/ 1038 w 10000"/>
                <a:gd name="connsiteY32" fmla="*/ 1421 h 9997"/>
                <a:gd name="connsiteX33" fmla="*/ 1299 w 10000"/>
                <a:gd name="connsiteY33" fmla="*/ 1213 h 9997"/>
                <a:gd name="connsiteX34" fmla="*/ 1343 w 10000"/>
                <a:gd name="connsiteY34" fmla="*/ 1233 h 9997"/>
                <a:gd name="connsiteX35" fmla="*/ 1239 w 10000"/>
                <a:gd name="connsiteY35" fmla="*/ 1282 h 9997"/>
                <a:gd name="connsiteX36" fmla="*/ 1203 w 10000"/>
                <a:gd name="connsiteY36" fmla="*/ 1380 h 9997"/>
                <a:gd name="connsiteX37" fmla="*/ 1269 w 10000"/>
                <a:gd name="connsiteY37" fmla="*/ 1380 h 9997"/>
                <a:gd name="connsiteX38" fmla="*/ 1206 w 10000"/>
                <a:gd name="connsiteY38" fmla="*/ 1436 h 9997"/>
                <a:gd name="connsiteX39" fmla="*/ 1450 w 10000"/>
                <a:gd name="connsiteY39" fmla="*/ 1360 h 9997"/>
                <a:gd name="connsiteX40" fmla="*/ 1505 w 10000"/>
                <a:gd name="connsiteY40" fmla="*/ 1260 h 9997"/>
                <a:gd name="connsiteX41" fmla="*/ 1626 w 10000"/>
                <a:gd name="connsiteY41" fmla="*/ 1231 h 9997"/>
                <a:gd name="connsiteX42" fmla="*/ 1585 w 10000"/>
                <a:gd name="connsiteY42" fmla="*/ 1287 h 9997"/>
                <a:gd name="connsiteX43" fmla="*/ 1793 w 10000"/>
                <a:gd name="connsiteY43" fmla="*/ 1360 h 9997"/>
                <a:gd name="connsiteX44" fmla="*/ 2172 w 10000"/>
                <a:gd name="connsiteY44" fmla="*/ 1370 h 9997"/>
                <a:gd name="connsiteX45" fmla="*/ 2200 w 10000"/>
                <a:gd name="connsiteY45" fmla="*/ 1438 h 9997"/>
                <a:gd name="connsiteX46" fmla="*/ 2274 w 10000"/>
                <a:gd name="connsiteY46" fmla="*/ 1497 h 9997"/>
                <a:gd name="connsiteX47" fmla="*/ 2351 w 10000"/>
                <a:gd name="connsiteY47" fmla="*/ 1532 h 9997"/>
                <a:gd name="connsiteX48" fmla="*/ 2499 w 10000"/>
                <a:gd name="connsiteY48" fmla="*/ 1520 h 9997"/>
                <a:gd name="connsiteX49" fmla="*/ 2615 w 10000"/>
                <a:gd name="connsiteY49" fmla="*/ 1564 h 9997"/>
                <a:gd name="connsiteX50" fmla="*/ 2595 w 10000"/>
                <a:gd name="connsiteY50" fmla="*/ 1640 h 9997"/>
                <a:gd name="connsiteX51" fmla="*/ 2771 w 10000"/>
                <a:gd name="connsiteY51" fmla="*/ 1740 h 9997"/>
                <a:gd name="connsiteX52" fmla="*/ 2823 w 10000"/>
                <a:gd name="connsiteY52" fmla="*/ 1895 h 9997"/>
                <a:gd name="connsiteX53" fmla="*/ 3010 w 10000"/>
                <a:gd name="connsiteY53" fmla="*/ 2089 h 9997"/>
                <a:gd name="connsiteX54" fmla="*/ 3027 w 10000"/>
                <a:gd name="connsiteY54" fmla="*/ 2202 h 9997"/>
                <a:gd name="connsiteX55" fmla="*/ 3263 w 10000"/>
                <a:gd name="connsiteY55" fmla="*/ 2308 h 9997"/>
                <a:gd name="connsiteX56" fmla="*/ 3378 w 10000"/>
                <a:gd name="connsiteY56" fmla="*/ 2325 h 9997"/>
                <a:gd name="connsiteX57" fmla="*/ 3414 w 10000"/>
                <a:gd name="connsiteY57" fmla="*/ 2469 h 9997"/>
                <a:gd name="connsiteX58" fmla="*/ 3263 w 10000"/>
                <a:gd name="connsiteY58" fmla="*/ 2469 h 9997"/>
                <a:gd name="connsiteX59" fmla="*/ 3318 w 10000"/>
                <a:gd name="connsiteY59" fmla="*/ 2647 h 9997"/>
                <a:gd name="connsiteX60" fmla="*/ 3288 w 10000"/>
                <a:gd name="connsiteY60" fmla="*/ 3119 h 9997"/>
                <a:gd name="connsiteX61" fmla="*/ 3439 w 10000"/>
                <a:gd name="connsiteY61" fmla="*/ 3374 h 9997"/>
                <a:gd name="connsiteX62" fmla="*/ 3573 w 10000"/>
                <a:gd name="connsiteY62" fmla="*/ 3579 h 9997"/>
                <a:gd name="connsiteX63" fmla="*/ 3727 w 10000"/>
                <a:gd name="connsiteY63" fmla="*/ 3616 h 9997"/>
                <a:gd name="connsiteX64" fmla="*/ 3840 w 10000"/>
                <a:gd name="connsiteY64" fmla="*/ 3734 h 9997"/>
                <a:gd name="connsiteX65" fmla="*/ 3944 w 10000"/>
                <a:gd name="connsiteY65" fmla="*/ 3940 h 9997"/>
                <a:gd name="connsiteX66" fmla="*/ 4136 w 10000"/>
                <a:gd name="connsiteY66" fmla="*/ 4149 h 9997"/>
                <a:gd name="connsiteX67" fmla="*/ 4205 w 10000"/>
                <a:gd name="connsiteY67" fmla="*/ 4305 h 9997"/>
                <a:gd name="connsiteX68" fmla="*/ 4372 w 10000"/>
                <a:gd name="connsiteY68" fmla="*/ 4441 h 9997"/>
                <a:gd name="connsiteX69" fmla="*/ 4419 w 10000"/>
                <a:gd name="connsiteY69" fmla="*/ 4402 h 9997"/>
                <a:gd name="connsiteX70" fmla="*/ 4024 w 10000"/>
                <a:gd name="connsiteY70" fmla="*/ 3909 h 9997"/>
                <a:gd name="connsiteX71" fmla="*/ 4002 w 10000"/>
                <a:gd name="connsiteY71" fmla="*/ 3776 h 9997"/>
                <a:gd name="connsiteX72" fmla="*/ 4084 w 10000"/>
                <a:gd name="connsiteY72" fmla="*/ 3804 h 9997"/>
                <a:gd name="connsiteX73" fmla="*/ 4235 w 10000"/>
                <a:gd name="connsiteY73" fmla="*/ 4026 h 9997"/>
                <a:gd name="connsiteX74" fmla="*/ 4436 w 10000"/>
                <a:gd name="connsiteY74" fmla="*/ 4186 h 9997"/>
                <a:gd name="connsiteX75" fmla="*/ 4430 w 10000"/>
                <a:gd name="connsiteY75" fmla="*/ 4246 h 9997"/>
                <a:gd name="connsiteX76" fmla="*/ 4699 w 10000"/>
                <a:gd name="connsiteY76" fmla="*/ 4465 h 9997"/>
                <a:gd name="connsiteX77" fmla="*/ 4740 w 10000"/>
                <a:gd name="connsiteY77" fmla="*/ 4557 h 9997"/>
                <a:gd name="connsiteX78" fmla="*/ 4710 w 10000"/>
                <a:gd name="connsiteY78" fmla="*/ 4628 h 9997"/>
                <a:gd name="connsiteX79" fmla="*/ 4771 w 10000"/>
                <a:gd name="connsiteY79" fmla="*/ 4708 h 9997"/>
                <a:gd name="connsiteX80" fmla="*/ 5306 w 10000"/>
                <a:gd name="connsiteY80" fmla="*/ 4940 h 9997"/>
                <a:gd name="connsiteX81" fmla="*/ 5548 w 10000"/>
                <a:gd name="connsiteY81" fmla="*/ 4915 h 9997"/>
                <a:gd name="connsiteX82" fmla="*/ 5707 w 10000"/>
                <a:gd name="connsiteY82" fmla="*/ 5021 h 9997"/>
                <a:gd name="connsiteX83" fmla="*/ 5869 w 10000"/>
                <a:gd name="connsiteY83" fmla="*/ 5084 h 9997"/>
                <a:gd name="connsiteX84" fmla="*/ 6037 w 10000"/>
                <a:gd name="connsiteY84" fmla="*/ 5104 h 9997"/>
                <a:gd name="connsiteX85" fmla="*/ 6188 w 10000"/>
                <a:gd name="connsiteY85" fmla="*/ 5271 h 9997"/>
                <a:gd name="connsiteX86" fmla="*/ 6199 w 10000"/>
                <a:gd name="connsiteY86" fmla="*/ 5345 h 9997"/>
                <a:gd name="connsiteX87" fmla="*/ 6251 w 10000"/>
                <a:gd name="connsiteY87" fmla="*/ 5332 h 9997"/>
                <a:gd name="connsiteX88" fmla="*/ 6399 w 10000"/>
                <a:gd name="connsiteY88" fmla="*/ 5454 h 9997"/>
                <a:gd name="connsiteX89" fmla="*/ 6581 w 10000"/>
                <a:gd name="connsiteY89" fmla="*/ 5539 h 9997"/>
                <a:gd name="connsiteX90" fmla="*/ 6594 w 10000"/>
                <a:gd name="connsiteY90" fmla="*/ 5469 h 9997"/>
                <a:gd name="connsiteX91" fmla="*/ 6685 w 10000"/>
                <a:gd name="connsiteY91" fmla="*/ 5415 h 9997"/>
                <a:gd name="connsiteX92" fmla="*/ 6773 w 10000"/>
                <a:gd name="connsiteY92" fmla="*/ 5454 h 9997"/>
                <a:gd name="connsiteX93" fmla="*/ 6784 w 10000"/>
                <a:gd name="connsiteY93" fmla="*/ 5534 h 9997"/>
                <a:gd name="connsiteX94" fmla="*/ 6820 w 10000"/>
                <a:gd name="connsiteY94" fmla="*/ 5757 h 9997"/>
                <a:gd name="connsiteX95" fmla="*/ 6625 w 10000"/>
                <a:gd name="connsiteY95" fmla="*/ 5973 h 9997"/>
                <a:gd name="connsiteX96" fmla="*/ 6567 w 10000"/>
                <a:gd name="connsiteY96" fmla="*/ 6186 h 9997"/>
                <a:gd name="connsiteX97" fmla="*/ 6548 w 10000"/>
                <a:gd name="connsiteY97" fmla="*/ 6428 h 9997"/>
                <a:gd name="connsiteX98" fmla="*/ 6710 w 10000"/>
                <a:gd name="connsiteY98" fmla="*/ 6596 h 9997"/>
                <a:gd name="connsiteX99" fmla="*/ 6899 w 10000"/>
                <a:gd name="connsiteY99" fmla="*/ 7006 h 9997"/>
                <a:gd name="connsiteX100" fmla="*/ 7344 w 10000"/>
                <a:gd name="connsiteY100" fmla="*/ 7286 h 9997"/>
                <a:gd name="connsiteX101" fmla="*/ 7366 w 10000"/>
                <a:gd name="connsiteY101" fmla="*/ 7518 h 9997"/>
                <a:gd name="connsiteX102" fmla="*/ 7267 w 10000"/>
                <a:gd name="connsiteY102" fmla="*/ 8059 h 9997"/>
                <a:gd name="connsiteX103" fmla="*/ 7270 w 10000"/>
                <a:gd name="connsiteY103" fmla="*/ 8347 h 9997"/>
                <a:gd name="connsiteX104" fmla="*/ 7111 w 10000"/>
                <a:gd name="connsiteY104" fmla="*/ 8689 h 9997"/>
                <a:gd name="connsiteX105" fmla="*/ 7097 w 10000"/>
                <a:gd name="connsiteY105" fmla="*/ 9020 h 9997"/>
                <a:gd name="connsiteX106" fmla="*/ 7210 w 10000"/>
                <a:gd name="connsiteY106" fmla="*/ 9047 h 9997"/>
                <a:gd name="connsiteX107" fmla="*/ 7185 w 10000"/>
                <a:gd name="connsiteY107" fmla="*/ 9297 h 9997"/>
                <a:gd name="connsiteX108" fmla="*/ 7064 w 10000"/>
                <a:gd name="connsiteY108" fmla="*/ 9467 h 9997"/>
                <a:gd name="connsiteX109" fmla="*/ 7042 w 10000"/>
                <a:gd name="connsiteY109" fmla="*/ 9569 h 9997"/>
                <a:gd name="connsiteX110" fmla="*/ 7097 w 10000"/>
                <a:gd name="connsiteY110" fmla="*/ 9715 h 9997"/>
                <a:gd name="connsiteX111" fmla="*/ 7078 w 10000"/>
                <a:gd name="connsiteY111" fmla="*/ 9836 h 9997"/>
                <a:gd name="connsiteX112" fmla="*/ 7163 w 10000"/>
                <a:gd name="connsiteY112" fmla="*/ 9890 h 9997"/>
                <a:gd name="connsiteX113" fmla="*/ 7319 w 10000"/>
                <a:gd name="connsiteY113" fmla="*/ 9997 h 9997"/>
                <a:gd name="connsiteX114" fmla="*/ 7503 w 10000"/>
                <a:gd name="connsiteY114" fmla="*/ 9960 h 9997"/>
                <a:gd name="connsiteX115" fmla="*/ 7427 w 10000"/>
                <a:gd name="connsiteY115" fmla="*/ 9893 h 9997"/>
                <a:gd name="connsiteX116" fmla="*/ 7531 w 10000"/>
                <a:gd name="connsiteY116" fmla="*/ 9751 h 9997"/>
                <a:gd name="connsiteX117" fmla="*/ 7709 w 10000"/>
                <a:gd name="connsiteY117" fmla="*/ 9537 h 9997"/>
                <a:gd name="connsiteX118" fmla="*/ 7572 w 10000"/>
                <a:gd name="connsiteY118" fmla="*/ 9403 h 9997"/>
                <a:gd name="connsiteX119" fmla="*/ 7723 w 10000"/>
                <a:gd name="connsiteY119" fmla="*/ 9319 h 9997"/>
                <a:gd name="connsiteX120" fmla="*/ 7849 w 10000"/>
                <a:gd name="connsiteY120" fmla="*/ 9075 h 9997"/>
                <a:gd name="connsiteX121" fmla="*/ 7753 w 10000"/>
                <a:gd name="connsiteY121" fmla="*/ 8971 h 9997"/>
                <a:gd name="connsiteX122" fmla="*/ 7951 w 10000"/>
                <a:gd name="connsiteY122" fmla="*/ 8973 h 9997"/>
                <a:gd name="connsiteX123" fmla="*/ 7957 w 10000"/>
                <a:gd name="connsiteY123" fmla="*/ 8808 h 9997"/>
                <a:gd name="connsiteX124" fmla="*/ 8283 w 10000"/>
                <a:gd name="connsiteY124" fmla="*/ 8778 h 9997"/>
                <a:gd name="connsiteX125" fmla="*/ 8382 w 10000"/>
                <a:gd name="connsiteY125" fmla="*/ 8662 h 9997"/>
                <a:gd name="connsiteX126" fmla="*/ 8250 w 10000"/>
                <a:gd name="connsiteY126" fmla="*/ 8437 h 9997"/>
                <a:gd name="connsiteX127" fmla="*/ 8520 w 10000"/>
                <a:gd name="connsiteY127" fmla="*/ 8512 h 9997"/>
                <a:gd name="connsiteX128" fmla="*/ 8629 w 10000"/>
                <a:gd name="connsiteY128" fmla="*/ 8413 h 9997"/>
                <a:gd name="connsiteX129" fmla="*/ 8995 w 10000"/>
                <a:gd name="connsiteY129" fmla="*/ 8007 h 9997"/>
                <a:gd name="connsiteX130" fmla="*/ 9017 w 10000"/>
                <a:gd name="connsiteY130" fmla="*/ 7793 h 9997"/>
                <a:gd name="connsiteX131" fmla="*/ 9300 w 10000"/>
                <a:gd name="connsiteY131" fmla="*/ 7613 h 9997"/>
                <a:gd name="connsiteX132" fmla="*/ 9555 w 10000"/>
                <a:gd name="connsiteY132" fmla="*/ 7542 h 9997"/>
                <a:gd name="connsiteX133" fmla="*/ 9701 w 10000"/>
                <a:gd name="connsiteY133" fmla="*/ 7233 h 9997"/>
                <a:gd name="connsiteX134" fmla="*/ 9720 w 10000"/>
                <a:gd name="connsiteY134" fmla="*/ 6935 h 9997"/>
                <a:gd name="connsiteX135" fmla="*/ 10000 w 10000"/>
                <a:gd name="connsiteY135" fmla="*/ 6638 h 9997"/>
                <a:gd name="connsiteX136" fmla="*/ 9978 w 10000"/>
                <a:gd name="connsiteY136" fmla="*/ 6384 h 9997"/>
                <a:gd name="connsiteX137" fmla="*/ 9690 w 10000"/>
                <a:gd name="connsiteY137" fmla="*/ 6241 h 9997"/>
                <a:gd name="connsiteX138" fmla="*/ 9311 w 10000"/>
                <a:gd name="connsiteY138" fmla="*/ 6210 h 9997"/>
                <a:gd name="connsiteX139" fmla="*/ 9275 w 10000"/>
                <a:gd name="connsiteY139" fmla="*/ 6129 h 9997"/>
                <a:gd name="connsiteX140" fmla="*/ 9110 w 10000"/>
                <a:gd name="connsiteY140" fmla="*/ 6077 h 9997"/>
                <a:gd name="connsiteX141" fmla="*/ 8778 w 10000"/>
                <a:gd name="connsiteY141" fmla="*/ 6166 h 9997"/>
                <a:gd name="connsiteX142" fmla="*/ 8792 w 10000"/>
                <a:gd name="connsiteY142" fmla="*/ 6061 h 9997"/>
                <a:gd name="connsiteX143" fmla="*/ 8901 w 10000"/>
                <a:gd name="connsiteY143" fmla="*/ 5923 h 9997"/>
                <a:gd name="connsiteX144" fmla="*/ 8778 w 10000"/>
                <a:gd name="connsiteY144" fmla="*/ 5745 h 9997"/>
                <a:gd name="connsiteX145" fmla="*/ 8591 w 10000"/>
                <a:gd name="connsiteY145" fmla="*/ 5647 h 9997"/>
                <a:gd name="connsiteX146" fmla="*/ 8360 w 10000"/>
                <a:gd name="connsiteY146" fmla="*/ 5632 h 9997"/>
                <a:gd name="connsiteX147" fmla="*/ 8146 w 10000"/>
                <a:gd name="connsiteY147" fmla="*/ 5459 h 9997"/>
                <a:gd name="connsiteX148" fmla="*/ 8061 w 10000"/>
                <a:gd name="connsiteY148" fmla="*/ 5390 h 9997"/>
                <a:gd name="connsiteX149" fmla="*/ 7918 w 10000"/>
                <a:gd name="connsiteY149" fmla="*/ 5318 h 9997"/>
                <a:gd name="connsiteX150" fmla="*/ 7531 w 10000"/>
                <a:gd name="connsiteY150" fmla="*/ 5306 h 9997"/>
                <a:gd name="connsiteX151" fmla="*/ 7380 w 10000"/>
                <a:gd name="connsiteY151" fmla="*/ 5187 h 9997"/>
                <a:gd name="connsiteX152" fmla="*/ 7281 w 10000"/>
                <a:gd name="connsiteY152" fmla="*/ 5284 h 9997"/>
                <a:gd name="connsiteX153" fmla="*/ 7267 w 10000"/>
                <a:gd name="connsiteY153" fmla="*/ 5185 h 9997"/>
                <a:gd name="connsiteX154" fmla="*/ 7004 w 10000"/>
                <a:gd name="connsiteY154" fmla="*/ 5276 h 9997"/>
                <a:gd name="connsiteX155" fmla="*/ 6866 w 10000"/>
                <a:gd name="connsiteY155" fmla="*/ 5479 h 9997"/>
                <a:gd name="connsiteX156" fmla="*/ 6822 w 10000"/>
                <a:gd name="connsiteY156" fmla="*/ 5437 h 9997"/>
                <a:gd name="connsiteX157" fmla="*/ 6685 w 10000"/>
                <a:gd name="connsiteY157" fmla="*/ 5370 h 9997"/>
                <a:gd name="connsiteX158" fmla="*/ 6528 w 10000"/>
                <a:gd name="connsiteY158" fmla="*/ 5420 h 9997"/>
                <a:gd name="connsiteX159" fmla="*/ 6435 w 10000"/>
                <a:gd name="connsiteY159" fmla="*/ 5363 h 9997"/>
                <a:gd name="connsiteX160" fmla="*/ 6350 w 10000"/>
                <a:gd name="connsiteY160" fmla="*/ 5281 h 9997"/>
                <a:gd name="connsiteX161" fmla="*/ 6383 w 10000"/>
                <a:gd name="connsiteY161" fmla="*/ 4992 h 9997"/>
                <a:gd name="connsiteX162" fmla="*/ 6243 w 10000"/>
                <a:gd name="connsiteY162" fmla="*/ 4927 h 9997"/>
                <a:gd name="connsiteX163" fmla="*/ 5957 w 10000"/>
                <a:gd name="connsiteY163" fmla="*/ 4927 h 9997"/>
                <a:gd name="connsiteX164" fmla="*/ 6034 w 10000"/>
                <a:gd name="connsiteY164" fmla="*/ 4779 h 9997"/>
                <a:gd name="connsiteX165" fmla="*/ 6114 w 10000"/>
                <a:gd name="connsiteY165" fmla="*/ 4559 h 9997"/>
                <a:gd name="connsiteX166" fmla="*/ 6020 w 10000"/>
                <a:gd name="connsiteY166" fmla="*/ 4520 h 9997"/>
                <a:gd name="connsiteX167" fmla="*/ 5842 w 10000"/>
                <a:gd name="connsiteY167" fmla="*/ 4569 h 9997"/>
                <a:gd name="connsiteX168" fmla="*/ 5751 w 10000"/>
                <a:gd name="connsiteY168" fmla="*/ 4750 h 9997"/>
                <a:gd name="connsiteX169" fmla="*/ 5444 w 10000"/>
                <a:gd name="connsiteY169" fmla="*/ 4728 h 9997"/>
                <a:gd name="connsiteX170" fmla="*/ 5295 w 10000"/>
                <a:gd name="connsiteY170" fmla="*/ 4490 h 9997"/>
                <a:gd name="connsiteX171" fmla="*/ 5350 w 10000"/>
                <a:gd name="connsiteY171" fmla="*/ 4224 h 9997"/>
                <a:gd name="connsiteX172" fmla="*/ 5320 w 10000"/>
                <a:gd name="connsiteY172" fmla="*/ 4083 h 9997"/>
                <a:gd name="connsiteX173" fmla="*/ 5496 w 10000"/>
                <a:gd name="connsiteY173" fmla="*/ 3940 h 9997"/>
                <a:gd name="connsiteX174" fmla="*/ 5729 w 10000"/>
                <a:gd name="connsiteY174" fmla="*/ 3930 h 9997"/>
                <a:gd name="connsiteX175" fmla="*/ 5916 w 10000"/>
                <a:gd name="connsiteY175" fmla="*/ 3994 h 9997"/>
                <a:gd name="connsiteX176" fmla="*/ 5919 w 10000"/>
                <a:gd name="connsiteY176" fmla="*/ 3909 h 9997"/>
                <a:gd name="connsiteX177" fmla="*/ 6023 w 10000"/>
                <a:gd name="connsiteY177" fmla="*/ 3852 h 9997"/>
                <a:gd name="connsiteX178" fmla="*/ 6342 w 10000"/>
                <a:gd name="connsiteY178" fmla="*/ 3920 h 9997"/>
                <a:gd name="connsiteX179" fmla="*/ 6416 w 10000"/>
                <a:gd name="connsiteY179" fmla="*/ 3987 h 9997"/>
                <a:gd name="connsiteX180" fmla="*/ 6427 w 10000"/>
                <a:gd name="connsiteY180" fmla="*/ 4112 h 9997"/>
                <a:gd name="connsiteX181" fmla="*/ 6531 w 10000"/>
                <a:gd name="connsiteY181" fmla="*/ 4277 h 9997"/>
                <a:gd name="connsiteX182" fmla="*/ 6592 w 10000"/>
                <a:gd name="connsiteY182" fmla="*/ 4275 h 9997"/>
                <a:gd name="connsiteX183" fmla="*/ 6616 w 10000"/>
                <a:gd name="connsiteY183" fmla="*/ 4149 h 9997"/>
                <a:gd name="connsiteX184" fmla="*/ 6515 w 10000"/>
                <a:gd name="connsiteY184" fmla="*/ 3852 h 9997"/>
                <a:gd name="connsiteX185" fmla="*/ 6575 w 10000"/>
                <a:gd name="connsiteY185" fmla="*/ 3734 h 9997"/>
                <a:gd name="connsiteX186" fmla="*/ 6954 w 10000"/>
                <a:gd name="connsiteY186" fmla="*/ 3494 h 9997"/>
                <a:gd name="connsiteX187" fmla="*/ 6905 w 10000"/>
                <a:gd name="connsiteY187" fmla="*/ 3314 h 9997"/>
                <a:gd name="connsiteX188" fmla="*/ 6954 w 10000"/>
                <a:gd name="connsiteY188" fmla="*/ 3374 h 9997"/>
                <a:gd name="connsiteX189" fmla="*/ 7017 w 10000"/>
                <a:gd name="connsiteY189" fmla="*/ 3231 h 9997"/>
                <a:gd name="connsiteX190" fmla="*/ 7097 w 10000"/>
                <a:gd name="connsiteY190" fmla="*/ 3079 h 9997"/>
                <a:gd name="connsiteX191" fmla="*/ 7391 w 10000"/>
                <a:gd name="connsiteY191" fmla="*/ 3007 h 9997"/>
                <a:gd name="connsiteX192" fmla="*/ 7308 w 10000"/>
                <a:gd name="connsiteY192" fmla="*/ 2971 h 9997"/>
                <a:gd name="connsiteX193" fmla="*/ 7366 w 10000"/>
                <a:gd name="connsiteY193" fmla="*/ 2852 h 9997"/>
                <a:gd name="connsiteX194" fmla="*/ 7608 w 10000"/>
                <a:gd name="connsiteY194" fmla="*/ 2765 h 9997"/>
                <a:gd name="connsiteX195" fmla="*/ 7613 w 10000"/>
                <a:gd name="connsiteY195" fmla="*/ 2721 h 9997"/>
                <a:gd name="connsiteX196" fmla="*/ 7786 w 10000"/>
                <a:gd name="connsiteY196" fmla="*/ 2652 h 9997"/>
                <a:gd name="connsiteX197" fmla="*/ 7784 w 10000"/>
                <a:gd name="connsiteY197" fmla="*/ 2708 h 9997"/>
                <a:gd name="connsiteX198" fmla="*/ 7888 w 10000"/>
                <a:gd name="connsiteY198" fmla="*/ 2699 h 9997"/>
                <a:gd name="connsiteX199" fmla="*/ 7685 w 10000"/>
                <a:gd name="connsiteY199" fmla="*/ 2772 h 9997"/>
                <a:gd name="connsiteX200" fmla="*/ 7737 w 10000"/>
                <a:gd name="connsiteY200" fmla="*/ 2862 h 9997"/>
                <a:gd name="connsiteX201" fmla="*/ 7828 w 10000"/>
                <a:gd name="connsiteY201" fmla="*/ 2770 h 9997"/>
                <a:gd name="connsiteX202" fmla="*/ 8055 w 10000"/>
                <a:gd name="connsiteY202" fmla="*/ 2708 h 9997"/>
                <a:gd name="connsiteX203" fmla="*/ 8146 w 10000"/>
                <a:gd name="connsiteY203" fmla="*/ 2636 h 9997"/>
                <a:gd name="connsiteX204" fmla="*/ 8094 w 10000"/>
                <a:gd name="connsiteY204" fmla="*/ 2563 h 9997"/>
                <a:gd name="connsiteX205" fmla="*/ 8036 w 10000"/>
                <a:gd name="connsiteY205" fmla="*/ 2684 h 9997"/>
                <a:gd name="connsiteX206" fmla="*/ 7844 w 10000"/>
                <a:gd name="connsiteY206" fmla="*/ 2652 h 9997"/>
                <a:gd name="connsiteX207" fmla="*/ 7742 w 10000"/>
                <a:gd name="connsiteY207" fmla="*/ 2560 h 9997"/>
                <a:gd name="connsiteX208" fmla="*/ 7784 w 10000"/>
                <a:gd name="connsiteY208" fmla="*/ 2496 h 9997"/>
                <a:gd name="connsiteX209" fmla="*/ 7644 w 10000"/>
                <a:gd name="connsiteY209" fmla="*/ 2474 h 9997"/>
                <a:gd name="connsiteX210" fmla="*/ 7822 w 10000"/>
                <a:gd name="connsiteY210" fmla="*/ 2427 h 9997"/>
                <a:gd name="connsiteX211" fmla="*/ 7723 w 10000"/>
                <a:gd name="connsiteY211" fmla="*/ 2372 h 9997"/>
                <a:gd name="connsiteX212" fmla="*/ 7468 w 10000"/>
                <a:gd name="connsiteY212" fmla="*/ 2412 h 9997"/>
                <a:gd name="connsiteX213" fmla="*/ 7660 w 10000"/>
                <a:gd name="connsiteY213" fmla="*/ 2281 h 9997"/>
                <a:gd name="connsiteX214" fmla="*/ 8130 w 10000"/>
                <a:gd name="connsiteY214" fmla="*/ 2281 h 9997"/>
                <a:gd name="connsiteX215" fmla="*/ 8465 w 10000"/>
                <a:gd name="connsiteY215" fmla="*/ 2106 h 9997"/>
                <a:gd name="connsiteX216" fmla="*/ 8448 w 10000"/>
                <a:gd name="connsiteY216" fmla="*/ 1972 h 9997"/>
                <a:gd name="connsiteX217" fmla="*/ 8347 w 10000"/>
                <a:gd name="connsiteY217" fmla="*/ 1994 h 9997"/>
                <a:gd name="connsiteX218" fmla="*/ 8347 w 10000"/>
                <a:gd name="connsiteY218" fmla="*/ 1922 h 9997"/>
                <a:gd name="connsiteX219" fmla="*/ 8116 w 10000"/>
                <a:gd name="connsiteY219" fmla="*/ 2006 h 9997"/>
                <a:gd name="connsiteX220" fmla="*/ 8055 w 10000"/>
                <a:gd name="connsiteY220" fmla="*/ 1970 h 9997"/>
                <a:gd name="connsiteX221" fmla="*/ 8333 w 10000"/>
                <a:gd name="connsiteY221" fmla="*/ 1878 h 9997"/>
                <a:gd name="connsiteX222" fmla="*/ 8116 w 10000"/>
                <a:gd name="connsiteY222" fmla="*/ 1769 h 9997"/>
                <a:gd name="connsiteX223" fmla="*/ 8001 w 10000"/>
                <a:gd name="connsiteY223" fmla="*/ 1691 h 9997"/>
                <a:gd name="connsiteX224" fmla="*/ 7998 w 10000"/>
                <a:gd name="connsiteY224" fmla="*/ 1586 h 9997"/>
                <a:gd name="connsiteX225" fmla="*/ 7902 w 10000"/>
                <a:gd name="connsiteY225" fmla="*/ 1547 h 9997"/>
                <a:gd name="connsiteX226" fmla="*/ 7921 w 10000"/>
                <a:gd name="connsiteY226" fmla="*/ 1490 h 9997"/>
                <a:gd name="connsiteX227" fmla="*/ 7877 w 10000"/>
                <a:gd name="connsiteY227" fmla="*/ 1429 h 9997"/>
                <a:gd name="connsiteX228" fmla="*/ 7786 w 10000"/>
                <a:gd name="connsiteY228" fmla="*/ 1327 h 9997"/>
                <a:gd name="connsiteX229" fmla="*/ 7720 w 10000"/>
                <a:gd name="connsiteY229" fmla="*/ 1380 h 9997"/>
                <a:gd name="connsiteX230" fmla="*/ 7654 w 10000"/>
                <a:gd name="connsiteY230" fmla="*/ 1468 h 9997"/>
                <a:gd name="connsiteX231" fmla="*/ 7509 w 10000"/>
                <a:gd name="connsiteY231" fmla="*/ 1537 h 9997"/>
                <a:gd name="connsiteX232" fmla="*/ 7498 w 10000"/>
                <a:gd name="connsiteY232" fmla="*/ 1468 h 9997"/>
                <a:gd name="connsiteX233" fmla="*/ 7319 w 10000"/>
                <a:gd name="connsiteY233" fmla="*/ 1513 h 9997"/>
                <a:gd name="connsiteX234" fmla="*/ 7449 w 10000"/>
                <a:gd name="connsiteY234" fmla="*/ 1424 h 9997"/>
                <a:gd name="connsiteX235" fmla="*/ 7418 w 10000"/>
                <a:gd name="connsiteY235" fmla="*/ 1354 h 9997"/>
                <a:gd name="connsiteX236" fmla="*/ 7407 w 10000"/>
                <a:gd name="connsiteY236" fmla="*/ 1241 h 9997"/>
                <a:gd name="connsiteX237" fmla="*/ 7267 w 10000"/>
                <a:gd name="connsiteY237" fmla="*/ 1231 h 9997"/>
                <a:gd name="connsiteX238" fmla="*/ 7267 w 10000"/>
                <a:gd name="connsiteY238" fmla="*/ 1196 h 9997"/>
                <a:gd name="connsiteX239" fmla="*/ 7097 w 10000"/>
                <a:gd name="connsiteY239" fmla="*/ 1100 h 9997"/>
                <a:gd name="connsiteX240" fmla="*/ 7004 w 10000"/>
                <a:gd name="connsiteY240" fmla="*/ 1127 h 9997"/>
                <a:gd name="connsiteX241" fmla="*/ 6792 w 10000"/>
                <a:gd name="connsiteY241" fmla="*/ 1098 h 9997"/>
                <a:gd name="connsiteX242" fmla="*/ 6762 w 10000"/>
                <a:gd name="connsiteY242" fmla="*/ 1149 h 9997"/>
                <a:gd name="connsiteX243" fmla="*/ 6820 w 10000"/>
                <a:gd name="connsiteY243" fmla="*/ 1196 h 9997"/>
                <a:gd name="connsiteX244" fmla="*/ 6770 w 10000"/>
                <a:gd name="connsiteY244" fmla="*/ 1277 h 9997"/>
                <a:gd name="connsiteX245" fmla="*/ 6850 w 10000"/>
                <a:gd name="connsiteY245" fmla="*/ 1399 h 9997"/>
                <a:gd name="connsiteX246" fmla="*/ 6712 w 10000"/>
                <a:gd name="connsiteY246" fmla="*/ 1478 h 9997"/>
                <a:gd name="connsiteX247" fmla="*/ 6820 w 10000"/>
                <a:gd name="connsiteY247" fmla="*/ 1532 h 9997"/>
                <a:gd name="connsiteX248" fmla="*/ 6866 w 10000"/>
                <a:gd name="connsiteY248" fmla="*/ 1725 h 9997"/>
                <a:gd name="connsiteX249" fmla="*/ 6647 w 10000"/>
                <a:gd name="connsiteY249" fmla="*/ 1888 h 9997"/>
                <a:gd name="connsiteX250" fmla="*/ 6726 w 10000"/>
                <a:gd name="connsiteY250" fmla="*/ 2082 h 9997"/>
                <a:gd name="connsiteX251" fmla="*/ 6784 w 10000"/>
                <a:gd name="connsiteY251" fmla="*/ 2104 h 9997"/>
                <a:gd name="connsiteX252" fmla="*/ 6647 w 10000"/>
                <a:gd name="connsiteY252" fmla="*/ 2209 h 9997"/>
                <a:gd name="connsiteX253" fmla="*/ 6542 w 10000"/>
                <a:gd name="connsiteY253" fmla="*/ 2215 h 9997"/>
                <a:gd name="connsiteX254" fmla="*/ 6578 w 10000"/>
                <a:gd name="connsiteY254" fmla="*/ 2145 h 9997"/>
                <a:gd name="connsiteX255" fmla="*/ 6457 w 10000"/>
                <a:gd name="connsiteY255" fmla="*/ 2036 h 9997"/>
                <a:gd name="connsiteX256" fmla="*/ 6457 w 10000"/>
                <a:gd name="connsiteY256" fmla="*/ 1836 h 9997"/>
                <a:gd name="connsiteX257" fmla="*/ 6218 w 10000"/>
                <a:gd name="connsiteY257" fmla="*/ 1807 h 9997"/>
                <a:gd name="connsiteX258" fmla="*/ 5932 w 10000"/>
                <a:gd name="connsiteY258" fmla="*/ 1668 h 9997"/>
                <a:gd name="connsiteX259" fmla="*/ 5790 w 10000"/>
                <a:gd name="connsiteY259" fmla="*/ 1630 h 9997"/>
                <a:gd name="connsiteX260" fmla="*/ 5661 w 10000"/>
                <a:gd name="connsiteY260" fmla="*/ 1658 h 9997"/>
                <a:gd name="connsiteX261" fmla="*/ 5630 w 10000"/>
                <a:gd name="connsiteY261" fmla="*/ 1480 h 9997"/>
                <a:gd name="connsiteX262" fmla="*/ 5548 w 10000"/>
                <a:gd name="connsiteY262" fmla="*/ 1510 h 9997"/>
                <a:gd name="connsiteX263" fmla="*/ 5531 w 10000"/>
                <a:gd name="connsiteY263" fmla="*/ 1210 h 9997"/>
                <a:gd name="connsiteX264" fmla="*/ 5674 w 10000"/>
                <a:gd name="connsiteY264" fmla="*/ 1139 h 9997"/>
                <a:gd name="connsiteX265" fmla="*/ 5688 w 10000"/>
                <a:gd name="connsiteY265" fmla="*/ 1065 h 9997"/>
                <a:gd name="connsiteX266" fmla="*/ 5825 w 10000"/>
                <a:gd name="connsiteY266" fmla="*/ 1040 h 9997"/>
                <a:gd name="connsiteX267" fmla="*/ 5614 w 10000"/>
                <a:gd name="connsiteY267" fmla="*/ 918 h 9997"/>
                <a:gd name="connsiteX268" fmla="*/ 5825 w 10000"/>
                <a:gd name="connsiteY268" fmla="*/ 989 h 9997"/>
                <a:gd name="connsiteX269" fmla="*/ 5883 w 10000"/>
                <a:gd name="connsiteY269" fmla="*/ 918 h 9997"/>
                <a:gd name="connsiteX270" fmla="*/ 6001 w 10000"/>
                <a:gd name="connsiteY270" fmla="*/ 918 h 9997"/>
                <a:gd name="connsiteX271" fmla="*/ 6108 w 10000"/>
                <a:gd name="connsiteY271" fmla="*/ 801 h 9997"/>
                <a:gd name="connsiteX272" fmla="*/ 5949 w 10000"/>
                <a:gd name="connsiteY272" fmla="*/ 783 h 9997"/>
                <a:gd name="connsiteX273" fmla="*/ 5869 w 10000"/>
                <a:gd name="connsiteY273" fmla="*/ 729 h 9997"/>
                <a:gd name="connsiteX274" fmla="*/ 6119 w 10000"/>
                <a:gd name="connsiteY274" fmla="*/ 766 h 9997"/>
                <a:gd name="connsiteX275" fmla="*/ 6136 w 10000"/>
                <a:gd name="connsiteY275" fmla="*/ 651 h 9997"/>
                <a:gd name="connsiteX276" fmla="*/ 6383 w 10000"/>
                <a:gd name="connsiteY276" fmla="*/ 668 h 9997"/>
                <a:gd name="connsiteX277" fmla="*/ 6523 w 10000"/>
                <a:gd name="connsiteY277" fmla="*/ 586 h 9997"/>
                <a:gd name="connsiteX278" fmla="*/ 6435 w 10000"/>
                <a:gd name="connsiteY278" fmla="*/ 432 h 9997"/>
                <a:gd name="connsiteX279" fmla="*/ 6528 w 10000"/>
                <a:gd name="connsiteY279" fmla="*/ 410 h 9997"/>
                <a:gd name="connsiteX280" fmla="*/ 6213 w 10000"/>
                <a:gd name="connsiteY280" fmla="*/ 267 h 9997"/>
                <a:gd name="connsiteX281" fmla="*/ 6276 w 10000"/>
                <a:gd name="connsiteY281" fmla="*/ 396 h 9997"/>
                <a:gd name="connsiteX282" fmla="*/ 6188 w 10000"/>
                <a:gd name="connsiteY282" fmla="*/ 410 h 9997"/>
                <a:gd name="connsiteX283" fmla="*/ 6075 w 10000"/>
                <a:gd name="connsiteY283" fmla="*/ 566 h 9997"/>
                <a:gd name="connsiteX284" fmla="*/ 6034 w 10000"/>
                <a:gd name="connsiteY284" fmla="*/ 447 h 9997"/>
                <a:gd name="connsiteX285" fmla="*/ 5916 w 10000"/>
                <a:gd name="connsiteY285" fmla="*/ 329 h 9997"/>
                <a:gd name="connsiteX286" fmla="*/ 5850 w 10000"/>
                <a:gd name="connsiteY286" fmla="*/ 447 h 9997"/>
                <a:gd name="connsiteX287" fmla="*/ 5768 w 10000"/>
                <a:gd name="connsiteY287" fmla="*/ 324 h 9997"/>
                <a:gd name="connsiteX288" fmla="*/ 5666 w 10000"/>
                <a:gd name="connsiteY288" fmla="*/ 284 h 9997"/>
                <a:gd name="connsiteX289" fmla="*/ 5688 w 10000"/>
                <a:gd name="connsiteY289" fmla="*/ 231 h 9997"/>
                <a:gd name="connsiteX290" fmla="*/ 5759 w 10000"/>
                <a:gd name="connsiteY290" fmla="*/ 231 h 9997"/>
                <a:gd name="connsiteX291" fmla="*/ 5641 w 10000"/>
                <a:gd name="connsiteY291" fmla="*/ 87 h 9997"/>
                <a:gd name="connsiteX292" fmla="*/ 5479 w 10000"/>
                <a:gd name="connsiteY292" fmla="*/ 0 h 9997"/>
                <a:gd name="connsiteX293" fmla="*/ 5397 w 10000"/>
                <a:gd name="connsiteY293" fmla="*/ 87 h 9997"/>
                <a:gd name="connsiteX294" fmla="*/ 5375 w 10000"/>
                <a:gd name="connsiteY294" fmla="*/ 233 h 9997"/>
                <a:gd name="connsiteX295" fmla="*/ 5595 w 10000"/>
                <a:gd name="connsiteY295" fmla="*/ 304 h 9997"/>
                <a:gd name="connsiteX296" fmla="*/ 5614 w 10000"/>
                <a:gd name="connsiteY296" fmla="*/ 418 h 9997"/>
                <a:gd name="connsiteX297" fmla="*/ 5446 w 10000"/>
                <a:gd name="connsiteY297" fmla="*/ 467 h 9997"/>
                <a:gd name="connsiteX298" fmla="*/ 5474 w 10000"/>
                <a:gd name="connsiteY298" fmla="*/ 566 h 9997"/>
                <a:gd name="connsiteX299" fmla="*/ 5391 w 10000"/>
                <a:gd name="connsiteY299" fmla="*/ 541 h 9997"/>
                <a:gd name="connsiteX300" fmla="*/ 5367 w 10000"/>
                <a:gd name="connsiteY300" fmla="*/ 474 h 9997"/>
                <a:gd name="connsiteX301" fmla="*/ 5246 w 10000"/>
                <a:gd name="connsiteY301" fmla="*/ 507 h 9997"/>
                <a:gd name="connsiteX302" fmla="*/ 4941 w 10000"/>
                <a:gd name="connsiteY302" fmla="*/ 519 h 9997"/>
                <a:gd name="connsiteX303" fmla="*/ 4861 w 10000"/>
                <a:gd name="connsiteY303" fmla="*/ 462 h 9997"/>
                <a:gd name="connsiteX304" fmla="*/ 4647 w 10000"/>
                <a:gd name="connsiteY304" fmla="*/ 369 h 9997"/>
                <a:gd name="connsiteX305" fmla="*/ 4452 w 10000"/>
                <a:gd name="connsiteY305" fmla="*/ 440 h 9997"/>
                <a:gd name="connsiteX306" fmla="*/ 4512 w 10000"/>
                <a:gd name="connsiteY306" fmla="*/ 462 h 9997"/>
                <a:gd name="connsiteX307" fmla="*/ 4675 w 10000"/>
                <a:gd name="connsiteY307" fmla="*/ 400 h 9997"/>
                <a:gd name="connsiteX308" fmla="*/ 4567 w 10000"/>
                <a:gd name="connsiteY308" fmla="*/ 581 h 9997"/>
                <a:gd name="connsiteX309" fmla="*/ 4356 w 10000"/>
                <a:gd name="connsiteY309" fmla="*/ 474 h 9997"/>
                <a:gd name="connsiteX310" fmla="*/ 3944 w 10000"/>
                <a:gd name="connsiteY310" fmla="*/ 476 h 9997"/>
                <a:gd name="connsiteX311" fmla="*/ 4059 w 10000"/>
                <a:gd name="connsiteY311" fmla="*/ 430 h 9997"/>
                <a:gd name="connsiteX312" fmla="*/ 3790 w 10000"/>
                <a:gd name="connsiteY312" fmla="*/ 371 h 9997"/>
                <a:gd name="connsiteX313" fmla="*/ 3406 w 10000"/>
                <a:gd name="connsiteY313" fmla="*/ 262 h 9997"/>
                <a:gd name="connsiteX314" fmla="*/ 3268 w 10000"/>
                <a:gd name="connsiteY314" fmla="*/ 324 h 9997"/>
                <a:gd name="connsiteX315" fmla="*/ 3274 w 10000"/>
                <a:gd name="connsiteY315" fmla="*/ 231 h 9997"/>
                <a:gd name="connsiteX316" fmla="*/ 3175 w 10000"/>
                <a:gd name="connsiteY316" fmla="*/ 324 h 9997"/>
                <a:gd name="connsiteX317" fmla="*/ 3027 w 10000"/>
                <a:gd name="connsiteY317" fmla="*/ 218 h 9997"/>
                <a:gd name="connsiteX318" fmla="*/ 2777 w 10000"/>
                <a:gd name="connsiteY318" fmla="*/ 338 h 9997"/>
                <a:gd name="connsiteX319" fmla="*/ 2771 w 10000"/>
                <a:gd name="connsiteY319" fmla="*/ 311 h 9997"/>
                <a:gd name="connsiteX320" fmla="*/ 2505 w 10000"/>
                <a:gd name="connsiteY320" fmla="*/ 355 h 9997"/>
                <a:gd name="connsiteX321" fmla="*/ 2543 w 10000"/>
                <a:gd name="connsiteY321" fmla="*/ 423 h 9997"/>
                <a:gd name="connsiteX322" fmla="*/ 2024 w 10000"/>
                <a:gd name="connsiteY322" fmla="*/ 282 h 9997"/>
                <a:gd name="connsiteX323" fmla="*/ 1219 w 10000"/>
                <a:gd name="connsiteY323" fmla="*/ 190 h 9997"/>
                <a:gd name="connsiteX324" fmla="*/ 1186 w 10000"/>
                <a:gd name="connsiteY324" fmla="*/ 141 h 9997"/>
                <a:gd name="connsiteX325" fmla="*/ 931 w 10000"/>
                <a:gd name="connsiteY325" fmla="*/ 99 h 9997"/>
                <a:gd name="connsiteX326" fmla="*/ 843 w 10000"/>
                <a:gd name="connsiteY326" fmla="*/ 82 h 9997"/>
                <a:gd name="connsiteX327" fmla="*/ 753 w 10000"/>
                <a:gd name="connsiteY327" fmla="*/ 141 h 9997"/>
                <a:gd name="connsiteX328" fmla="*/ 577 w 10000"/>
                <a:gd name="connsiteY328" fmla="*/ 175 h 9997"/>
                <a:gd name="connsiteX329" fmla="*/ 417 w 10000"/>
                <a:gd name="connsiteY329" fmla="*/ 236 h 9997"/>
                <a:gd name="connsiteX330" fmla="*/ 332 w 10000"/>
                <a:gd name="connsiteY330" fmla="*/ 351 h 9997"/>
                <a:gd name="connsiteX331" fmla="*/ 135 w 10000"/>
                <a:gd name="connsiteY331" fmla="*/ 371 h 9997"/>
                <a:gd name="connsiteX332" fmla="*/ 88 w 10000"/>
                <a:gd name="connsiteY332" fmla="*/ 440 h 9997"/>
                <a:gd name="connsiteX333" fmla="*/ 332 w 10000"/>
                <a:gd name="connsiteY333" fmla="*/ 586 h 9997"/>
                <a:gd name="connsiteX334" fmla="*/ 437 w 10000"/>
                <a:gd name="connsiteY334" fmla="*/ 640 h 9997"/>
                <a:gd name="connsiteX335" fmla="*/ 527 w 10000"/>
                <a:gd name="connsiteY335" fmla="*/ 680 h 9997"/>
                <a:gd name="connsiteX336" fmla="*/ 332 w 10000"/>
                <a:gd name="connsiteY336" fmla="*/ 705 h 9997"/>
                <a:gd name="connsiteX337" fmla="*/ 332 w 10000"/>
                <a:gd name="connsiteY337" fmla="*/ 646 h 9997"/>
                <a:gd name="connsiteX338" fmla="*/ 255 w 10000"/>
                <a:gd name="connsiteY338" fmla="*/ 646 h 9997"/>
                <a:gd name="connsiteX339" fmla="*/ 0 w 10000"/>
                <a:gd name="connsiteY339" fmla="*/ 763 h 9997"/>
                <a:gd name="connsiteX0" fmla="*/ 0 w 10000"/>
                <a:gd name="connsiteY0" fmla="*/ 763 h 9963"/>
                <a:gd name="connsiteX1" fmla="*/ 137 w 10000"/>
                <a:gd name="connsiteY1" fmla="*/ 789 h 9963"/>
                <a:gd name="connsiteX2" fmla="*/ 85 w 10000"/>
                <a:gd name="connsiteY2" fmla="*/ 803 h 9963"/>
                <a:gd name="connsiteX3" fmla="*/ 137 w 10000"/>
                <a:gd name="connsiteY3" fmla="*/ 872 h 9963"/>
                <a:gd name="connsiteX4" fmla="*/ 357 w 10000"/>
                <a:gd name="connsiteY4" fmla="*/ 860 h 9963"/>
                <a:gd name="connsiteX5" fmla="*/ 401 w 10000"/>
                <a:gd name="connsiteY5" fmla="*/ 904 h 9963"/>
                <a:gd name="connsiteX6" fmla="*/ 489 w 10000"/>
                <a:gd name="connsiteY6" fmla="*/ 872 h 9963"/>
                <a:gd name="connsiteX7" fmla="*/ 516 w 10000"/>
                <a:gd name="connsiteY7" fmla="*/ 989 h 9963"/>
                <a:gd name="connsiteX8" fmla="*/ 209 w 10000"/>
                <a:gd name="connsiteY8" fmla="*/ 1093 h 9963"/>
                <a:gd name="connsiteX9" fmla="*/ 159 w 10000"/>
                <a:gd name="connsiteY9" fmla="*/ 1208 h 9963"/>
                <a:gd name="connsiteX10" fmla="*/ 206 w 10000"/>
                <a:gd name="connsiteY10" fmla="*/ 1248 h 9963"/>
                <a:gd name="connsiteX11" fmla="*/ 319 w 10000"/>
                <a:gd name="connsiteY11" fmla="*/ 1270 h 9963"/>
                <a:gd name="connsiteX12" fmla="*/ 269 w 10000"/>
                <a:gd name="connsiteY12" fmla="*/ 1327 h 9963"/>
                <a:gd name="connsiteX13" fmla="*/ 316 w 10000"/>
                <a:gd name="connsiteY13" fmla="*/ 1380 h 9963"/>
                <a:gd name="connsiteX14" fmla="*/ 357 w 10000"/>
                <a:gd name="connsiteY14" fmla="*/ 1387 h 9963"/>
                <a:gd name="connsiteX15" fmla="*/ 417 w 10000"/>
                <a:gd name="connsiteY15" fmla="*/ 1317 h 9963"/>
                <a:gd name="connsiteX16" fmla="*/ 470 w 10000"/>
                <a:gd name="connsiteY16" fmla="*/ 1438 h 9963"/>
                <a:gd name="connsiteX17" fmla="*/ 434 w 10000"/>
                <a:gd name="connsiteY17" fmla="*/ 1490 h 9963"/>
                <a:gd name="connsiteX18" fmla="*/ 566 w 10000"/>
                <a:gd name="connsiteY18" fmla="*/ 1424 h 9963"/>
                <a:gd name="connsiteX19" fmla="*/ 676 w 10000"/>
                <a:gd name="connsiteY19" fmla="*/ 1513 h 9963"/>
                <a:gd name="connsiteX20" fmla="*/ 840 w 10000"/>
                <a:gd name="connsiteY20" fmla="*/ 1443 h 9963"/>
                <a:gd name="connsiteX21" fmla="*/ 687 w 10000"/>
                <a:gd name="connsiteY21" fmla="*/ 1669 h 9963"/>
                <a:gd name="connsiteX22" fmla="*/ 569 w 10000"/>
                <a:gd name="connsiteY22" fmla="*/ 1712 h 9963"/>
                <a:gd name="connsiteX23" fmla="*/ 566 w 10000"/>
                <a:gd name="connsiteY23" fmla="*/ 1758 h 9963"/>
                <a:gd name="connsiteX24" fmla="*/ 434 w 10000"/>
                <a:gd name="connsiteY24" fmla="*/ 1765 h 9963"/>
                <a:gd name="connsiteX25" fmla="*/ 343 w 10000"/>
                <a:gd name="connsiteY25" fmla="*/ 1852 h 9963"/>
                <a:gd name="connsiteX26" fmla="*/ 470 w 10000"/>
                <a:gd name="connsiteY26" fmla="*/ 1785 h 9963"/>
                <a:gd name="connsiteX27" fmla="*/ 604 w 10000"/>
                <a:gd name="connsiteY27" fmla="*/ 1791 h 9963"/>
                <a:gd name="connsiteX28" fmla="*/ 659 w 10000"/>
                <a:gd name="connsiteY28" fmla="*/ 1721 h 9963"/>
                <a:gd name="connsiteX29" fmla="*/ 750 w 10000"/>
                <a:gd name="connsiteY29" fmla="*/ 1702 h 9963"/>
                <a:gd name="connsiteX30" fmla="*/ 1035 w 10000"/>
                <a:gd name="connsiteY30" fmla="*/ 1535 h 9963"/>
                <a:gd name="connsiteX31" fmla="*/ 1088 w 10000"/>
                <a:gd name="connsiteY31" fmla="*/ 1468 h 9963"/>
                <a:gd name="connsiteX32" fmla="*/ 1038 w 10000"/>
                <a:gd name="connsiteY32" fmla="*/ 1421 h 9963"/>
                <a:gd name="connsiteX33" fmla="*/ 1299 w 10000"/>
                <a:gd name="connsiteY33" fmla="*/ 1213 h 9963"/>
                <a:gd name="connsiteX34" fmla="*/ 1343 w 10000"/>
                <a:gd name="connsiteY34" fmla="*/ 1233 h 9963"/>
                <a:gd name="connsiteX35" fmla="*/ 1239 w 10000"/>
                <a:gd name="connsiteY35" fmla="*/ 1282 h 9963"/>
                <a:gd name="connsiteX36" fmla="*/ 1203 w 10000"/>
                <a:gd name="connsiteY36" fmla="*/ 1380 h 9963"/>
                <a:gd name="connsiteX37" fmla="*/ 1269 w 10000"/>
                <a:gd name="connsiteY37" fmla="*/ 1380 h 9963"/>
                <a:gd name="connsiteX38" fmla="*/ 1206 w 10000"/>
                <a:gd name="connsiteY38" fmla="*/ 1436 h 9963"/>
                <a:gd name="connsiteX39" fmla="*/ 1450 w 10000"/>
                <a:gd name="connsiteY39" fmla="*/ 1360 h 9963"/>
                <a:gd name="connsiteX40" fmla="*/ 1505 w 10000"/>
                <a:gd name="connsiteY40" fmla="*/ 1260 h 9963"/>
                <a:gd name="connsiteX41" fmla="*/ 1626 w 10000"/>
                <a:gd name="connsiteY41" fmla="*/ 1231 h 9963"/>
                <a:gd name="connsiteX42" fmla="*/ 1585 w 10000"/>
                <a:gd name="connsiteY42" fmla="*/ 1287 h 9963"/>
                <a:gd name="connsiteX43" fmla="*/ 1793 w 10000"/>
                <a:gd name="connsiteY43" fmla="*/ 1360 h 9963"/>
                <a:gd name="connsiteX44" fmla="*/ 2172 w 10000"/>
                <a:gd name="connsiteY44" fmla="*/ 1370 h 9963"/>
                <a:gd name="connsiteX45" fmla="*/ 2200 w 10000"/>
                <a:gd name="connsiteY45" fmla="*/ 1438 h 9963"/>
                <a:gd name="connsiteX46" fmla="*/ 2274 w 10000"/>
                <a:gd name="connsiteY46" fmla="*/ 1497 h 9963"/>
                <a:gd name="connsiteX47" fmla="*/ 2351 w 10000"/>
                <a:gd name="connsiteY47" fmla="*/ 1532 h 9963"/>
                <a:gd name="connsiteX48" fmla="*/ 2499 w 10000"/>
                <a:gd name="connsiteY48" fmla="*/ 1520 h 9963"/>
                <a:gd name="connsiteX49" fmla="*/ 2615 w 10000"/>
                <a:gd name="connsiteY49" fmla="*/ 1564 h 9963"/>
                <a:gd name="connsiteX50" fmla="*/ 2595 w 10000"/>
                <a:gd name="connsiteY50" fmla="*/ 1640 h 9963"/>
                <a:gd name="connsiteX51" fmla="*/ 2771 w 10000"/>
                <a:gd name="connsiteY51" fmla="*/ 1741 h 9963"/>
                <a:gd name="connsiteX52" fmla="*/ 2823 w 10000"/>
                <a:gd name="connsiteY52" fmla="*/ 1896 h 9963"/>
                <a:gd name="connsiteX53" fmla="*/ 3010 w 10000"/>
                <a:gd name="connsiteY53" fmla="*/ 2090 h 9963"/>
                <a:gd name="connsiteX54" fmla="*/ 3027 w 10000"/>
                <a:gd name="connsiteY54" fmla="*/ 2203 h 9963"/>
                <a:gd name="connsiteX55" fmla="*/ 3263 w 10000"/>
                <a:gd name="connsiteY55" fmla="*/ 2309 h 9963"/>
                <a:gd name="connsiteX56" fmla="*/ 3378 w 10000"/>
                <a:gd name="connsiteY56" fmla="*/ 2326 h 9963"/>
                <a:gd name="connsiteX57" fmla="*/ 3414 w 10000"/>
                <a:gd name="connsiteY57" fmla="*/ 2470 h 9963"/>
                <a:gd name="connsiteX58" fmla="*/ 3263 w 10000"/>
                <a:gd name="connsiteY58" fmla="*/ 2470 h 9963"/>
                <a:gd name="connsiteX59" fmla="*/ 3318 w 10000"/>
                <a:gd name="connsiteY59" fmla="*/ 2648 h 9963"/>
                <a:gd name="connsiteX60" fmla="*/ 3288 w 10000"/>
                <a:gd name="connsiteY60" fmla="*/ 3120 h 9963"/>
                <a:gd name="connsiteX61" fmla="*/ 3439 w 10000"/>
                <a:gd name="connsiteY61" fmla="*/ 3375 h 9963"/>
                <a:gd name="connsiteX62" fmla="*/ 3573 w 10000"/>
                <a:gd name="connsiteY62" fmla="*/ 3580 h 9963"/>
                <a:gd name="connsiteX63" fmla="*/ 3727 w 10000"/>
                <a:gd name="connsiteY63" fmla="*/ 3617 h 9963"/>
                <a:gd name="connsiteX64" fmla="*/ 3840 w 10000"/>
                <a:gd name="connsiteY64" fmla="*/ 3735 h 9963"/>
                <a:gd name="connsiteX65" fmla="*/ 3944 w 10000"/>
                <a:gd name="connsiteY65" fmla="*/ 3941 h 9963"/>
                <a:gd name="connsiteX66" fmla="*/ 4136 w 10000"/>
                <a:gd name="connsiteY66" fmla="*/ 4150 h 9963"/>
                <a:gd name="connsiteX67" fmla="*/ 4205 w 10000"/>
                <a:gd name="connsiteY67" fmla="*/ 4306 h 9963"/>
                <a:gd name="connsiteX68" fmla="*/ 4372 w 10000"/>
                <a:gd name="connsiteY68" fmla="*/ 4442 h 9963"/>
                <a:gd name="connsiteX69" fmla="*/ 4419 w 10000"/>
                <a:gd name="connsiteY69" fmla="*/ 4403 h 9963"/>
                <a:gd name="connsiteX70" fmla="*/ 4024 w 10000"/>
                <a:gd name="connsiteY70" fmla="*/ 3910 h 9963"/>
                <a:gd name="connsiteX71" fmla="*/ 4002 w 10000"/>
                <a:gd name="connsiteY71" fmla="*/ 3777 h 9963"/>
                <a:gd name="connsiteX72" fmla="*/ 4084 w 10000"/>
                <a:gd name="connsiteY72" fmla="*/ 3805 h 9963"/>
                <a:gd name="connsiteX73" fmla="*/ 4235 w 10000"/>
                <a:gd name="connsiteY73" fmla="*/ 4027 h 9963"/>
                <a:gd name="connsiteX74" fmla="*/ 4436 w 10000"/>
                <a:gd name="connsiteY74" fmla="*/ 4187 h 9963"/>
                <a:gd name="connsiteX75" fmla="*/ 4430 w 10000"/>
                <a:gd name="connsiteY75" fmla="*/ 4247 h 9963"/>
                <a:gd name="connsiteX76" fmla="*/ 4699 w 10000"/>
                <a:gd name="connsiteY76" fmla="*/ 4466 h 9963"/>
                <a:gd name="connsiteX77" fmla="*/ 4740 w 10000"/>
                <a:gd name="connsiteY77" fmla="*/ 4558 h 9963"/>
                <a:gd name="connsiteX78" fmla="*/ 4710 w 10000"/>
                <a:gd name="connsiteY78" fmla="*/ 4629 h 9963"/>
                <a:gd name="connsiteX79" fmla="*/ 4771 w 10000"/>
                <a:gd name="connsiteY79" fmla="*/ 4709 h 9963"/>
                <a:gd name="connsiteX80" fmla="*/ 5306 w 10000"/>
                <a:gd name="connsiteY80" fmla="*/ 4941 h 9963"/>
                <a:gd name="connsiteX81" fmla="*/ 5548 w 10000"/>
                <a:gd name="connsiteY81" fmla="*/ 4916 h 9963"/>
                <a:gd name="connsiteX82" fmla="*/ 5707 w 10000"/>
                <a:gd name="connsiteY82" fmla="*/ 5023 h 9963"/>
                <a:gd name="connsiteX83" fmla="*/ 5869 w 10000"/>
                <a:gd name="connsiteY83" fmla="*/ 5086 h 9963"/>
                <a:gd name="connsiteX84" fmla="*/ 6037 w 10000"/>
                <a:gd name="connsiteY84" fmla="*/ 5106 h 9963"/>
                <a:gd name="connsiteX85" fmla="*/ 6188 w 10000"/>
                <a:gd name="connsiteY85" fmla="*/ 5273 h 9963"/>
                <a:gd name="connsiteX86" fmla="*/ 6199 w 10000"/>
                <a:gd name="connsiteY86" fmla="*/ 5347 h 9963"/>
                <a:gd name="connsiteX87" fmla="*/ 6251 w 10000"/>
                <a:gd name="connsiteY87" fmla="*/ 5334 h 9963"/>
                <a:gd name="connsiteX88" fmla="*/ 6399 w 10000"/>
                <a:gd name="connsiteY88" fmla="*/ 5456 h 9963"/>
                <a:gd name="connsiteX89" fmla="*/ 6581 w 10000"/>
                <a:gd name="connsiteY89" fmla="*/ 5541 h 9963"/>
                <a:gd name="connsiteX90" fmla="*/ 6594 w 10000"/>
                <a:gd name="connsiteY90" fmla="*/ 5471 h 9963"/>
                <a:gd name="connsiteX91" fmla="*/ 6685 w 10000"/>
                <a:gd name="connsiteY91" fmla="*/ 5417 h 9963"/>
                <a:gd name="connsiteX92" fmla="*/ 6773 w 10000"/>
                <a:gd name="connsiteY92" fmla="*/ 5456 h 9963"/>
                <a:gd name="connsiteX93" fmla="*/ 6784 w 10000"/>
                <a:gd name="connsiteY93" fmla="*/ 5536 h 9963"/>
                <a:gd name="connsiteX94" fmla="*/ 6820 w 10000"/>
                <a:gd name="connsiteY94" fmla="*/ 5759 h 9963"/>
                <a:gd name="connsiteX95" fmla="*/ 6625 w 10000"/>
                <a:gd name="connsiteY95" fmla="*/ 5975 h 9963"/>
                <a:gd name="connsiteX96" fmla="*/ 6567 w 10000"/>
                <a:gd name="connsiteY96" fmla="*/ 6188 h 9963"/>
                <a:gd name="connsiteX97" fmla="*/ 6548 w 10000"/>
                <a:gd name="connsiteY97" fmla="*/ 6430 h 9963"/>
                <a:gd name="connsiteX98" fmla="*/ 6710 w 10000"/>
                <a:gd name="connsiteY98" fmla="*/ 6598 h 9963"/>
                <a:gd name="connsiteX99" fmla="*/ 6899 w 10000"/>
                <a:gd name="connsiteY99" fmla="*/ 7008 h 9963"/>
                <a:gd name="connsiteX100" fmla="*/ 7344 w 10000"/>
                <a:gd name="connsiteY100" fmla="*/ 7288 h 9963"/>
                <a:gd name="connsiteX101" fmla="*/ 7366 w 10000"/>
                <a:gd name="connsiteY101" fmla="*/ 7520 h 9963"/>
                <a:gd name="connsiteX102" fmla="*/ 7267 w 10000"/>
                <a:gd name="connsiteY102" fmla="*/ 8061 h 9963"/>
                <a:gd name="connsiteX103" fmla="*/ 7270 w 10000"/>
                <a:gd name="connsiteY103" fmla="*/ 8350 h 9963"/>
                <a:gd name="connsiteX104" fmla="*/ 7111 w 10000"/>
                <a:gd name="connsiteY104" fmla="*/ 8692 h 9963"/>
                <a:gd name="connsiteX105" fmla="*/ 7097 w 10000"/>
                <a:gd name="connsiteY105" fmla="*/ 9023 h 9963"/>
                <a:gd name="connsiteX106" fmla="*/ 7210 w 10000"/>
                <a:gd name="connsiteY106" fmla="*/ 9050 h 9963"/>
                <a:gd name="connsiteX107" fmla="*/ 7185 w 10000"/>
                <a:gd name="connsiteY107" fmla="*/ 9300 h 9963"/>
                <a:gd name="connsiteX108" fmla="*/ 7064 w 10000"/>
                <a:gd name="connsiteY108" fmla="*/ 9470 h 9963"/>
                <a:gd name="connsiteX109" fmla="*/ 7042 w 10000"/>
                <a:gd name="connsiteY109" fmla="*/ 9572 h 9963"/>
                <a:gd name="connsiteX110" fmla="*/ 7097 w 10000"/>
                <a:gd name="connsiteY110" fmla="*/ 9718 h 9963"/>
                <a:gd name="connsiteX111" fmla="*/ 7078 w 10000"/>
                <a:gd name="connsiteY111" fmla="*/ 9839 h 9963"/>
                <a:gd name="connsiteX112" fmla="*/ 7163 w 10000"/>
                <a:gd name="connsiteY112" fmla="*/ 9893 h 9963"/>
                <a:gd name="connsiteX113" fmla="*/ 7503 w 10000"/>
                <a:gd name="connsiteY113" fmla="*/ 9963 h 9963"/>
                <a:gd name="connsiteX114" fmla="*/ 7427 w 10000"/>
                <a:gd name="connsiteY114" fmla="*/ 9896 h 9963"/>
                <a:gd name="connsiteX115" fmla="*/ 7531 w 10000"/>
                <a:gd name="connsiteY115" fmla="*/ 9754 h 9963"/>
                <a:gd name="connsiteX116" fmla="*/ 7709 w 10000"/>
                <a:gd name="connsiteY116" fmla="*/ 9540 h 9963"/>
                <a:gd name="connsiteX117" fmla="*/ 7572 w 10000"/>
                <a:gd name="connsiteY117" fmla="*/ 9406 h 9963"/>
                <a:gd name="connsiteX118" fmla="*/ 7723 w 10000"/>
                <a:gd name="connsiteY118" fmla="*/ 9322 h 9963"/>
                <a:gd name="connsiteX119" fmla="*/ 7849 w 10000"/>
                <a:gd name="connsiteY119" fmla="*/ 9078 h 9963"/>
                <a:gd name="connsiteX120" fmla="*/ 7753 w 10000"/>
                <a:gd name="connsiteY120" fmla="*/ 8974 h 9963"/>
                <a:gd name="connsiteX121" fmla="*/ 7951 w 10000"/>
                <a:gd name="connsiteY121" fmla="*/ 8976 h 9963"/>
                <a:gd name="connsiteX122" fmla="*/ 7957 w 10000"/>
                <a:gd name="connsiteY122" fmla="*/ 8811 h 9963"/>
                <a:gd name="connsiteX123" fmla="*/ 8283 w 10000"/>
                <a:gd name="connsiteY123" fmla="*/ 8781 h 9963"/>
                <a:gd name="connsiteX124" fmla="*/ 8382 w 10000"/>
                <a:gd name="connsiteY124" fmla="*/ 8665 h 9963"/>
                <a:gd name="connsiteX125" fmla="*/ 8250 w 10000"/>
                <a:gd name="connsiteY125" fmla="*/ 8440 h 9963"/>
                <a:gd name="connsiteX126" fmla="*/ 8520 w 10000"/>
                <a:gd name="connsiteY126" fmla="*/ 8515 h 9963"/>
                <a:gd name="connsiteX127" fmla="*/ 8629 w 10000"/>
                <a:gd name="connsiteY127" fmla="*/ 8416 h 9963"/>
                <a:gd name="connsiteX128" fmla="*/ 8995 w 10000"/>
                <a:gd name="connsiteY128" fmla="*/ 8009 h 9963"/>
                <a:gd name="connsiteX129" fmla="*/ 9017 w 10000"/>
                <a:gd name="connsiteY129" fmla="*/ 7795 h 9963"/>
                <a:gd name="connsiteX130" fmla="*/ 9300 w 10000"/>
                <a:gd name="connsiteY130" fmla="*/ 7615 h 9963"/>
                <a:gd name="connsiteX131" fmla="*/ 9555 w 10000"/>
                <a:gd name="connsiteY131" fmla="*/ 7544 h 9963"/>
                <a:gd name="connsiteX132" fmla="*/ 9701 w 10000"/>
                <a:gd name="connsiteY132" fmla="*/ 7235 h 9963"/>
                <a:gd name="connsiteX133" fmla="*/ 9720 w 10000"/>
                <a:gd name="connsiteY133" fmla="*/ 6937 h 9963"/>
                <a:gd name="connsiteX134" fmla="*/ 10000 w 10000"/>
                <a:gd name="connsiteY134" fmla="*/ 6640 h 9963"/>
                <a:gd name="connsiteX135" fmla="*/ 9978 w 10000"/>
                <a:gd name="connsiteY135" fmla="*/ 6386 h 9963"/>
                <a:gd name="connsiteX136" fmla="*/ 9690 w 10000"/>
                <a:gd name="connsiteY136" fmla="*/ 6243 h 9963"/>
                <a:gd name="connsiteX137" fmla="*/ 9311 w 10000"/>
                <a:gd name="connsiteY137" fmla="*/ 6212 h 9963"/>
                <a:gd name="connsiteX138" fmla="*/ 9275 w 10000"/>
                <a:gd name="connsiteY138" fmla="*/ 6131 h 9963"/>
                <a:gd name="connsiteX139" fmla="*/ 9110 w 10000"/>
                <a:gd name="connsiteY139" fmla="*/ 6079 h 9963"/>
                <a:gd name="connsiteX140" fmla="*/ 8778 w 10000"/>
                <a:gd name="connsiteY140" fmla="*/ 6168 h 9963"/>
                <a:gd name="connsiteX141" fmla="*/ 8792 w 10000"/>
                <a:gd name="connsiteY141" fmla="*/ 6063 h 9963"/>
                <a:gd name="connsiteX142" fmla="*/ 8901 w 10000"/>
                <a:gd name="connsiteY142" fmla="*/ 5925 h 9963"/>
                <a:gd name="connsiteX143" fmla="*/ 8778 w 10000"/>
                <a:gd name="connsiteY143" fmla="*/ 5747 h 9963"/>
                <a:gd name="connsiteX144" fmla="*/ 8591 w 10000"/>
                <a:gd name="connsiteY144" fmla="*/ 5649 h 9963"/>
                <a:gd name="connsiteX145" fmla="*/ 8360 w 10000"/>
                <a:gd name="connsiteY145" fmla="*/ 5634 h 9963"/>
                <a:gd name="connsiteX146" fmla="*/ 8146 w 10000"/>
                <a:gd name="connsiteY146" fmla="*/ 5461 h 9963"/>
                <a:gd name="connsiteX147" fmla="*/ 8061 w 10000"/>
                <a:gd name="connsiteY147" fmla="*/ 5392 h 9963"/>
                <a:gd name="connsiteX148" fmla="*/ 7918 w 10000"/>
                <a:gd name="connsiteY148" fmla="*/ 5320 h 9963"/>
                <a:gd name="connsiteX149" fmla="*/ 7531 w 10000"/>
                <a:gd name="connsiteY149" fmla="*/ 5308 h 9963"/>
                <a:gd name="connsiteX150" fmla="*/ 7380 w 10000"/>
                <a:gd name="connsiteY150" fmla="*/ 5189 h 9963"/>
                <a:gd name="connsiteX151" fmla="*/ 7281 w 10000"/>
                <a:gd name="connsiteY151" fmla="*/ 5286 h 9963"/>
                <a:gd name="connsiteX152" fmla="*/ 7267 w 10000"/>
                <a:gd name="connsiteY152" fmla="*/ 5187 h 9963"/>
                <a:gd name="connsiteX153" fmla="*/ 7004 w 10000"/>
                <a:gd name="connsiteY153" fmla="*/ 5278 h 9963"/>
                <a:gd name="connsiteX154" fmla="*/ 6866 w 10000"/>
                <a:gd name="connsiteY154" fmla="*/ 5481 h 9963"/>
                <a:gd name="connsiteX155" fmla="*/ 6822 w 10000"/>
                <a:gd name="connsiteY155" fmla="*/ 5439 h 9963"/>
                <a:gd name="connsiteX156" fmla="*/ 6685 w 10000"/>
                <a:gd name="connsiteY156" fmla="*/ 5372 h 9963"/>
                <a:gd name="connsiteX157" fmla="*/ 6528 w 10000"/>
                <a:gd name="connsiteY157" fmla="*/ 5422 h 9963"/>
                <a:gd name="connsiteX158" fmla="*/ 6435 w 10000"/>
                <a:gd name="connsiteY158" fmla="*/ 5365 h 9963"/>
                <a:gd name="connsiteX159" fmla="*/ 6350 w 10000"/>
                <a:gd name="connsiteY159" fmla="*/ 5283 h 9963"/>
                <a:gd name="connsiteX160" fmla="*/ 6383 w 10000"/>
                <a:gd name="connsiteY160" fmla="*/ 4993 h 9963"/>
                <a:gd name="connsiteX161" fmla="*/ 6243 w 10000"/>
                <a:gd name="connsiteY161" fmla="*/ 4928 h 9963"/>
                <a:gd name="connsiteX162" fmla="*/ 5957 w 10000"/>
                <a:gd name="connsiteY162" fmla="*/ 4928 h 9963"/>
                <a:gd name="connsiteX163" fmla="*/ 6034 w 10000"/>
                <a:gd name="connsiteY163" fmla="*/ 4780 h 9963"/>
                <a:gd name="connsiteX164" fmla="*/ 6114 w 10000"/>
                <a:gd name="connsiteY164" fmla="*/ 4560 h 9963"/>
                <a:gd name="connsiteX165" fmla="*/ 6020 w 10000"/>
                <a:gd name="connsiteY165" fmla="*/ 4521 h 9963"/>
                <a:gd name="connsiteX166" fmla="*/ 5842 w 10000"/>
                <a:gd name="connsiteY166" fmla="*/ 4570 h 9963"/>
                <a:gd name="connsiteX167" fmla="*/ 5751 w 10000"/>
                <a:gd name="connsiteY167" fmla="*/ 4751 h 9963"/>
                <a:gd name="connsiteX168" fmla="*/ 5444 w 10000"/>
                <a:gd name="connsiteY168" fmla="*/ 4729 h 9963"/>
                <a:gd name="connsiteX169" fmla="*/ 5295 w 10000"/>
                <a:gd name="connsiteY169" fmla="*/ 4491 h 9963"/>
                <a:gd name="connsiteX170" fmla="*/ 5350 w 10000"/>
                <a:gd name="connsiteY170" fmla="*/ 4225 h 9963"/>
                <a:gd name="connsiteX171" fmla="*/ 5320 w 10000"/>
                <a:gd name="connsiteY171" fmla="*/ 4084 h 9963"/>
                <a:gd name="connsiteX172" fmla="*/ 5496 w 10000"/>
                <a:gd name="connsiteY172" fmla="*/ 3941 h 9963"/>
                <a:gd name="connsiteX173" fmla="*/ 5729 w 10000"/>
                <a:gd name="connsiteY173" fmla="*/ 3931 h 9963"/>
                <a:gd name="connsiteX174" fmla="*/ 5916 w 10000"/>
                <a:gd name="connsiteY174" fmla="*/ 3995 h 9963"/>
                <a:gd name="connsiteX175" fmla="*/ 5919 w 10000"/>
                <a:gd name="connsiteY175" fmla="*/ 3910 h 9963"/>
                <a:gd name="connsiteX176" fmla="*/ 6023 w 10000"/>
                <a:gd name="connsiteY176" fmla="*/ 3853 h 9963"/>
                <a:gd name="connsiteX177" fmla="*/ 6342 w 10000"/>
                <a:gd name="connsiteY177" fmla="*/ 3921 h 9963"/>
                <a:gd name="connsiteX178" fmla="*/ 6416 w 10000"/>
                <a:gd name="connsiteY178" fmla="*/ 3988 h 9963"/>
                <a:gd name="connsiteX179" fmla="*/ 6427 w 10000"/>
                <a:gd name="connsiteY179" fmla="*/ 4113 h 9963"/>
                <a:gd name="connsiteX180" fmla="*/ 6531 w 10000"/>
                <a:gd name="connsiteY180" fmla="*/ 4278 h 9963"/>
                <a:gd name="connsiteX181" fmla="*/ 6592 w 10000"/>
                <a:gd name="connsiteY181" fmla="*/ 4276 h 9963"/>
                <a:gd name="connsiteX182" fmla="*/ 6616 w 10000"/>
                <a:gd name="connsiteY182" fmla="*/ 4150 h 9963"/>
                <a:gd name="connsiteX183" fmla="*/ 6515 w 10000"/>
                <a:gd name="connsiteY183" fmla="*/ 3853 h 9963"/>
                <a:gd name="connsiteX184" fmla="*/ 6575 w 10000"/>
                <a:gd name="connsiteY184" fmla="*/ 3735 h 9963"/>
                <a:gd name="connsiteX185" fmla="*/ 6954 w 10000"/>
                <a:gd name="connsiteY185" fmla="*/ 3495 h 9963"/>
                <a:gd name="connsiteX186" fmla="*/ 6905 w 10000"/>
                <a:gd name="connsiteY186" fmla="*/ 3315 h 9963"/>
                <a:gd name="connsiteX187" fmla="*/ 6954 w 10000"/>
                <a:gd name="connsiteY187" fmla="*/ 3375 h 9963"/>
                <a:gd name="connsiteX188" fmla="*/ 7017 w 10000"/>
                <a:gd name="connsiteY188" fmla="*/ 3232 h 9963"/>
                <a:gd name="connsiteX189" fmla="*/ 7097 w 10000"/>
                <a:gd name="connsiteY189" fmla="*/ 3080 h 9963"/>
                <a:gd name="connsiteX190" fmla="*/ 7391 w 10000"/>
                <a:gd name="connsiteY190" fmla="*/ 3008 h 9963"/>
                <a:gd name="connsiteX191" fmla="*/ 7308 w 10000"/>
                <a:gd name="connsiteY191" fmla="*/ 2972 h 9963"/>
                <a:gd name="connsiteX192" fmla="*/ 7366 w 10000"/>
                <a:gd name="connsiteY192" fmla="*/ 2853 h 9963"/>
                <a:gd name="connsiteX193" fmla="*/ 7608 w 10000"/>
                <a:gd name="connsiteY193" fmla="*/ 2766 h 9963"/>
                <a:gd name="connsiteX194" fmla="*/ 7613 w 10000"/>
                <a:gd name="connsiteY194" fmla="*/ 2722 h 9963"/>
                <a:gd name="connsiteX195" fmla="*/ 7786 w 10000"/>
                <a:gd name="connsiteY195" fmla="*/ 2653 h 9963"/>
                <a:gd name="connsiteX196" fmla="*/ 7784 w 10000"/>
                <a:gd name="connsiteY196" fmla="*/ 2709 h 9963"/>
                <a:gd name="connsiteX197" fmla="*/ 7888 w 10000"/>
                <a:gd name="connsiteY197" fmla="*/ 2700 h 9963"/>
                <a:gd name="connsiteX198" fmla="*/ 7685 w 10000"/>
                <a:gd name="connsiteY198" fmla="*/ 2773 h 9963"/>
                <a:gd name="connsiteX199" fmla="*/ 7737 w 10000"/>
                <a:gd name="connsiteY199" fmla="*/ 2863 h 9963"/>
                <a:gd name="connsiteX200" fmla="*/ 7828 w 10000"/>
                <a:gd name="connsiteY200" fmla="*/ 2771 h 9963"/>
                <a:gd name="connsiteX201" fmla="*/ 8055 w 10000"/>
                <a:gd name="connsiteY201" fmla="*/ 2709 h 9963"/>
                <a:gd name="connsiteX202" fmla="*/ 8146 w 10000"/>
                <a:gd name="connsiteY202" fmla="*/ 2637 h 9963"/>
                <a:gd name="connsiteX203" fmla="*/ 8094 w 10000"/>
                <a:gd name="connsiteY203" fmla="*/ 2564 h 9963"/>
                <a:gd name="connsiteX204" fmla="*/ 8036 w 10000"/>
                <a:gd name="connsiteY204" fmla="*/ 2685 h 9963"/>
                <a:gd name="connsiteX205" fmla="*/ 7844 w 10000"/>
                <a:gd name="connsiteY205" fmla="*/ 2653 h 9963"/>
                <a:gd name="connsiteX206" fmla="*/ 7742 w 10000"/>
                <a:gd name="connsiteY206" fmla="*/ 2561 h 9963"/>
                <a:gd name="connsiteX207" fmla="*/ 7784 w 10000"/>
                <a:gd name="connsiteY207" fmla="*/ 2497 h 9963"/>
                <a:gd name="connsiteX208" fmla="*/ 7644 w 10000"/>
                <a:gd name="connsiteY208" fmla="*/ 2475 h 9963"/>
                <a:gd name="connsiteX209" fmla="*/ 7822 w 10000"/>
                <a:gd name="connsiteY209" fmla="*/ 2428 h 9963"/>
                <a:gd name="connsiteX210" fmla="*/ 7723 w 10000"/>
                <a:gd name="connsiteY210" fmla="*/ 2373 h 9963"/>
                <a:gd name="connsiteX211" fmla="*/ 7468 w 10000"/>
                <a:gd name="connsiteY211" fmla="*/ 2413 h 9963"/>
                <a:gd name="connsiteX212" fmla="*/ 7660 w 10000"/>
                <a:gd name="connsiteY212" fmla="*/ 2282 h 9963"/>
                <a:gd name="connsiteX213" fmla="*/ 8130 w 10000"/>
                <a:gd name="connsiteY213" fmla="*/ 2282 h 9963"/>
                <a:gd name="connsiteX214" fmla="*/ 8465 w 10000"/>
                <a:gd name="connsiteY214" fmla="*/ 2107 h 9963"/>
                <a:gd name="connsiteX215" fmla="*/ 8448 w 10000"/>
                <a:gd name="connsiteY215" fmla="*/ 1973 h 9963"/>
                <a:gd name="connsiteX216" fmla="*/ 8347 w 10000"/>
                <a:gd name="connsiteY216" fmla="*/ 1995 h 9963"/>
                <a:gd name="connsiteX217" fmla="*/ 8347 w 10000"/>
                <a:gd name="connsiteY217" fmla="*/ 1923 h 9963"/>
                <a:gd name="connsiteX218" fmla="*/ 8116 w 10000"/>
                <a:gd name="connsiteY218" fmla="*/ 2007 h 9963"/>
                <a:gd name="connsiteX219" fmla="*/ 8055 w 10000"/>
                <a:gd name="connsiteY219" fmla="*/ 1971 h 9963"/>
                <a:gd name="connsiteX220" fmla="*/ 8333 w 10000"/>
                <a:gd name="connsiteY220" fmla="*/ 1879 h 9963"/>
                <a:gd name="connsiteX221" fmla="*/ 8116 w 10000"/>
                <a:gd name="connsiteY221" fmla="*/ 1770 h 9963"/>
                <a:gd name="connsiteX222" fmla="*/ 8001 w 10000"/>
                <a:gd name="connsiteY222" fmla="*/ 1692 h 9963"/>
                <a:gd name="connsiteX223" fmla="*/ 7998 w 10000"/>
                <a:gd name="connsiteY223" fmla="*/ 1586 h 9963"/>
                <a:gd name="connsiteX224" fmla="*/ 7902 w 10000"/>
                <a:gd name="connsiteY224" fmla="*/ 1547 h 9963"/>
                <a:gd name="connsiteX225" fmla="*/ 7921 w 10000"/>
                <a:gd name="connsiteY225" fmla="*/ 1490 h 9963"/>
                <a:gd name="connsiteX226" fmla="*/ 7877 w 10000"/>
                <a:gd name="connsiteY226" fmla="*/ 1429 h 9963"/>
                <a:gd name="connsiteX227" fmla="*/ 7786 w 10000"/>
                <a:gd name="connsiteY227" fmla="*/ 1327 h 9963"/>
                <a:gd name="connsiteX228" fmla="*/ 7720 w 10000"/>
                <a:gd name="connsiteY228" fmla="*/ 1380 h 9963"/>
                <a:gd name="connsiteX229" fmla="*/ 7654 w 10000"/>
                <a:gd name="connsiteY229" fmla="*/ 1468 h 9963"/>
                <a:gd name="connsiteX230" fmla="*/ 7509 w 10000"/>
                <a:gd name="connsiteY230" fmla="*/ 1537 h 9963"/>
                <a:gd name="connsiteX231" fmla="*/ 7498 w 10000"/>
                <a:gd name="connsiteY231" fmla="*/ 1468 h 9963"/>
                <a:gd name="connsiteX232" fmla="*/ 7319 w 10000"/>
                <a:gd name="connsiteY232" fmla="*/ 1513 h 9963"/>
                <a:gd name="connsiteX233" fmla="*/ 7449 w 10000"/>
                <a:gd name="connsiteY233" fmla="*/ 1424 h 9963"/>
                <a:gd name="connsiteX234" fmla="*/ 7418 w 10000"/>
                <a:gd name="connsiteY234" fmla="*/ 1354 h 9963"/>
                <a:gd name="connsiteX235" fmla="*/ 7407 w 10000"/>
                <a:gd name="connsiteY235" fmla="*/ 1241 h 9963"/>
                <a:gd name="connsiteX236" fmla="*/ 7267 w 10000"/>
                <a:gd name="connsiteY236" fmla="*/ 1231 h 9963"/>
                <a:gd name="connsiteX237" fmla="*/ 7267 w 10000"/>
                <a:gd name="connsiteY237" fmla="*/ 1196 h 9963"/>
                <a:gd name="connsiteX238" fmla="*/ 7097 w 10000"/>
                <a:gd name="connsiteY238" fmla="*/ 1100 h 9963"/>
                <a:gd name="connsiteX239" fmla="*/ 7004 w 10000"/>
                <a:gd name="connsiteY239" fmla="*/ 1127 h 9963"/>
                <a:gd name="connsiteX240" fmla="*/ 6792 w 10000"/>
                <a:gd name="connsiteY240" fmla="*/ 1098 h 9963"/>
                <a:gd name="connsiteX241" fmla="*/ 6762 w 10000"/>
                <a:gd name="connsiteY241" fmla="*/ 1149 h 9963"/>
                <a:gd name="connsiteX242" fmla="*/ 6820 w 10000"/>
                <a:gd name="connsiteY242" fmla="*/ 1196 h 9963"/>
                <a:gd name="connsiteX243" fmla="*/ 6770 w 10000"/>
                <a:gd name="connsiteY243" fmla="*/ 1277 h 9963"/>
                <a:gd name="connsiteX244" fmla="*/ 6850 w 10000"/>
                <a:gd name="connsiteY244" fmla="*/ 1399 h 9963"/>
                <a:gd name="connsiteX245" fmla="*/ 6712 w 10000"/>
                <a:gd name="connsiteY245" fmla="*/ 1478 h 9963"/>
                <a:gd name="connsiteX246" fmla="*/ 6820 w 10000"/>
                <a:gd name="connsiteY246" fmla="*/ 1532 h 9963"/>
                <a:gd name="connsiteX247" fmla="*/ 6866 w 10000"/>
                <a:gd name="connsiteY247" fmla="*/ 1726 h 9963"/>
                <a:gd name="connsiteX248" fmla="*/ 6647 w 10000"/>
                <a:gd name="connsiteY248" fmla="*/ 1889 h 9963"/>
                <a:gd name="connsiteX249" fmla="*/ 6726 w 10000"/>
                <a:gd name="connsiteY249" fmla="*/ 2083 h 9963"/>
                <a:gd name="connsiteX250" fmla="*/ 6784 w 10000"/>
                <a:gd name="connsiteY250" fmla="*/ 2105 h 9963"/>
                <a:gd name="connsiteX251" fmla="*/ 6647 w 10000"/>
                <a:gd name="connsiteY251" fmla="*/ 2210 h 9963"/>
                <a:gd name="connsiteX252" fmla="*/ 6542 w 10000"/>
                <a:gd name="connsiteY252" fmla="*/ 2216 h 9963"/>
                <a:gd name="connsiteX253" fmla="*/ 6578 w 10000"/>
                <a:gd name="connsiteY253" fmla="*/ 2146 h 9963"/>
                <a:gd name="connsiteX254" fmla="*/ 6457 w 10000"/>
                <a:gd name="connsiteY254" fmla="*/ 2037 h 9963"/>
                <a:gd name="connsiteX255" fmla="*/ 6457 w 10000"/>
                <a:gd name="connsiteY255" fmla="*/ 1837 h 9963"/>
                <a:gd name="connsiteX256" fmla="*/ 6218 w 10000"/>
                <a:gd name="connsiteY256" fmla="*/ 1808 h 9963"/>
                <a:gd name="connsiteX257" fmla="*/ 5932 w 10000"/>
                <a:gd name="connsiteY257" fmla="*/ 1669 h 9963"/>
                <a:gd name="connsiteX258" fmla="*/ 5790 w 10000"/>
                <a:gd name="connsiteY258" fmla="*/ 1630 h 9963"/>
                <a:gd name="connsiteX259" fmla="*/ 5661 w 10000"/>
                <a:gd name="connsiteY259" fmla="*/ 1658 h 9963"/>
                <a:gd name="connsiteX260" fmla="*/ 5630 w 10000"/>
                <a:gd name="connsiteY260" fmla="*/ 1480 h 9963"/>
                <a:gd name="connsiteX261" fmla="*/ 5548 w 10000"/>
                <a:gd name="connsiteY261" fmla="*/ 1510 h 9963"/>
                <a:gd name="connsiteX262" fmla="*/ 5531 w 10000"/>
                <a:gd name="connsiteY262" fmla="*/ 1210 h 9963"/>
                <a:gd name="connsiteX263" fmla="*/ 5674 w 10000"/>
                <a:gd name="connsiteY263" fmla="*/ 1139 h 9963"/>
                <a:gd name="connsiteX264" fmla="*/ 5688 w 10000"/>
                <a:gd name="connsiteY264" fmla="*/ 1065 h 9963"/>
                <a:gd name="connsiteX265" fmla="*/ 5825 w 10000"/>
                <a:gd name="connsiteY265" fmla="*/ 1040 h 9963"/>
                <a:gd name="connsiteX266" fmla="*/ 5614 w 10000"/>
                <a:gd name="connsiteY266" fmla="*/ 918 h 9963"/>
                <a:gd name="connsiteX267" fmla="*/ 5825 w 10000"/>
                <a:gd name="connsiteY267" fmla="*/ 989 h 9963"/>
                <a:gd name="connsiteX268" fmla="*/ 5883 w 10000"/>
                <a:gd name="connsiteY268" fmla="*/ 918 h 9963"/>
                <a:gd name="connsiteX269" fmla="*/ 6001 w 10000"/>
                <a:gd name="connsiteY269" fmla="*/ 918 h 9963"/>
                <a:gd name="connsiteX270" fmla="*/ 6108 w 10000"/>
                <a:gd name="connsiteY270" fmla="*/ 801 h 9963"/>
                <a:gd name="connsiteX271" fmla="*/ 5949 w 10000"/>
                <a:gd name="connsiteY271" fmla="*/ 783 h 9963"/>
                <a:gd name="connsiteX272" fmla="*/ 5869 w 10000"/>
                <a:gd name="connsiteY272" fmla="*/ 729 h 9963"/>
                <a:gd name="connsiteX273" fmla="*/ 6119 w 10000"/>
                <a:gd name="connsiteY273" fmla="*/ 766 h 9963"/>
                <a:gd name="connsiteX274" fmla="*/ 6136 w 10000"/>
                <a:gd name="connsiteY274" fmla="*/ 651 h 9963"/>
                <a:gd name="connsiteX275" fmla="*/ 6383 w 10000"/>
                <a:gd name="connsiteY275" fmla="*/ 668 h 9963"/>
                <a:gd name="connsiteX276" fmla="*/ 6523 w 10000"/>
                <a:gd name="connsiteY276" fmla="*/ 586 h 9963"/>
                <a:gd name="connsiteX277" fmla="*/ 6435 w 10000"/>
                <a:gd name="connsiteY277" fmla="*/ 432 h 9963"/>
                <a:gd name="connsiteX278" fmla="*/ 6528 w 10000"/>
                <a:gd name="connsiteY278" fmla="*/ 410 h 9963"/>
                <a:gd name="connsiteX279" fmla="*/ 6213 w 10000"/>
                <a:gd name="connsiteY279" fmla="*/ 267 h 9963"/>
                <a:gd name="connsiteX280" fmla="*/ 6276 w 10000"/>
                <a:gd name="connsiteY280" fmla="*/ 396 h 9963"/>
                <a:gd name="connsiteX281" fmla="*/ 6188 w 10000"/>
                <a:gd name="connsiteY281" fmla="*/ 410 h 9963"/>
                <a:gd name="connsiteX282" fmla="*/ 6075 w 10000"/>
                <a:gd name="connsiteY282" fmla="*/ 566 h 9963"/>
                <a:gd name="connsiteX283" fmla="*/ 6034 w 10000"/>
                <a:gd name="connsiteY283" fmla="*/ 447 h 9963"/>
                <a:gd name="connsiteX284" fmla="*/ 5916 w 10000"/>
                <a:gd name="connsiteY284" fmla="*/ 329 h 9963"/>
                <a:gd name="connsiteX285" fmla="*/ 5850 w 10000"/>
                <a:gd name="connsiteY285" fmla="*/ 447 h 9963"/>
                <a:gd name="connsiteX286" fmla="*/ 5768 w 10000"/>
                <a:gd name="connsiteY286" fmla="*/ 324 h 9963"/>
                <a:gd name="connsiteX287" fmla="*/ 5666 w 10000"/>
                <a:gd name="connsiteY287" fmla="*/ 284 h 9963"/>
                <a:gd name="connsiteX288" fmla="*/ 5688 w 10000"/>
                <a:gd name="connsiteY288" fmla="*/ 231 h 9963"/>
                <a:gd name="connsiteX289" fmla="*/ 5759 w 10000"/>
                <a:gd name="connsiteY289" fmla="*/ 231 h 9963"/>
                <a:gd name="connsiteX290" fmla="*/ 5641 w 10000"/>
                <a:gd name="connsiteY290" fmla="*/ 87 h 9963"/>
                <a:gd name="connsiteX291" fmla="*/ 5479 w 10000"/>
                <a:gd name="connsiteY291" fmla="*/ 0 h 9963"/>
                <a:gd name="connsiteX292" fmla="*/ 5397 w 10000"/>
                <a:gd name="connsiteY292" fmla="*/ 87 h 9963"/>
                <a:gd name="connsiteX293" fmla="*/ 5375 w 10000"/>
                <a:gd name="connsiteY293" fmla="*/ 233 h 9963"/>
                <a:gd name="connsiteX294" fmla="*/ 5595 w 10000"/>
                <a:gd name="connsiteY294" fmla="*/ 304 h 9963"/>
                <a:gd name="connsiteX295" fmla="*/ 5614 w 10000"/>
                <a:gd name="connsiteY295" fmla="*/ 418 h 9963"/>
                <a:gd name="connsiteX296" fmla="*/ 5446 w 10000"/>
                <a:gd name="connsiteY296" fmla="*/ 467 h 9963"/>
                <a:gd name="connsiteX297" fmla="*/ 5474 w 10000"/>
                <a:gd name="connsiteY297" fmla="*/ 566 h 9963"/>
                <a:gd name="connsiteX298" fmla="*/ 5391 w 10000"/>
                <a:gd name="connsiteY298" fmla="*/ 541 h 9963"/>
                <a:gd name="connsiteX299" fmla="*/ 5367 w 10000"/>
                <a:gd name="connsiteY299" fmla="*/ 474 h 9963"/>
                <a:gd name="connsiteX300" fmla="*/ 5246 w 10000"/>
                <a:gd name="connsiteY300" fmla="*/ 507 h 9963"/>
                <a:gd name="connsiteX301" fmla="*/ 4941 w 10000"/>
                <a:gd name="connsiteY301" fmla="*/ 519 h 9963"/>
                <a:gd name="connsiteX302" fmla="*/ 4861 w 10000"/>
                <a:gd name="connsiteY302" fmla="*/ 462 h 9963"/>
                <a:gd name="connsiteX303" fmla="*/ 4647 w 10000"/>
                <a:gd name="connsiteY303" fmla="*/ 369 h 9963"/>
                <a:gd name="connsiteX304" fmla="*/ 4452 w 10000"/>
                <a:gd name="connsiteY304" fmla="*/ 440 h 9963"/>
                <a:gd name="connsiteX305" fmla="*/ 4512 w 10000"/>
                <a:gd name="connsiteY305" fmla="*/ 462 h 9963"/>
                <a:gd name="connsiteX306" fmla="*/ 4675 w 10000"/>
                <a:gd name="connsiteY306" fmla="*/ 400 h 9963"/>
                <a:gd name="connsiteX307" fmla="*/ 4567 w 10000"/>
                <a:gd name="connsiteY307" fmla="*/ 581 h 9963"/>
                <a:gd name="connsiteX308" fmla="*/ 4356 w 10000"/>
                <a:gd name="connsiteY308" fmla="*/ 474 h 9963"/>
                <a:gd name="connsiteX309" fmla="*/ 3944 w 10000"/>
                <a:gd name="connsiteY309" fmla="*/ 476 h 9963"/>
                <a:gd name="connsiteX310" fmla="*/ 4059 w 10000"/>
                <a:gd name="connsiteY310" fmla="*/ 430 h 9963"/>
                <a:gd name="connsiteX311" fmla="*/ 3790 w 10000"/>
                <a:gd name="connsiteY311" fmla="*/ 371 h 9963"/>
                <a:gd name="connsiteX312" fmla="*/ 3406 w 10000"/>
                <a:gd name="connsiteY312" fmla="*/ 262 h 9963"/>
                <a:gd name="connsiteX313" fmla="*/ 3268 w 10000"/>
                <a:gd name="connsiteY313" fmla="*/ 324 h 9963"/>
                <a:gd name="connsiteX314" fmla="*/ 3274 w 10000"/>
                <a:gd name="connsiteY314" fmla="*/ 231 h 9963"/>
                <a:gd name="connsiteX315" fmla="*/ 3175 w 10000"/>
                <a:gd name="connsiteY315" fmla="*/ 324 h 9963"/>
                <a:gd name="connsiteX316" fmla="*/ 3027 w 10000"/>
                <a:gd name="connsiteY316" fmla="*/ 218 h 9963"/>
                <a:gd name="connsiteX317" fmla="*/ 2777 w 10000"/>
                <a:gd name="connsiteY317" fmla="*/ 338 h 9963"/>
                <a:gd name="connsiteX318" fmla="*/ 2771 w 10000"/>
                <a:gd name="connsiteY318" fmla="*/ 311 h 9963"/>
                <a:gd name="connsiteX319" fmla="*/ 2505 w 10000"/>
                <a:gd name="connsiteY319" fmla="*/ 355 h 9963"/>
                <a:gd name="connsiteX320" fmla="*/ 2543 w 10000"/>
                <a:gd name="connsiteY320" fmla="*/ 423 h 9963"/>
                <a:gd name="connsiteX321" fmla="*/ 2024 w 10000"/>
                <a:gd name="connsiteY321" fmla="*/ 282 h 9963"/>
                <a:gd name="connsiteX322" fmla="*/ 1219 w 10000"/>
                <a:gd name="connsiteY322" fmla="*/ 190 h 9963"/>
                <a:gd name="connsiteX323" fmla="*/ 1186 w 10000"/>
                <a:gd name="connsiteY323" fmla="*/ 141 h 9963"/>
                <a:gd name="connsiteX324" fmla="*/ 931 w 10000"/>
                <a:gd name="connsiteY324" fmla="*/ 99 h 9963"/>
                <a:gd name="connsiteX325" fmla="*/ 843 w 10000"/>
                <a:gd name="connsiteY325" fmla="*/ 82 h 9963"/>
                <a:gd name="connsiteX326" fmla="*/ 753 w 10000"/>
                <a:gd name="connsiteY326" fmla="*/ 141 h 9963"/>
                <a:gd name="connsiteX327" fmla="*/ 577 w 10000"/>
                <a:gd name="connsiteY327" fmla="*/ 175 h 9963"/>
                <a:gd name="connsiteX328" fmla="*/ 417 w 10000"/>
                <a:gd name="connsiteY328" fmla="*/ 236 h 9963"/>
                <a:gd name="connsiteX329" fmla="*/ 332 w 10000"/>
                <a:gd name="connsiteY329" fmla="*/ 351 h 9963"/>
                <a:gd name="connsiteX330" fmla="*/ 135 w 10000"/>
                <a:gd name="connsiteY330" fmla="*/ 371 h 9963"/>
                <a:gd name="connsiteX331" fmla="*/ 88 w 10000"/>
                <a:gd name="connsiteY331" fmla="*/ 440 h 9963"/>
                <a:gd name="connsiteX332" fmla="*/ 332 w 10000"/>
                <a:gd name="connsiteY332" fmla="*/ 586 h 9963"/>
                <a:gd name="connsiteX333" fmla="*/ 437 w 10000"/>
                <a:gd name="connsiteY333" fmla="*/ 640 h 9963"/>
                <a:gd name="connsiteX334" fmla="*/ 527 w 10000"/>
                <a:gd name="connsiteY334" fmla="*/ 680 h 9963"/>
                <a:gd name="connsiteX335" fmla="*/ 332 w 10000"/>
                <a:gd name="connsiteY335" fmla="*/ 705 h 9963"/>
                <a:gd name="connsiteX336" fmla="*/ 332 w 10000"/>
                <a:gd name="connsiteY336" fmla="*/ 646 h 9963"/>
                <a:gd name="connsiteX337" fmla="*/ 255 w 10000"/>
                <a:gd name="connsiteY337" fmla="*/ 646 h 9963"/>
                <a:gd name="connsiteX338" fmla="*/ 0 w 10000"/>
                <a:gd name="connsiteY338" fmla="*/ 763 h 9963"/>
                <a:gd name="connsiteX0" fmla="*/ 0 w 10000"/>
                <a:gd name="connsiteY0" fmla="*/ 766 h 9944"/>
                <a:gd name="connsiteX1" fmla="*/ 137 w 10000"/>
                <a:gd name="connsiteY1" fmla="*/ 792 h 9944"/>
                <a:gd name="connsiteX2" fmla="*/ 85 w 10000"/>
                <a:gd name="connsiteY2" fmla="*/ 806 h 9944"/>
                <a:gd name="connsiteX3" fmla="*/ 137 w 10000"/>
                <a:gd name="connsiteY3" fmla="*/ 875 h 9944"/>
                <a:gd name="connsiteX4" fmla="*/ 357 w 10000"/>
                <a:gd name="connsiteY4" fmla="*/ 863 h 9944"/>
                <a:gd name="connsiteX5" fmla="*/ 401 w 10000"/>
                <a:gd name="connsiteY5" fmla="*/ 907 h 9944"/>
                <a:gd name="connsiteX6" fmla="*/ 489 w 10000"/>
                <a:gd name="connsiteY6" fmla="*/ 875 h 9944"/>
                <a:gd name="connsiteX7" fmla="*/ 516 w 10000"/>
                <a:gd name="connsiteY7" fmla="*/ 993 h 9944"/>
                <a:gd name="connsiteX8" fmla="*/ 209 w 10000"/>
                <a:gd name="connsiteY8" fmla="*/ 1097 h 9944"/>
                <a:gd name="connsiteX9" fmla="*/ 159 w 10000"/>
                <a:gd name="connsiteY9" fmla="*/ 1212 h 9944"/>
                <a:gd name="connsiteX10" fmla="*/ 206 w 10000"/>
                <a:gd name="connsiteY10" fmla="*/ 1253 h 9944"/>
                <a:gd name="connsiteX11" fmla="*/ 319 w 10000"/>
                <a:gd name="connsiteY11" fmla="*/ 1275 h 9944"/>
                <a:gd name="connsiteX12" fmla="*/ 269 w 10000"/>
                <a:gd name="connsiteY12" fmla="*/ 1332 h 9944"/>
                <a:gd name="connsiteX13" fmla="*/ 316 w 10000"/>
                <a:gd name="connsiteY13" fmla="*/ 1385 h 9944"/>
                <a:gd name="connsiteX14" fmla="*/ 357 w 10000"/>
                <a:gd name="connsiteY14" fmla="*/ 1392 h 9944"/>
                <a:gd name="connsiteX15" fmla="*/ 417 w 10000"/>
                <a:gd name="connsiteY15" fmla="*/ 1322 h 9944"/>
                <a:gd name="connsiteX16" fmla="*/ 470 w 10000"/>
                <a:gd name="connsiteY16" fmla="*/ 1443 h 9944"/>
                <a:gd name="connsiteX17" fmla="*/ 434 w 10000"/>
                <a:gd name="connsiteY17" fmla="*/ 1496 h 9944"/>
                <a:gd name="connsiteX18" fmla="*/ 566 w 10000"/>
                <a:gd name="connsiteY18" fmla="*/ 1429 h 9944"/>
                <a:gd name="connsiteX19" fmla="*/ 676 w 10000"/>
                <a:gd name="connsiteY19" fmla="*/ 1519 h 9944"/>
                <a:gd name="connsiteX20" fmla="*/ 840 w 10000"/>
                <a:gd name="connsiteY20" fmla="*/ 1448 h 9944"/>
                <a:gd name="connsiteX21" fmla="*/ 687 w 10000"/>
                <a:gd name="connsiteY21" fmla="*/ 1675 h 9944"/>
                <a:gd name="connsiteX22" fmla="*/ 569 w 10000"/>
                <a:gd name="connsiteY22" fmla="*/ 1718 h 9944"/>
                <a:gd name="connsiteX23" fmla="*/ 566 w 10000"/>
                <a:gd name="connsiteY23" fmla="*/ 1765 h 9944"/>
                <a:gd name="connsiteX24" fmla="*/ 434 w 10000"/>
                <a:gd name="connsiteY24" fmla="*/ 1772 h 9944"/>
                <a:gd name="connsiteX25" fmla="*/ 343 w 10000"/>
                <a:gd name="connsiteY25" fmla="*/ 1859 h 9944"/>
                <a:gd name="connsiteX26" fmla="*/ 470 w 10000"/>
                <a:gd name="connsiteY26" fmla="*/ 1792 h 9944"/>
                <a:gd name="connsiteX27" fmla="*/ 604 w 10000"/>
                <a:gd name="connsiteY27" fmla="*/ 1798 h 9944"/>
                <a:gd name="connsiteX28" fmla="*/ 659 w 10000"/>
                <a:gd name="connsiteY28" fmla="*/ 1727 h 9944"/>
                <a:gd name="connsiteX29" fmla="*/ 750 w 10000"/>
                <a:gd name="connsiteY29" fmla="*/ 1708 h 9944"/>
                <a:gd name="connsiteX30" fmla="*/ 1035 w 10000"/>
                <a:gd name="connsiteY30" fmla="*/ 1541 h 9944"/>
                <a:gd name="connsiteX31" fmla="*/ 1088 w 10000"/>
                <a:gd name="connsiteY31" fmla="*/ 1473 h 9944"/>
                <a:gd name="connsiteX32" fmla="*/ 1038 w 10000"/>
                <a:gd name="connsiteY32" fmla="*/ 1426 h 9944"/>
                <a:gd name="connsiteX33" fmla="*/ 1299 w 10000"/>
                <a:gd name="connsiteY33" fmla="*/ 1218 h 9944"/>
                <a:gd name="connsiteX34" fmla="*/ 1343 w 10000"/>
                <a:gd name="connsiteY34" fmla="*/ 1238 h 9944"/>
                <a:gd name="connsiteX35" fmla="*/ 1239 w 10000"/>
                <a:gd name="connsiteY35" fmla="*/ 1287 h 9944"/>
                <a:gd name="connsiteX36" fmla="*/ 1203 w 10000"/>
                <a:gd name="connsiteY36" fmla="*/ 1385 h 9944"/>
                <a:gd name="connsiteX37" fmla="*/ 1269 w 10000"/>
                <a:gd name="connsiteY37" fmla="*/ 1385 h 9944"/>
                <a:gd name="connsiteX38" fmla="*/ 1206 w 10000"/>
                <a:gd name="connsiteY38" fmla="*/ 1441 h 9944"/>
                <a:gd name="connsiteX39" fmla="*/ 1450 w 10000"/>
                <a:gd name="connsiteY39" fmla="*/ 1365 h 9944"/>
                <a:gd name="connsiteX40" fmla="*/ 1505 w 10000"/>
                <a:gd name="connsiteY40" fmla="*/ 1265 h 9944"/>
                <a:gd name="connsiteX41" fmla="*/ 1626 w 10000"/>
                <a:gd name="connsiteY41" fmla="*/ 1236 h 9944"/>
                <a:gd name="connsiteX42" fmla="*/ 1585 w 10000"/>
                <a:gd name="connsiteY42" fmla="*/ 1292 h 9944"/>
                <a:gd name="connsiteX43" fmla="*/ 1793 w 10000"/>
                <a:gd name="connsiteY43" fmla="*/ 1365 h 9944"/>
                <a:gd name="connsiteX44" fmla="*/ 2172 w 10000"/>
                <a:gd name="connsiteY44" fmla="*/ 1375 h 9944"/>
                <a:gd name="connsiteX45" fmla="*/ 2200 w 10000"/>
                <a:gd name="connsiteY45" fmla="*/ 1443 h 9944"/>
                <a:gd name="connsiteX46" fmla="*/ 2274 w 10000"/>
                <a:gd name="connsiteY46" fmla="*/ 1503 h 9944"/>
                <a:gd name="connsiteX47" fmla="*/ 2351 w 10000"/>
                <a:gd name="connsiteY47" fmla="*/ 1538 h 9944"/>
                <a:gd name="connsiteX48" fmla="*/ 2499 w 10000"/>
                <a:gd name="connsiteY48" fmla="*/ 1526 h 9944"/>
                <a:gd name="connsiteX49" fmla="*/ 2615 w 10000"/>
                <a:gd name="connsiteY49" fmla="*/ 1570 h 9944"/>
                <a:gd name="connsiteX50" fmla="*/ 2595 w 10000"/>
                <a:gd name="connsiteY50" fmla="*/ 1646 h 9944"/>
                <a:gd name="connsiteX51" fmla="*/ 2771 w 10000"/>
                <a:gd name="connsiteY51" fmla="*/ 1747 h 9944"/>
                <a:gd name="connsiteX52" fmla="*/ 2823 w 10000"/>
                <a:gd name="connsiteY52" fmla="*/ 1903 h 9944"/>
                <a:gd name="connsiteX53" fmla="*/ 3010 w 10000"/>
                <a:gd name="connsiteY53" fmla="*/ 2098 h 9944"/>
                <a:gd name="connsiteX54" fmla="*/ 3027 w 10000"/>
                <a:gd name="connsiteY54" fmla="*/ 2211 h 9944"/>
                <a:gd name="connsiteX55" fmla="*/ 3263 w 10000"/>
                <a:gd name="connsiteY55" fmla="*/ 2318 h 9944"/>
                <a:gd name="connsiteX56" fmla="*/ 3378 w 10000"/>
                <a:gd name="connsiteY56" fmla="*/ 2335 h 9944"/>
                <a:gd name="connsiteX57" fmla="*/ 3414 w 10000"/>
                <a:gd name="connsiteY57" fmla="*/ 2479 h 9944"/>
                <a:gd name="connsiteX58" fmla="*/ 3263 w 10000"/>
                <a:gd name="connsiteY58" fmla="*/ 2479 h 9944"/>
                <a:gd name="connsiteX59" fmla="*/ 3318 w 10000"/>
                <a:gd name="connsiteY59" fmla="*/ 2658 h 9944"/>
                <a:gd name="connsiteX60" fmla="*/ 3288 w 10000"/>
                <a:gd name="connsiteY60" fmla="*/ 3132 h 9944"/>
                <a:gd name="connsiteX61" fmla="*/ 3439 w 10000"/>
                <a:gd name="connsiteY61" fmla="*/ 3388 h 9944"/>
                <a:gd name="connsiteX62" fmla="*/ 3573 w 10000"/>
                <a:gd name="connsiteY62" fmla="*/ 3593 h 9944"/>
                <a:gd name="connsiteX63" fmla="*/ 3727 w 10000"/>
                <a:gd name="connsiteY63" fmla="*/ 3630 h 9944"/>
                <a:gd name="connsiteX64" fmla="*/ 3840 w 10000"/>
                <a:gd name="connsiteY64" fmla="*/ 3749 h 9944"/>
                <a:gd name="connsiteX65" fmla="*/ 3944 w 10000"/>
                <a:gd name="connsiteY65" fmla="*/ 3956 h 9944"/>
                <a:gd name="connsiteX66" fmla="*/ 4136 w 10000"/>
                <a:gd name="connsiteY66" fmla="*/ 4165 h 9944"/>
                <a:gd name="connsiteX67" fmla="*/ 4205 w 10000"/>
                <a:gd name="connsiteY67" fmla="*/ 4322 h 9944"/>
                <a:gd name="connsiteX68" fmla="*/ 4372 w 10000"/>
                <a:gd name="connsiteY68" fmla="*/ 4458 h 9944"/>
                <a:gd name="connsiteX69" fmla="*/ 4419 w 10000"/>
                <a:gd name="connsiteY69" fmla="*/ 4419 h 9944"/>
                <a:gd name="connsiteX70" fmla="*/ 4024 w 10000"/>
                <a:gd name="connsiteY70" fmla="*/ 3925 h 9944"/>
                <a:gd name="connsiteX71" fmla="*/ 4002 w 10000"/>
                <a:gd name="connsiteY71" fmla="*/ 3791 h 9944"/>
                <a:gd name="connsiteX72" fmla="*/ 4084 w 10000"/>
                <a:gd name="connsiteY72" fmla="*/ 3819 h 9944"/>
                <a:gd name="connsiteX73" fmla="*/ 4235 w 10000"/>
                <a:gd name="connsiteY73" fmla="*/ 4042 h 9944"/>
                <a:gd name="connsiteX74" fmla="*/ 4436 w 10000"/>
                <a:gd name="connsiteY74" fmla="*/ 4203 h 9944"/>
                <a:gd name="connsiteX75" fmla="*/ 4430 w 10000"/>
                <a:gd name="connsiteY75" fmla="*/ 4263 h 9944"/>
                <a:gd name="connsiteX76" fmla="*/ 4699 w 10000"/>
                <a:gd name="connsiteY76" fmla="*/ 4483 h 9944"/>
                <a:gd name="connsiteX77" fmla="*/ 4740 w 10000"/>
                <a:gd name="connsiteY77" fmla="*/ 4575 h 9944"/>
                <a:gd name="connsiteX78" fmla="*/ 4710 w 10000"/>
                <a:gd name="connsiteY78" fmla="*/ 4646 h 9944"/>
                <a:gd name="connsiteX79" fmla="*/ 4771 w 10000"/>
                <a:gd name="connsiteY79" fmla="*/ 4726 h 9944"/>
                <a:gd name="connsiteX80" fmla="*/ 5306 w 10000"/>
                <a:gd name="connsiteY80" fmla="*/ 4959 h 9944"/>
                <a:gd name="connsiteX81" fmla="*/ 5548 w 10000"/>
                <a:gd name="connsiteY81" fmla="*/ 4934 h 9944"/>
                <a:gd name="connsiteX82" fmla="*/ 5707 w 10000"/>
                <a:gd name="connsiteY82" fmla="*/ 5042 h 9944"/>
                <a:gd name="connsiteX83" fmla="*/ 5869 w 10000"/>
                <a:gd name="connsiteY83" fmla="*/ 5105 h 9944"/>
                <a:gd name="connsiteX84" fmla="*/ 6037 w 10000"/>
                <a:gd name="connsiteY84" fmla="*/ 5125 h 9944"/>
                <a:gd name="connsiteX85" fmla="*/ 6188 w 10000"/>
                <a:gd name="connsiteY85" fmla="*/ 5293 h 9944"/>
                <a:gd name="connsiteX86" fmla="*/ 6199 w 10000"/>
                <a:gd name="connsiteY86" fmla="*/ 5367 h 9944"/>
                <a:gd name="connsiteX87" fmla="*/ 6251 w 10000"/>
                <a:gd name="connsiteY87" fmla="*/ 5354 h 9944"/>
                <a:gd name="connsiteX88" fmla="*/ 6399 w 10000"/>
                <a:gd name="connsiteY88" fmla="*/ 5476 h 9944"/>
                <a:gd name="connsiteX89" fmla="*/ 6581 w 10000"/>
                <a:gd name="connsiteY89" fmla="*/ 5562 h 9944"/>
                <a:gd name="connsiteX90" fmla="*/ 6594 w 10000"/>
                <a:gd name="connsiteY90" fmla="*/ 5491 h 9944"/>
                <a:gd name="connsiteX91" fmla="*/ 6685 w 10000"/>
                <a:gd name="connsiteY91" fmla="*/ 5437 h 9944"/>
                <a:gd name="connsiteX92" fmla="*/ 6773 w 10000"/>
                <a:gd name="connsiteY92" fmla="*/ 5476 h 9944"/>
                <a:gd name="connsiteX93" fmla="*/ 6784 w 10000"/>
                <a:gd name="connsiteY93" fmla="*/ 5557 h 9944"/>
                <a:gd name="connsiteX94" fmla="*/ 6820 w 10000"/>
                <a:gd name="connsiteY94" fmla="*/ 5780 h 9944"/>
                <a:gd name="connsiteX95" fmla="*/ 6625 w 10000"/>
                <a:gd name="connsiteY95" fmla="*/ 5997 h 9944"/>
                <a:gd name="connsiteX96" fmla="*/ 6567 w 10000"/>
                <a:gd name="connsiteY96" fmla="*/ 6211 h 9944"/>
                <a:gd name="connsiteX97" fmla="*/ 6548 w 10000"/>
                <a:gd name="connsiteY97" fmla="*/ 6454 h 9944"/>
                <a:gd name="connsiteX98" fmla="*/ 6710 w 10000"/>
                <a:gd name="connsiteY98" fmla="*/ 6623 h 9944"/>
                <a:gd name="connsiteX99" fmla="*/ 6899 w 10000"/>
                <a:gd name="connsiteY99" fmla="*/ 7034 h 9944"/>
                <a:gd name="connsiteX100" fmla="*/ 7344 w 10000"/>
                <a:gd name="connsiteY100" fmla="*/ 7315 h 9944"/>
                <a:gd name="connsiteX101" fmla="*/ 7366 w 10000"/>
                <a:gd name="connsiteY101" fmla="*/ 7548 h 9944"/>
                <a:gd name="connsiteX102" fmla="*/ 7267 w 10000"/>
                <a:gd name="connsiteY102" fmla="*/ 8091 h 9944"/>
                <a:gd name="connsiteX103" fmla="*/ 7270 w 10000"/>
                <a:gd name="connsiteY103" fmla="*/ 8381 h 9944"/>
                <a:gd name="connsiteX104" fmla="*/ 7111 w 10000"/>
                <a:gd name="connsiteY104" fmla="*/ 8724 h 9944"/>
                <a:gd name="connsiteX105" fmla="*/ 7097 w 10000"/>
                <a:gd name="connsiteY105" fmla="*/ 9057 h 9944"/>
                <a:gd name="connsiteX106" fmla="*/ 7210 w 10000"/>
                <a:gd name="connsiteY106" fmla="*/ 9084 h 9944"/>
                <a:gd name="connsiteX107" fmla="*/ 7185 w 10000"/>
                <a:gd name="connsiteY107" fmla="*/ 9335 h 9944"/>
                <a:gd name="connsiteX108" fmla="*/ 7064 w 10000"/>
                <a:gd name="connsiteY108" fmla="*/ 9505 h 9944"/>
                <a:gd name="connsiteX109" fmla="*/ 7042 w 10000"/>
                <a:gd name="connsiteY109" fmla="*/ 9608 h 9944"/>
                <a:gd name="connsiteX110" fmla="*/ 7097 w 10000"/>
                <a:gd name="connsiteY110" fmla="*/ 9754 h 9944"/>
                <a:gd name="connsiteX111" fmla="*/ 7078 w 10000"/>
                <a:gd name="connsiteY111" fmla="*/ 9876 h 9944"/>
                <a:gd name="connsiteX112" fmla="*/ 7163 w 10000"/>
                <a:gd name="connsiteY112" fmla="*/ 9930 h 9944"/>
                <a:gd name="connsiteX113" fmla="*/ 7427 w 10000"/>
                <a:gd name="connsiteY113" fmla="*/ 9933 h 9944"/>
                <a:gd name="connsiteX114" fmla="*/ 7531 w 10000"/>
                <a:gd name="connsiteY114" fmla="*/ 9790 h 9944"/>
                <a:gd name="connsiteX115" fmla="*/ 7709 w 10000"/>
                <a:gd name="connsiteY115" fmla="*/ 9575 h 9944"/>
                <a:gd name="connsiteX116" fmla="*/ 7572 w 10000"/>
                <a:gd name="connsiteY116" fmla="*/ 9441 h 9944"/>
                <a:gd name="connsiteX117" fmla="*/ 7723 w 10000"/>
                <a:gd name="connsiteY117" fmla="*/ 9357 h 9944"/>
                <a:gd name="connsiteX118" fmla="*/ 7849 w 10000"/>
                <a:gd name="connsiteY118" fmla="*/ 9112 h 9944"/>
                <a:gd name="connsiteX119" fmla="*/ 7753 w 10000"/>
                <a:gd name="connsiteY119" fmla="*/ 9007 h 9944"/>
                <a:gd name="connsiteX120" fmla="*/ 7951 w 10000"/>
                <a:gd name="connsiteY120" fmla="*/ 9009 h 9944"/>
                <a:gd name="connsiteX121" fmla="*/ 7957 w 10000"/>
                <a:gd name="connsiteY121" fmla="*/ 8844 h 9944"/>
                <a:gd name="connsiteX122" fmla="*/ 8283 w 10000"/>
                <a:gd name="connsiteY122" fmla="*/ 8814 h 9944"/>
                <a:gd name="connsiteX123" fmla="*/ 8382 w 10000"/>
                <a:gd name="connsiteY123" fmla="*/ 8697 h 9944"/>
                <a:gd name="connsiteX124" fmla="*/ 8250 w 10000"/>
                <a:gd name="connsiteY124" fmla="*/ 8471 h 9944"/>
                <a:gd name="connsiteX125" fmla="*/ 8520 w 10000"/>
                <a:gd name="connsiteY125" fmla="*/ 8547 h 9944"/>
                <a:gd name="connsiteX126" fmla="*/ 8629 w 10000"/>
                <a:gd name="connsiteY126" fmla="*/ 8447 h 9944"/>
                <a:gd name="connsiteX127" fmla="*/ 8995 w 10000"/>
                <a:gd name="connsiteY127" fmla="*/ 8039 h 9944"/>
                <a:gd name="connsiteX128" fmla="*/ 9017 w 10000"/>
                <a:gd name="connsiteY128" fmla="*/ 7824 h 9944"/>
                <a:gd name="connsiteX129" fmla="*/ 9300 w 10000"/>
                <a:gd name="connsiteY129" fmla="*/ 7643 h 9944"/>
                <a:gd name="connsiteX130" fmla="*/ 9555 w 10000"/>
                <a:gd name="connsiteY130" fmla="*/ 7572 h 9944"/>
                <a:gd name="connsiteX131" fmla="*/ 9701 w 10000"/>
                <a:gd name="connsiteY131" fmla="*/ 7262 h 9944"/>
                <a:gd name="connsiteX132" fmla="*/ 9720 w 10000"/>
                <a:gd name="connsiteY132" fmla="*/ 6963 h 9944"/>
                <a:gd name="connsiteX133" fmla="*/ 10000 w 10000"/>
                <a:gd name="connsiteY133" fmla="*/ 6665 h 9944"/>
                <a:gd name="connsiteX134" fmla="*/ 9978 w 10000"/>
                <a:gd name="connsiteY134" fmla="*/ 6410 h 9944"/>
                <a:gd name="connsiteX135" fmla="*/ 9690 w 10000"/>
                <a:gd name="connsiteY135" fmla="*/ 6266 h 9944"/>
                <a:gd name="connsiteX136" fmla="*/ 9311 w 10000"/>
                <a:gd name="connsiteY136" fmla="*/ 6235 h 9944"/>
                <a:gd name="connsiteX137" fmla="*/ 9275 w 10000"/>
                <a:gd name="connsiteY137" fmla="*/ 6154 h 9944"/>
                <a:gd name="connsiteX138" fmla="*/ 9110 w 10000"/>
                <a:gd name="connsiteY138" fmla="*/ 6102 h 9944"/>
                <a:gd name="connsiteX139" fmla="*/ 8778 w 10000"/>
                <a:gd name="connsiteY139" fmla="*/ 6191 h 9944"/>
                <a:gd name="connsiteX140" fmla="*/ 8792 w 10000"/>
                <a:gd name="connsiteY140" fmla="*/ 6086 h 9944"/>
                <a:gd name="connsiteX141" fmla="*/ 8901 w 10000"/>
                <a:gd name="connsiteY141" fmla="*/ 5947 h 9944"/>
                <a:gd name="connsiteX142" fmla="*/ 8778 w 10000"/>
                <a:gd name="connsiteY142" fmla="*/ 5768 h 9944"/>
                <a:gd name="connsiteX143" fmla="*/ 8591 w 10000"/>
                <a:gd name="connsiteY143" fmla="*/ 5670 h 9944"/>
                <a:gd name="connsiteX144" fmla="*/ 8360 w 10000"/>
                <a:gd name="connsiteY144" fmla="*/ 5655 h 9944"/>
                <a:gd name="connsiteX145" fmla="*/ 8146 w 10000"/>
                <a:gd name="connsiteY145" fmla="*/ 5481 h 9944"/>
                <a:gd name="connsiteX146" fmla="*/ 8061 w 10000"/>
                <a:gd name="connsiteY146" fmla="*/ 5412 h 9944"/>
                <a:gd name="connsiteX147" fmla="*/ 7918 w 10000"/>
                <a:gd name="connsiteY147" fmla="*/ 5340 h 9944"/>
                <a:gd name="connsiteX148" fmla="*/ 7531 w 10000"/>
                <a:gd name="connsiteY148" fmla="*/ 5328 h 9944"/>
                <a:gd name="connsiteX149" fmla="*/ 7380 w 10000"/>
                <a:gd name="connsiteY149" fmla="*/ 5208 h 9944"/>
                <a:gd name="connsiteX150" fmla="*/ 7281 w 10000"/>
                <a:gd name="connsiteY150" fmla="*/ 5306 h 9944"/>
                <a:gd name="connsiteX151" fmla="*/ 7267 w 10000"/>
                <a:gd name="connsiteY151" fmla="*/ 5206 h 9944"/>
                <a:gd name="connsiteX152" fmla="*/ 7004 w 10000"/>
                <a:gd name="connsiteY152" fmla="*/ 5298 h 9944"/>
                <a:gd name="connsiteX153" fmla="*/ 6866 w 10000"/>
                <a:gd name="connsiteY153" fmla="*/ 5501 h 9944"/>
                <a:gd name="connsiteX154" fmla="*/ 6822 w 10000"/>
                <a:gd name="connsiteY154" fmla="*/ 5459 h 9944"/>
                <a:gd name="connsiteX155" fmla="*/ 6685 w 10000"/>
                <a:gd name="connsiteY155" fmla="*/ 5392 h 9944"/>
                <a:gd name="connsiteX156" fmla="*/ 6528 w 10000"/>
                <a:gd name="connsiteY156" fmla="*/ 5442 h 9944"/>
                <a:gd name="connsiteX157" fmla="*/ 6435 w 10000"/>
                <a:gd name="connsiteY157" fmla="*/ 5385 h 9944"/>
                <a:gd name="connsiteX158" fmla="*/ 6350 w 10000"/>
                <a:gd name="connsiteY158" fmla="*/ 5303 h 9944"/>
                <a:gd name="connsiteX159" fmla="*/ 6383 w 10000"/>
                <a:gd name="connsiteY159" fmla="*/ 5012 h 9944"/>
                <a:gd name="connsiteX160" fmla="*/ 6243 w 10000"/>
                <a:gd name="connsiteY160" fmla="*/ 4946 h 9944"/>
                <a:gd name="connsiteX161" fmla="*/ 5957 w 10000"/>
                <a:gd name="connsiteY161" fmla="*/ 4946 h 9944"/>
                <a:gd name="connsiteX162" fmla="*/ 6034 w 10000"/>
                <a:gd name="connsiteY162" fmla="*/ 4798 h 9944"/>
                <a:gd name="connsiteX163" fmla="*/ 6114 w 10000"/>
                <a:gd name="connsiteY163" fmla="*/ 4577 h 9944"/>
                <a:gd name="connsiteX164" fmla="*/ 6020 w 10000"/>
                <a:gd name="connsiteY164" fmla="*/ 4538 h 9944"/>
                <a:gd name="connsiteX165" fmla="*/ 5842 w 10000"/>
                <a:gd name="connsiteY165" fmla="*/ 4587 h 9944"/>
                <a:gd name="connsiteX166" fmla="*/ 5751 w 10000"/>
                <a:gd name="connsiteY166" fmla="*/ 4769 h 9944"/>
                <a:gd name="connsiteX167" fmla="*/ 5444 w 10000"/>
                <a:gd name="connsiteY167" fmla="*/ 4747 h 9944"/>
                <a:gd name="connsiteX168" fmla="*/ 5295 w 10000"/>
                <a:gd name="connsiteY168" fmla="*/ 4508 h 9944"/>
                <a:gd name="connsiteX169" fmla="*/ 5350 w 10000"/>
                <a:gd name="connsiteY169" fmla="*/ 4241 h 9944"/>
                <a:gd name="connsiteX170" fmla="*/ 5320 w 10000"/>
                <a:gd name="connsiteY170" fmla="*/ 4099 h 9944"/>
                <a:gd name="connsiteX171" fmla="*/ 5496 w 10000"/>
                <a:gd name="connsiteY171" fmla="*/ 3956 h 9944"/>
                <a:gd name="connsiteX172" fmla="*/ 5729 w 10000"/>
                <a:gd name="connsiteY172" fmla="*/ 3946 h 9944"/>
                <a:gd name="connsiteX173" fmla="*/ 5916 w 10000"/>
                <a:gd name="connsiteY173" fmla="*/ 4010 h 9944"/>
                <a:gd name="connsiteX174" fmla="*/ 5919 w 10000"/>
                <a:gd name="connsiteY174" fmla="*/ 3925 h 9944"/>
                <a:gd name="connsiteX175" fmla="*/ 6023 w 10000"/>
                <a:gd name="connsiteY175" fmla="*/ 3867 h 9944"/>
                <a:gd name="connsiteX176" fmla="*/ 6342 w 10000"/>
                <a:gd name="connsiteY176" fmla="*/ 3936 h 9944"/>
                <a:gd name="connsiteX177" fmla="*/ 6416 w 10000"/>
                <a:gd name="connsiteY177" fmla="*/ 4003 h 9944"/>
                <a:gd name="connsiteX178" fmla="*/ 6427 w 10000"/>
                <a:gd name="connsiteY178" fmla="*/ 4128 h 9944"/>
                <a:gd name="connsiteX179" fmla="*/ 6531 w 10000"/>
                <a:gd name="connsiteY179" fmla="*/ 4294 h 9944"/>
                <a:gd name="connsiteX180" fmla="*/ 6592 w 10000"/>
                <a:gd name="connsiteY180" fmla="*/ 4292 h 9944"/>
                <a:gd name="connsiteX181" fmla="*/ 6616 w 10000"/>
                <a:gd name="connsiteY181" fmla="*/ 4165 h 9944"/>
                <a:gd name="connsiteX182" fmla="*/ 6515 w 10000"/>
                <a:gd name="connsiteY182" fmla="*/ 3867 h 9944"/>
                <a:gd name="connsiteX183" fmla="*/ 6575 w 10000"/>
                <a:gd name="connsiteY183" fmla="*/ 3749 h 9944"/>
                <a:gd name="connsiteX184" fmla="*/ 6954 w 10000"/>
                <a:gd name="connsiteY184" fmla="*/ 3508 h 9944"/>
                <a:gd name="connsiteX185" fmla="*/ 6905 w 10000"/>
                <a:gd name="connsiteY185" fmla="*/ 3327 h 9944"/>
                <a:gd name="connsiteX186" fmla="*/ 6954 w 10000"/>
                <a:gd name="connsiteY186" fmla="*/ 3388 h 9944"/>
                <a:gd name="connsiteX187" fmla="*/ 7017 w 10000"/>
                <a:gd name="connsiteY187" fmla="*/ 3244 h 9944"/>
                <a:gd name="connsiteX188" fmla="*/ 7097 w 10000"/>
                <a:gd name="connsiteY188" fmla="*/ 3091 h 9944"/>
                <a:gd name="connsiteX189" fmla="*/ 7391 w 10000"/>
                <a:gd name="connsiteY189" fmla="*/ 3019 h 9944"/>
                <a:gd name="connsiteX190" fmla="*/ 7308 w 10000"/>
                <a:gd name="connsiteY190" fmla="*/ 2983 h 9944"/>
                <a:gd name="connsiteX191" fmla="*/ 7366 w 10000"/>
                <a:gd name="connsiteY191" fmla="*/ 2864 h 9944"/>
                <a:gd name="connsiteX192" fmla="*/ 7608 w 10000"/>
                <a:gd name="connsiteY192" fmla="*/ 2776 h 9944"/>
                <a:gd name="connsiteX193" fmla="*/ 7613 w 10000"/>
                <a:gd name="connsiteY193" fmla="*/ 2732 h 9944"/>
                <a:gd name="connsiteX194" fmla="*/ 7786 w 10000"/>
                <a:gd name="connsiteY194" fmla="*/ 2663 h 9944"/>
                <a:gd name="connsiteX195" fmla="*/ 7784 w 10000"/>
                <a:gd name="connsiteY195" fmla="*/ 2719 h 9944"/>
                <a:gd name="connsiteX196" fmla="*/ 7888 w 10000"/>
                <a:gd name="connsiteY196" fmla="*/ 2710 h 9944"/>
                <a:gd name="connsiteX197" fmla="*/ 7685 w 10000"/>
                <a:gd name="connsiteY197" fmla="*/ 2783 h 9944"/>
                <a:gd name="connsiteX198" fmla="*/ 7737 w 10000"/>
                <a:gd name="connsiteY198" fmla="*/ 2874 h 9944"/>
                <a:gd name="connsiteX199" fmla="*/ 7828 w 10000"/>
                <a:gd name="connsiteY199" fmla="*/ 2781 h 9944"/>
                <a:gd name="connsiteX200" fmla="*/ 8055 w 10000"/>
                <a:gd name="connsiteY200" fmla="*/ 2719 h 9944"/>
                <a:gd name="connsiteX201" fmla="*/ 8146 w 10000"/>
                <a:gd name="connsiteY201" fmla="*/ 2647 h 9944"/>
                <a:gd name="connsiteX202" fmla="*/ 8094 w 10000"/>
                <a:gd name="connsiteY202" fmla="*/ 2574 h 9944"/>
                <a:gd name="connsiteX203" fmla="*/ 8036 w 10000"/>
                <a:gd name="connsiteY203" fmla="*/ 2695 h 9944"/>
                <a:gd name="connsiteX204" fmla="*/ 7844 w 10000"/>
                <a:gd name="connsiteY204" fmla="*/ 2663 h 9944"/>
                <a:gd name="connsiteX205" fmla="*/ 7742 w 10000"/>
                <a:gd name="connsiteY205" fmla="*/ 2571 h 9944"/>
                <a:gd name="connsiteX206" fmla="*/ 7784 w 10000"/>
                <a:gd name="connsiteY206" fmla="*/ 2506 h 9944"/>
                <a:gd name="connsiteX207" fmla="*/ 7644 w 10000"/>
                <a:gd name="connsiteY207" fmla="*/ 2484 h 9944"/>
                <a:gd name="connsiteX208" fmla="*/ 7822 w 10000"/>
                <a:gd name="connsiteY208" fmla="*/ 2437 h 9944"/>
                <a:gd name="connsiteX209" fmla="*/ 7723 w 10000"/>
                <a:gd name="connsiteY209" fmla="*/ 2382 h 9944"/>
                <a:gd name="connsiteX210" fmla="*/ 7468 w 10000"/>
                <a:gd name="connsiteY210" fmla="*/ 2422 h 9944"/>
                <a:gd name="connsiteX211" fmla="*/ 7660 w 10000"/>
                <a:gd name="connsiteY211" fmla="*/ 2290 h 9944"/>
                <a:gd name="connsiteX212" fmla="*/ 8130 w 10000"/>
                <a:gd name="connsiteY212" fmla="*/ 2290 h 9944"/>
                <a:gd name="connsiteX213" fmla="*/ 8465 w 10000"/>
                <a:gd name="connsiteY213" fmla="*/ 2115 h 9944"/>
                <a:gd name="connsiteX214" fmla="*/ 8448 w 10000"/>
                <a:gd name="connsiteY214" fmla="*/ 1980 h 9944"/>
                <a:gd name="connsiteX215" fmla="*/ 8347 w 10000"/>
                <a:gd name="connsiteY215" fmla="*/ 2002 h 9944"/>
                <a:gd name="connsiteX216" fmla="*/ 8347 w 10000"/>
                <a:gd name="connsiteY216" fmla="*/ 1930 h 9944"/>
                <a:gd name="connsiteX217" fmla="*/ 8116 w 10000"/>
                <a:gd name="connsiteY217" fmla="*/ 2014 h 9944"/>
                <a:gd name="connsiteX218" fmla="*/ 8055 w 10000"/>
                <a:gd name="connsiteY218" fmla="*/ 1978 h 9944"/>
                <a:gd name="connsiteX219" fmla="*/ 8333 w 10000"/>
                <a:gd name="connsiteY219" fmla="*/ 1886 h 9944"/>
                <a:gd name="connsiteX220" fmla="*/ 8116 w 10000"/>
                <a:gd name="connsiteY220" fmla="*/ 1777 h 9944"/>
                <a:gd name="connsiteX221" fmla="*/ 8001 w 10000"/>
                <a:gd name="connsiteY221" fmla="*/ 1698 h 9944"/>
                <a:gd name="connsiteX222" fmla="*/ 7998 w 10000"/>
                <a:gd name="connsiteY222" fmla="*/ 1592 h 9944"/>
                <a:gd name="connsiteX223" fmla="*/ 7902 w 10000"/>
                <a:gd name="connsiteY223" fmla="*/ 1553 h 9944"/>
                <a:gd name="connsiteX224" fmla="*/ 7921 w 10000"/>
                <a:gd name="connsiteY224" fmla="*/ 1496 h 9944"/>
                <a:gd name="connsiteX225" fmla="*/ 7877 w 10000"/>
                <a:gd name="connsiteY225" fmla="*/ 1434 h 9944"/>
                <a:gd name="connsiteX226" fmla="*/ 7786 w 10000"/>
                <a:gd name="connsiteY226" fmla="*/ 1332 h 9944"/>
                <a:gd name="connsiteX227" fmla="*/ 7720 w 10000"/>
                <a:gd name="connsiteY227" fmla="*/ 1385 h 9944"/>
                <a:gd name="connsiteX228" fmla="*/ 7654 w 10000"/>
                <a:gd name="connsiteY228" fmla="*/ 1473 h 9944"/>
                <a:gd name="connsiteX229" fmla="*/ 7509 w 10000"/>
                <a:gd name="connsiteY229" fmla="*/ 1543 h 9944"/>
                <a:gd name="connsiteX230" fmla="*/ 7498 w 10000"/>
                <a:gd name="connsiteY230" fmla="*/ 1473 h 9944"/>
                <a:gd name="connsiteX231" fmla="*/ 7319 w 10000"/>
                <a:gd name="connsiteY231" fmla="*/ 1519 h 9944"/>
                <a:gd name="connsiteX232" fmla="*/ 7449 w 10000"/>
                <a:gd name="connsiteY232" fmla="*/ 1429 h 9944"/>
                <a:gd name="connsiteX233" fmla="*/ 7418 w 10000"/>
                <a:gd name="connsiteY233" fmla="*/ 1359 h 9944"/>
                <a:gd name="connsiteX234" fmla="*/ 7407 w 10000"/>
                <a:gd name="connsiteY234" fmla="*/ 1246 h 9944"/>
                <a:gd name="connsiteX235" fmla="*/ 7267 w 10000"/>
                <a:gd name="connsiteY235" fmla="*/ 1236 h 9944"/>
                <a:gd name="connsiteX236" fmla="*/ 7267 w 10000"/>
                <a:gd name="connsiteY236" fmla="*/ 1200 h 9944"/>
                <a:gd name="connsiteX237" fmla="*/ 7097 w 10000"/>
                <a:gd name="connsiteY237" fmla="*/ 1104 h 9944"/>
                <a:gd name="connsiteX238" fmla="*/ 7004 w 10000"/>
                <a:gd name="connsiteY238" fmla="*/ 1131 h 9944"/>
                <a:gd name="connsiteX239" fmla="*/ 6792 w 10000"/>
                <a:gd name="connsiteY239" fmla="*/ 1102 h 9944"/>
                <a:gd name="connsiteX240" fmla="*/ 6762 w 10000"/>
                <a:gd name="connsiteY240" fmla="*/ 1153 h 9944"/>
                <a:gd name="connsiteX241" fmla="*/ 6820 w 10000"/>
                <a:gd name="connsiteY241" fmla="*/ 1200 h 9944"/>
                <a:gd name="connsiteX242" fmla="*/ 6770 w 10000"/>
                <a:gd name="connsiteY242" fmla="*/ 1282 h 9944"/>
                <a:gd name="connsiteX243" fmla="*/ 6850 w 10000"/>
                <a:gd name="connsiteY243" fmla="*/ 1404 h 9944"/>
                <a:gd name="connsiteX244" fmla="*/ 6712 w 10000"/>
                <a:gd name="connsiteY244" fmla="*/ 1483 h 9944"/>
                <a:gd name="connsiteX245" fmla="*/ 6820 w 10000"/>
                <a:gd name="connsiteY245" fmla="*/ 1538 h 9944"/>
                <a:gd name="connsiteX246" fmla="*/ 6866 w 10000"/>
                <a:gd name="connsiteY246" fmla="*/ 1732 h 9944"/>
                <a:gd name="connsiteX247" fmla="*/ 6647 w 10000"/>
                <a:gd name="connsiteY247" fmla="*/ 1896 h 9944"/>
                <a:gd name="connsiteX248" fmla="*/ 6726 w 10000"/>
                <a:gd name="connsiteY248" fmla="*/ 2091 h 9944"/>
                <a:gd name="connsiteX249" fmla="*/ 6784 w 10000"/>
                <a:gd name="connsiteY249" fmla="*/ 2113 h 9944"/>
                <a:gd name="connsiteX250" fmla="*/ 6647 w 10000"/>
                <a:gd name="connsiteY250" fmla="*/ 2218 h 9944"/>
                <a:gd name="connsiteX251" fmla="*/ 6542 w 10000"/>
                <a:gd name="connsiteY251" fmla="*/ 2224 h 9944"/>
                <a:gd name="connsiteX252" fmla="*/ 6578 w 10000"/>
                <a:gd name="connsiteY252" fmla="*/ 2154 h 9944"/>
                <a:gd name="connsiteX253" fmla="*/ 6457 w 10000"/>
                <a:gd name="connsiteY253" fmla="*/ 2045 h 9944"/>
                <a:gd name="connsiteX254" fmla="*/ 6457 w 10000"/>
                <a:gd name="connsiteY254" fmla="*/ 1844 h 9944"/>
                <a:gd name="connsiteX255" fmla="*/ 6218 w 10000"/>
                <a:gd name="connsiteY255" fmla="*/ 1815 h 9944"/>
                <a:gd name="connsiteX256" fmla="*/ 5932 w 10000"/>
                <a:gd name="connsiteY256" fmla="*/ 1675 h 9944"/>
                <a:gd name="connsiteX257" fmla="*/ 5790 w 10000"/>
                <a:gd name="connsiteY257" fmla="*/ 1636 h 9944"/>
                <a:gd name="connsiteX258" fmla="*/ 5661 w 10000"/>
                <a:gd name="connsiteY258" fmla="*/ 1664 h 9944"/>
                <a:gd name="connsiteX259" fmla="*/ 5630 w 10000"/>
                <a:gd name="connsiteY259" fmla="*/ 1485 h 9944"/>
                <a:gd name="connsiteX260" fmla="*/ 5548 w 10000"/>
                <a:gd name="connsiteY260" fmla="*/ 1516 h 9944"/>
                <a:gd name="connsiteX261" fmla="*/ 5531 w 10000"/>
                <a:gd name="connsiteY261" fmla="*/ 1214 h 9944"/>
                <a:gd name="connsiteX262" fmla="*/ 5674 w 10000"/>
                <a:gd name="connsiteY262" fmla="*/ 1143 h 9944"/>
                <a:gd name="connsiteX263" fmla="*/ 5688 w 10000"/>
                <a:gd name="connsiteY263" fmla="*/ 1069 h 9944"/>
                <a:gd name="connsiteX264" fmla="*/ 5825 w 10000"/>
                <a:gd name="connsiteY264" fmla="*/ 1044 h 9944"/>
                <a:gd name="connsiteX265" fmla="*/ 5614 w 10000"/>
                <a:gd name="connsiteY265" fmla="*/ 921 h 9944"/>
                <a:gd name="connsiteX266" fmla="*/ 5825 w 10000"/>
                <a:gd name="connsiteY266" fmla="*/ 993 h 9944"/>
                <a:gd name="connsiteX267" fmla="*/ 5883 w 10000"/>
                <a:gd name="connsiteY267" fmla="*/ 921 h 9944"/>
                <a:gd name="connsiteX268" fmla="*/ 6001 w 10000"/>
                <a:gd name="connsiteY268" fmla="*/ 921 h 9944"/>
                <a:gd name="connsiteX269" fmla="*/ 6108 w 10000"/>
                <a:gd name="connsiteY269" fmla="*/ 804 h 9944"/>
                <a:gd name="connsiteX270" fmla="*/ 5949 w 10000"/>
                <a:gd name="connsiteY270" fmla="*/ 786 h 9944"/>
                <a:gd name="connsiteX271" fmla="*/ 5869 w 10000"/>
                <a:gd name="connsiteY271" fmla="*/ 732 h 9944"/>
                <a:gd name="connsiteX272" fmla="*/ 6119 w 10000"/>
                <a:gd name="connsiteY272" fmla="*/ 769 h 9944"/>
                <a:gd name="connsiteX273" fmla="*/ 6136 w 10000"/>
                <a:gd name="connsiteY273" fmla="*/ 653 h 9944"/>
                <a:gd name="connsiteX274" fmla="*/ 6383 w 10000"/>
                <a:gd name="connsiteY274" fmla="*/ 670 h 9944"/>
                <a:gd name="connsiteX275" fmla="*/ 6523 w 10000"/>
                <a:gd name="connsiteY275" fmla="*/ 588 h 9944"/>
                <a:gd name="connsiteX276" fmla="*/ 6435 w 10000"/>
                <a:gd name="connsiteY276" fmla="*/ 434 h 9944"/>
                <a:gd name="connsiteX277" fmla="*/ 6528 w 10000"/>
                <a:gd name="connsiteY277" fmla="*/ 412 h 9944"/>
                <a:gd name="connsiteX278" fmla="*/ 6213 w 10000"/>
                <a:gd name="connsiteY278" fmla="*/ 268 h 9944"/>
                <a:gd name="connsiteX279" fmla="*/ 6276 w 10000"/>
                <a:gd name="connsiteY279" fmla="*/ 397 h 9944"/>
                <a:gd name="connsiteX280" fmla="*/ 6188 w 10000"/>
                <a:gd name="connsiteY280" fmla="*/ 412 h 9944"/>
                <a:gd name="connsiteX281" fmla="*/ 6075 w 10000"/>
                <a:gd name="connsiteY281" fmla="*/ 568 h 9944"/>
                <a:gd name="connsiteX282" fmla="*/ 6034 w 10000"/>
                <a:gd name="connsiteY282" fmla="*/ 449 h 9944"/>
                <a:gd name="connsiteX283" fmla="*/ 5916 w 10000"/>
                <a:gd name="connsiteY283" fmla="*/ 330 h 9944"/>
                <a:gd name="connsiteX284" fmla="*/ 5850 w 10000"/>
                <a:gd name="connsiteY284" fmla="*/ 449 h 9944"/>
                <a:gd name="connsiteX285" fmla="*/ 5768 w 10000"/>
                <a:gd name="connsiteY285" fmla="*/ 325 h 9944"/>
                <a:gd name="connsiteX286" fmla="*/ 5666 w 10000"/>
                <a:gd name="connsiteY286" fmla="*/ 285 h 9944"/>
                <a:gd name="connsiteX287" fmla="*/ 5688 w 10000"/>
                <a:gd name="connsiteY287" fmla="*/ 232 h 9944"/>
                <a:gd name="connsiteX288" fmla="*/ 5759 w 10000"/>
                <a:gd name="connsiteY288" fmla="*/ 232 h 9944"/>
                <a:gd name="connsiteX289" fmla="*/ 5641 w 10000"/>
                <a:gd name="connsiteY289" fmla="*/ 87 h 9944"/>
                <a:gd name="connsiteX290" fmla="*/ 5479 w 10000"/>
                <a:gd name="connsiteY290" fmla="*/ 0 h 9944"/>
                <a:gd name="connsiteX291" fmla="*/ 5397 w 10000"/>
                <a:gd name="connsiteY291" fmla="*/ 87 h 9944"/>
                <a:gd name="connsiteX292" fmla="*/ 5375 w 10000"/>
                <a:gd name="connsiteY292" fmla="*/ 234 h 9944"/>
                <a:gd name="connsiteX293" fmla="*/ 5595 w 10000"/>
                <a:gd name="connsiteY293" fmla="*/ 305 h 9944"/>
                <a:gd name="connsiteX294" fmla="*/ 5614 w 10000"/>
                <a:gd name="connsiteY294" fmla="*/ 420 h 9944"/>
                <a:gd name="connsiteX295" fmla="*/ 5446 w 10000"/>
                <a:gd name="connsiteY295" fmla="*/ 469 h 9944"/>
                <a:gd name="connsiteX296" fmla="*/ 5474 w 10000"/>
                <a:gd name="connsiteY296" fmla="*/ 568 h 9944"/>
                <a:gd name="connsiteX297" fmla="*/ 5391 w 10000"/>
                <a:gd name="connsiteY297" fmla="*/ 543 h 9944"/>
                <a:gd name="connsiteX298" fmla="*/ 5367 w 10000"/>
                <a:gd name="connsiteY298" fmla="*/ 476 h 9944"/>
                <a:gd name="connsiteX299" fmla="*/ 5246 w 10000"/>
                <a:gd name="connsiteY299" fmla="*/ 509 h 9944"/>
                <a:gd name="connsiteX300" fmla="*/ 4941 w 10000"/>
                <a:gd name="connsiteY300" fmla="*/ 521 h 9944"/>
                <a:gd name="connsiteX301" fmla="*/ 4861 w 10000"/>
                <a:gd name="connsiteY301" fmla="*/ 464 h 9944"/>
                <a:gd name="connsiteX302" fmla="*/ 4647 w 10000"/>
                <a:gd name="connsiteY302" fmla="*/ 370 h 9944"/>
                <a:gd name="connsiteX303" fmla="*/ 4452 w 10000"/>
                <a:gd name="connsiteY303" fmla="*/ 442 h 9944"/>
                <a:gd name="connsiteX304" fmla="*/ 4512 w 10000"/>
                <a:gd name="connsiteY304" fmla="*/ 464 h 9944"/>
                <a:gd name="connsiteX305" fmla="*/ 4675 w 10000"/>
                <a:gd name="connsiteY305" fmla="*/ 401 h 9944"/>
                <a:gd name="connsiteX306" fmla="*/ 4567 w 10000"/>
                <a:gd name="connsiteY306" fmla="*/ 583 h 9944"/>
                <a:gd name="connsiteX307" fmla="*/ 4356 w 10000"/>
                <a:gd name="connsiteY307" fmla="*/ 476 h 9944"/>
                <a:gd name="connsiteX308" fmla="*/ 3944 w 10000"/>
                <a:gd name="connsiteY308" fmla="*/ 478 h 9944"/>
                <a:gd name="connsiteX309" fmla="*/ 4059 w 10000"/>
                <a:gd name="connsiteY309" fmla="*/ 432 h 9944"/>
                <a:gd name="connsiteX310" fmla="*/ 3790 w 10000"/>
                <a:gd name="connsiteY310" fmla="*/ 372 h 9944"/>
                <a:gd name="connsiteX311" fmla="*/ 3406 w 10000"/>
                <a:gd name="connsiteY311" fmla="*/ 263 h 9944"/>
                <a:gd name="connsiteX312" fmla="*/ 3268 w 10000"/>
                <a:gd name="connsiteY312" fmla="*/ 325 h 9944"/>
                <a:gd name="connsiteX313" fmla="*/ 3274 w 10000"/>
                <a:gd name="connsiteY313" fmla="*/ 232 h 9944"/>
                <a:gd name="connsiteX314" fmla="*/ 3175 w 10000"/>
                <a:gd name="connsiteY314" fmla="*/ 325 h 9944"/>
                <a:gd name="connsiteX315" fmla="*/ 3027 w 10000"/>
                <a:gd name="connsiteY315" fmla="*/ 219 h 9944"/>
                <a:gd name="connsiteX316" fmla="*/ 2777 w 10000"/>
                <a:gd name="connsiteY316" fmla="*/ 339 h 9944"/>
                <a:gd name="connsiteX317" fmla="*/ 2771 w 10000"/>
                <a:gd name="connsiteY317" fmla="*/ 312 h 9944"/>
                <a:gd name="connsiteX318" fmla="*/ 2505 w 10000"/>
                <a:gd name="connsiteY318" fmla="*/ 356 h 9944"/>
                <a:gd name="connsiteX319" fmla="*/ 2543 w 10000"/>
                <a:gd name="connsiteY319" fmla="*/ 425 h 9944"/>
                <a:gd name="connsiteX320" fmla="*/ 2024 w 10000"/>
                <a:gd name="connsiteY320" fmla="*/ 283 h 9944"/>
                <a:gd name="connsiteX321" fmla="*/ 1219 w 10000"/>
                <a:gd name="connsiteY321" fmla="*/ 191 h 9944"/>
                <a:gd name="connsiteX322" fmla="*/ 1186 w 10000"/>
                <a:gd name="connsiteY322" fmla="*/ 142 h 9944"/>
                <a:gd name="connsiteX323" fmla="*/ 931 w 10000"/>
                <a:gd name="connsiteY323" fmla="*/ 99 h 9944"/>
                <a:gd name="connsiteX324" fmla="*/ 843 w 10000"/>
                <a:gd name="connsiteY324" fmla="*/ 82 h 9944"/>
                <a:gd name="connsiteX325" fmla="*/ 753 w 10000"/>
                <a:gd name="connsiteY325" fmla="*/ 142 h 9944"/>
                <a:gd name="connsiteX326" fmla="*/ 577 w 10000"/>
                <a:gd name="connsiteY326" fmla="*/ 176 h 9944"/>
                <a:gd name="connsiteX327" fmla="*/ 417 w 10000"/>
                <a:gd name="connsiteY327" fmla="*/ 237 h 9944"/>
                <a:gd name="connsiteX328" fmla="*/ 332 w 10000"/>
                <a:gd name="connsiteY328" fmla="*/ 352 h 9944"/>
                <a:gd name="connsiteX329" fmla="*/ 135 w 10000"/>
                <a:gd name="connsiteY329" fmla="*/ 372 h 9944"/>
                <a:gd name="connsiteX330" fmla="*/ 88 w 10000"/>
                <a:gd name="connsiteY330" fmla="*/ 442 h 9944"/>
                <a:gd name="connsiteX331" fmla="*/ 332 w 10000"/>
                <a:gd name="connsiteY331" fmla="*/ 588 h 9944"/>
                <a:gd name="connsiteX332" fmla="*/ 437 w 10000"/>
                <a:gd name="connsiteY332" fmla="*/ 642 h 9944"/>
                <a:gd name="connsiteX333" fmla="*/ 527 w 10000"/>
                <a:gd name="connsiteY333" fmla="*/ 683 h 9944"/>
                <a:gd name="connsiteX334" fmla="*/ 332 w 10000"/>
                <a:gd name="connsiteY334" fmla="*/ 708 h 9944"/>
                <a:gd name="connsiteX335" fmla="*/ 332 w 10000"/>
                <a:gd name="connsiteY335" fmla="*/ 648 h 9944"/>
                <a:gd name="connsiteX336" fmla="*/ 255 w 10000"/>
                <a:gd name="connsiteY336" fmla="*/ 648 h 9944"/>
                <a:gd name="connsiteX337" fmla="*/ 0 w 10000"/>
                <a:gd name="connsiteY337" fmla="*/ 766 h 9944"/>
                <a:gd name="connsiteX0" fmla="*/ 0 w 10000"/>
                <a:gd name="connsiteY0" fmla="*/ 770 h 9986"/>
                <a:gd name="connsiteX1" fmla="*/ 137 w 10000"/>
                <a:gd name="connsiteY1" fmla="*/ 796 h 9986"/>
                <a:gd name="connsiteX2" fmla="*/ 85 w 10000"/>
                <a:gd name="connsiteY2" fmla="*/ 811 h 9986"/>
                <a:gd name="connsiteX3" fmla="*/ 137 w 10000"/>
                <a:gd name="connsiteY3" fmla="*/ 880 h 9986"/>
                <a:gd name="connsiteX4" fmla="*/ 357 w 10000"/>
                <a:gd name="connsiteY4" fmla="*/ 868 h 9986"/>
                <a:gd name="connsiteX5" fmla="*/ 401 w 10000"/>
                <a:gd name="connsiteY5" fmla="*/ 912 h 9986"/>
                <a:gd name="connsiteX6" fmla="*/ 489 w 10000"/>
                <a:gd name="connsiteY6" fmla="*/ 880 h 9986"/>
                <a:gd name="connsiteX7" fmla="*/ 516 w 10000"/>
                <a:gd name="connsiteY7" fmla="*/ 999 h 9986"/>
                <a:gd name="connsiteX8" fmla="*/ 209 w 10000"/>
                <a:gd name="connsiteY8" fmla="*/ 1103 h 9986"/>
                <a:gd name="connsiteX9" fmla="*/ 159 w 10000"/>
                <a:gd name="connsiteY9" fmla="*/ 1219 h 9986"/>
                <a:gd name="connsiteX10" fmla="*/ 206 w 10000"/>
                <a:gd name="connsiteY10" fmla="*/ 1260 h 9986"/>
                <a:gd name="connsiteX11" fmla="*/ 319 w 10000"/>
                <a:gd name="connsiteY11" fmla="*/ 1282 h 9986"/>
                <a:gd name="connsiteX12" fmla="*/ 269 w 10000"/>
                <a:gd name="connsiteY12" fmla="*/ 1340 h 9986"/>
                <a:gd name="connsiteX13" fmla="*/ 316 w 10000"/>
                <a:gd name="connsiteY13" fmla="*/ 1393 h 9986"/>
                <a:gd name="connsiteX14" fmla="*/ 357 w 10000"/>
                <a:gd name="connsiteY14" fmla="*/ 1400 h 9986"/>
                <a:gd name="connsiteX15" fmla="*/ 417 w 10000"/>
                <a:gd name="connsiteY15" fmla="*/ 1329 h 9986"/>
                <a:gd name="connsiteX16" fmla="*/ 470 w 10000"/>
                <a:gd name="connsiteY16" fmla="*/ 1451 h 9986"/>
                <a:gd name="connsiteX17" fmla="*/ 434 w 10000"/>
                <a:gd name="connsiteY17" fmla="*/ 1504 h 9986"/>
                <a:gd name="connsiteX18" fmla="*/ 566 w 10000"/>
                <a:gd name="connsiteY18" fmla="*/ 1437 h 9986"/>
                <a:gd name="connsiteX19" fmla="*/ 676 w 10000"/>
                <a:gd name="connsiteY19" fmla="*/ 1528 h 9986"/>
                <a:gd name="connsiteX20" fmla="*/ 840 w 10000"/>
                <a:gd name="connsiteY20" fmla="*/ 1456 h 9986"/>
                <a:gd name="connsiteX21" fmla="*/ 687 w 10000"/>
                <a:gd name="connsiteY21" fmla="*/ 1684 h 9986"/>
                <a:gd name="connsiteX22" fmla="*/ 569 w 10000"/>
                <a:gd name="connsiteY22" fmla="*/ 1728 h 9986"/>
                <a:gd name="connsiteX23" fmla="*/ 566 w 10000"/>
                <a:gd name="connsiteY23" fmla="*/ 1775 h 9986"/>
                <a:gd name="connsiteX24" fmla="*/ 434 w 10000"/>
                <a:gd name="connsiteY24" fmla="*/ 1782 h 9986"/>
                <a:gd name="connsiteX25" fmla="*/ 343 w 10000"/>
                <a:gd name="connsiteY25" fmla="*/ 1869 h 9986"/>
                <a:gd name="connsiteX26" fmla="*/ 470 w 10000"/>
                <a:gd name="connsiteY26" fmla="*/ 1802 h 9986"/>
                <a:gd name="connsiteX27" fmla="*/ 604 w 10000"/>
                <a:gd name="connsiteY27" fmla="*/ 1808 h 9986"/>
                <a:gd name="connsiteX28" fmla="*/ 659 w 10000"/>
                <a:gd name="connsiteY28" fmla="*/ 1737 h 9986"/>
                <a:gd name="connsiteX29" fmla="*/ 750 w 10000"/>
                <a:gd name="connsiteY29" fmla="*/ 1718 h 9986"/>
                <a:gd name="connsiteX30" fmla="*/ 1035 w 10000"/>
                <a:gd name="connsiteY30" fmla="*/ 1550 h 9986"/>
                <a:gd name="connsiteX31" fmla="*/ 1088 w 10000"/>
                <a:gd name="connsiteY31" fmla="*/ 1481 h 9986"/>
                <a:gd name="connsiteX32" fmla="*/ 1038 w 10000"/>
                <a:gd name="connsiteY32" fmla="*/ 1434 h 9986"/>
                <a:gd name="connsiteX33" fmla="*/ 1299 w 10000"/>
                <a:gd name="connsiteY33" fmla="*/ 1225 h 9986"/>
                <a:gd name="connsiteX34" fmla="*/ 1343 w 10000"/>
                <a:gd name="connsiteY34" fmla="*/ 1245 h 9986"/>
                <a:gd name="connsiteX35" fmla="*/ 1239 w 10000"/>
                <a:gd name="connsiteY35" fmla="*/ 1294 h 9986"/>
                <a:gd name="connsiteX36" fmla="*/ 1203 w 10000"/>
                <a:gd name="connsiteY36" fmla="*/ 1393 h 9986"/>
                <a:gd name="connsiteX37" fmla="*/ 1269 w 10000"/>
                <a:gd name="connsiteY37" fmla="*/ 1393 h 9986"/>
                <a:gd name="connsiteX38" fmla="*/ 1206 w 10000"/>
                <a:gd name="connsiteY38" fmla="*/ 1449 h 9986"/>
                <a:gd name="connsiteX39" fmla="*/ 1450 w 10000"/>
                <a:gd name="connsiteY39" fmla="*/ 1373 h 9986"/>
                <a:gd name="connsiteX40" fmla="*/ 1505 w 10000"/>
                <a:gd name="connsiteY40" fmla="*/ 1272 h 9986"/>
                <a:gd name="connsiteX41" fmla="*/ 1626 w 10000"/>
                <a:gd name="connsiteY41" fmla="*/ 1243 h 9986"/>
                <a:gd name="connsiteX42" fmla="*/ 1585 w 10000"/>
                <a:gd name="connsiteY42" fmla="*/ 1299 h 9986"/>
                <a:gd name="connsiteX43" fmla="*/ 1793 w 10000"/>
                <a:gd name="connsiteY43" fmla="*/ 1373 h 9986"/>
                <a:gd name="connsiteX44" fmla="*/ 2172 w 10000"/>
                <a:gd name="connsiteY44" fmla="*/ 1383 h 9986"/>
                <a:gd name="connsiteX45" fmla="*/ 2200 w 10000"/>
                <a:gd name="connsiteY45" fmla="*/ 1451 h 9986"/>
                <a:gd name="connsiteX46" fmla="*/ 2274 w 10000"/>
                <a:gd name="connsiteY46" fmla="*/ 1511 h 9986"/>
                <a:gd name="connsiteX47" fmla="*/ 2351 w 10000"/>
                <a:gd name="connsiteY47" fmla="*/ 1547 h 9986"/>
                <a:gd name="connsiteX48" fmla="*/ 2499 w 10000"/>
                <a:gd name="connsiteY48" fmla="*/ 1535 h 9986"/>
                <a:gd name="connsiteX49" fmla="*/ 2615 w 10000"/>
                <a:gd name="connsiteY49" fmla="*/ 1579 h 9986"/>
                <a:gd name="connsiteX50" fmla="*/ 2595 w 10000"/>
                <a:gd name="connsiteY50" fmla="*/ 1655 h 9986"/>
                <a:gd name="connsiteX51" fmla="*/ 2771 w 10000"/>
                <a:gd name="connsiteY51" fmla="*/ 1757 h 9986"/>
                <a:gd name="connsiteX52" fmla="*/ 2823 w 10000"/>
                <a:gd name="connsiteY52" fmla="*/ 1914 h 9986"/>
                <a:gd name="connsiteX53" fmla="*/ 3010 w 10000"/>
                <a:gd name="connsiteY53" fmla="*/ 2110 h 9986"/>
                <a:gd name="connsiteX54" fmla="*/ 3027 w 10000"/>
                <a:gd name="connsiteY54" fmla="*/ 2223 h 9986"/>
                <a:gd name="connsiteX55" fmla="*/ 3263 w 10000"/>
                <a:gd name="connsiteY55" fmla="*/ 2331 h 9986"/>
                <a:gd name="connsiteX56" fmla="*/ 3378 w 10000"/>
                <a:gd name="connsiteY56" fmla="*/ 2348 h 9986"/>
                <a:gd name="connsiteX57" fmla="*/ 3414 w 10000"/>
                <a:gd name="connsiteY57" fmla="*/ 2493 h 9986"/>
                <a:gd name="connsiteX58" fmla="*/ 3263 w 10000"/>
                <a:gd name="connsiteY58" fmla="*/ 2493 h 9986"/>
                <a:gd name="connsiteX59" fmla="*/ 3318 w 10000"/>
                <a:gd name="connsiteY59" fmla="*/ 2673 h 9986"/>
                <a:gd name="connsiteX60" fmla="*/ 3288 w 10000"/>
                <a:gd name="connsiteY60" fmla="*/ 3150 h 9986"/>
                <a:gd name="connsiteX61" fmla="*/ 3439 w 10000"/>
                <a:gd name="connsiteY61" fmla="*/ 3407 h 9986"/>
                <a:gd name="connsiteX62" fmla="*/ 3573 w 10000"/>
                <a:gd name="connsiteY62" fmla="*/ 3613 h 9986"/>
                <a:gd name="connsiteX63" fmla="*/ 3727 w 10000"/>
                <a:gd name="connsiteY63" fmla="*/ 3650 h 9986"/>
                <a:gd name="connsiteX64" fmla="*/ 3840 w 10000"/>
                <a:gd name="connsiteY64" fmla="*/ 3770 h 9986"/>
                <a:gd name="connsiteX65" fmla="*/ 3944 w 10000"/>
                <a:gd name="connsiteY65" fmla="*/ 3978 h 9986"/>
                <a:gd name="connsiteX66" fmla="*/ 4136 w 10000"/>
                <a:gd name="connsiteY66" fmla="*/ 4188 h 9986"/>
                <a:gd name="connsiteX67" fmla="*/ 4205 w 10000"/>
                <a:gd name="connsiteY67" fmla="*/ 4346 h 9986"/>
                <a:gd name="connsiteX68" fmla="*/ 4372 w 10000"/>
                <a:gd name="connsiteY68" fmla="*/ 4483 h 9986"/>
                <a:gd name="connsiteX69" fmla="*/ 4419 w 10000"/>
                <a:gd name="connsiteY69" fmla="*/ 4444 h 9986"/>
                <a:gd name="connsiteX70" fmla="*/ 4024 w 10000"/>
                <a:gd name="connsiteY70" fmla="*/ 3947 h 9986"/>
                <a:gd name="connsiteX71" fmla="*/ 4002 w 10000"/>
                <a:gd name="connsiteY71" fmla="*/ 3812 h 9986"/>
                <a:gd name="connsiteX72" fmla="*/ 4084 w 10000"/>
                <a:gd name="connsiteY72" fmla="*/ 3841 h 9986"/>
                <a:gd name="connsiteX73" fmla="*/ 4235 w 10000"/>
                <a:gd name="connsiteY73" fmla="*/ 4065 h 9986"/>
                <a:gd name="connsiteX74" fmla="*/ 4436 w 10000"/>
                <a:gd name="connsiteY74" fmla="*/ 4227 h 9986"/>
                <a:gd name="connsiteX75" fmla="*/ 4430 w 10000"/>
                <a:gd name="connsiteY75" fmla="*/ 4287 h 9986"/>
                <a:gd name="connsiteX76" fmla="*/ 4699 w 10000"/>
                <a:gd name="connsiteY76" fmla="*/ 4508 h 9986"/>
                <a:gd name="connsiteX77" fmla="*/ 4740 w 10000"/>
                <a:gd name="connsiteY77" fmla="*/ 4601 h 9986"/>
                <a:gd name="connsiteX78" fmla="*/ 4710 w 10000"/>
                <a:gd name="connsiteY78" fmla="*/ 4672 h 9986"/>
                <a:gd name="connsiteX79" fmla="*/ 4771 w 10000"/>
                <a:gd name="connsiteY79" fmla="*/ 4753 h 9986"/>
                <a:gd name="connsiteX80" fmla="*/ 5306 w 10000"/>
                <a:gd name="connsiteY80" fmla="*/ 4987 h 9986"/>
                <a:gd name="connsiteX81" fmla="*/ 5548 w 10000"/>
                <a:gd name="connsiteY81" fmla="*/ 4962 h 9986"/>
                <a:gd name="connsiteX82" fmla="*/ 5707 w 10000"/>
                <a:gd name="connsiteY82" fmla="*/ 5070 h 9986"/>
                <a:gd name="connsiteX83" fmla="*/ 5869 w 10000"/>
                <a:gd name="connsiteY83" fmla="*/ 5134 h 9986"/>
                <a:gd name="connsiteX84" fmla="*/ 6037 w 10000"/>
                <a:gd name="connsiteY84" fmla="*/ 5154 h 9986"/>
                <a:gd name="connsiteX85" fmla="*/ 6188 w 10000"/>
                <a:gd name="connsiteY85" fmla="*/ 5323 h 9986"/>
                <a:gd name="connsiteX86" fmla="*/ 6199 w 10000"/>
                <a:gd name="connsiteY86" fmla="*/ 5397 h 9986"/>
                <a:gd name="connsiteX87" fmla="*/ 6251 w 10000"/>
                <a:gd name="connsiteY87" fmla="*/ 5384 h 9986"/>
                <a:gd name="connsiteX88" fmla="*/ 6399 w 10000"/>
                <a:gd name="connsiteY88" fmla="*/ 5507 h 9986"/>
                <a:gd name="connsiteX89" fmla="*/ 6581 w 10000"/>
                <a:gd name="connsiteY89" fmla="*/ 5593 h 9986"/>
                <a:gd name="connsiteX90" fmla="*/ 6594 w 10000"/>
                <a:gd name="connsiteY90" fmla="*/ 5522 h 9986"/>
                <a:gd name="connsiteX91" fmla="*/ 6685 w 10000"/>
                <a:gd name="connsiteY91" fmla="*/ 5468 h 9986"/>
                <a:gd name="connsiteX92" fmla="*/ 6773 w 10000"/>
                <a:gd name="connsiteY92" fmla="*/ 5507 h 9986"/>
                <a:gd name="connsiteX93" fmla="*/ 6784 w 10000"/>
                <a:gd name="connsiteY93" fmla="*/ 5588 h 9986"/>
                <a:gd name="connsiteX94" fmla="*/ 6820 w 10000"/>
                <a:gd name="connsiteY94" fmla="*/ 5813 h 9986"/>
                <a:gd name="connsiteX95" fmla="*/ 6625 w 10000"/>
                <a:gd name="connsiteY95" fmla="*/ 6031 h 9986"/>
                <a:gd name="connsiteX96" fmla="*/ 6567 w 10000"/>
                <a:gd name="connsiteY96" fmla="*/ 6246 h 9986"/>
                <a:gd name="connsiteX97" fmla="*/ 6548 w 10000"/>
                <a:gd name="connsiteY97" fmla="*/ 6490 h 9986"/>
                <a:gd name="connsiteX98" fmla="*/ 6710 w 10000"/>
                <a:gd name="connsiteY98" fmla="*/ 6660 h 9986"/>
                <a:gd name="connsiteX99" fmla="*/ 6899 w 10000"/>
                <a:gd name="connsiteY99" fmla="*/ 7074 h 9986"/>
                <a:gd name="connsiteX100" fmla="*/ 7344 w 10000"/>
                <a:gd name="connsiteY100" fmla="*/ 7356 h 9986"/>
                <a:gd name="connsiteX101" fmla="*/ 7366 w 10000"/>
                <a:gd name="connsiteY101" fmla="*/ 7591 h 9986"/>
                <a:gd name="connsiteX102" fmla="*/ 7267 w 10000"/>
                <a:gd name="connsiteY102" fmla="*/ 8137 h 9986"/>
                <a:gd name="connsiteX103" fmla="*/ 7270 w 10000"/>
                <a:gd name="connsiteY103" fmla="*/ 8428 h 9986"/>
                <a:gd name="connsiteX104" fmla="*/ 7111 w 10000"/>
                <a:gd name="connsiteY104" fmla="*/ 8773 h 9986"/>
                <a:gd name="connsiteX105" fmla="*/ 7097 w 10000"/>
                <a:gd name="connsiteY105" fmla="*/ 9108 h 9986"/>
                <a:gd name="connsiteX106" fmla="*/ 7210 w 10000"/>
                <a:gd name="connsiteY106" fmla="*/ 9135 h 9986"/>
                <a:gd name="connsiteX107" fmla="*/ 7185 w 10000"/>
                <a:gd name="connsiteY107" fmla="*/ 9388 h 9986"/>
                <a:gd name="connsiteX108" fmla="*/ 7064 w 10000"/>
                <a:gd name="connsiteY108" fmla="*/ 9559 h 9986"/>
                <a:gd name="connsiteX109" fmla="*/ 7042 w 10000"/>
                <a:gd name="connsiteY109" fmla="*/ 9662 h 9986"/>
                <a:gd name="connsiteX110" fmla="*/ 7097 w 10000"/>
                <a:gd name="connsiteY110" fmla="*/ 9809 h 9986"/>
                <a:gd name="connsiteX111" fmla="*/ 7078 w 10000"/>
                <a:gd name="connsiteY111" fmla="*/ 9932 h 9986"/>
                <a:gd name="connsiteX112" fmla="*/ 7163 w 10000"/>
                <a:gd name="connsiteY112" fmla="*/ 9986 h 9986"/>
                <a:gd name="connsiteX113" fmla="*/ 7531 w 10000"/>
                <a:gd name="connsiteY113" fmla="*/ 9845 h 9986"/>
                <a:gd name="connsiteX114" fmla="*/ 7709 w 10000"/>
                <a:gd name="connsiteY114" fmla="*/ 9629 h 9986"/>
                <a:gd name="connsiteX115" fmla="*/ 7572 w 10000"/>
                <a:gd name="connsiteY115" fmla="*/ 9494 h 9986"/>
                <a:gd name="connsiteX116" fmla="*/ 7723 w 10000"/>
                <a:gd name="connsiteY116" fmla="*/ 9410 h 9986"/>
                <a:gd name="connsiteX117" fmla="*/ 7849 w 10000"/>
                <a:gd name="connsiteY117" fmla="*/ 9163 h 9986"/>
                <a:gd name="connsiteX118" fmla="*/ 7753 w 10000"/>
                <a:gd name="connsiteY118" fmla="*/ 9058 h 9986"/>
                <a:gd name="connsiteX119" fmla="*/ 7951 w 10000"/>
                <a:gd name="connsiteY119" fmla="*/ 9060 h 9986"/>
                <a:gd name="connsiteX120" fmla="*/ 7957 w 10000"/>
                <a:gd name="connsiteY120" fmla="*/ 8894 h 9986"/>
                <a:gd name="connsiteX121" fmla="*/ 8283 w 10000"/>
                <a:gd name="connsiteY121" fmla="*/ 8864 h 9986"/>
                <a:gd name="connsiteX122" fmla="*/ 8382 w 10000"/>
                <a:gd name="connsiteY122" fmla="*/ 8746 h 9986"/>
                <a:gd name="connsiteX123" fmla="*/ 8250 w 10000"/>
                <a:gd name="connsiteY123" fmla="*/ 8519 h 9986"/>
                <a:gd name="connsiteX124" fmla="*/ 8520 w 10000"/>
                <a:gd name="connsiteY124" fmla="*/ 8595 h 9986"/>
                <a:gd name="connsiteX125" fmla="*/ 8629 w 10000"/>
                <a:gd name="connsiteY125" fmla="*/ 8495 h 9986"/>
                <a:gd name="connsiteX126" fmla="*/ 8995 w 10000"/>
                <a:gd name="connsiteY126" fmla="*/ 8084 h 9986"/>
                <a:gd name="connsiteX127" fmla="*/ 9017 w 10000"/>
                <a:gd name="connsiteY127" fmla="*/ 7868 h 9986"/>
                <a:gd name="connsiteX128" fmla="*/ 9300 w 10000"/>
                <a:gd name="connsiteY128" fmla="*/ 7686 h 9986"/>
                <a:gd name="connsiteX129" fmla="*/ 9555 w 10000"/>
                <a:gd name="connsiteY129" fmla="*/ 7615 h 9986"/>
                <a:gd name="connsiteX130" fmla="*/ 9701 w 10000"/>
                <a:gd name="connsiteY130" fmla="*/ 7303 h 9986"/>
                <a:gd name="connsiteX131" fmla="*/ 9720 w 10000"/>
                <a:gd name="connsiteY131" fmla="*/ 7002 h 9986"/>
                <a:gd name="connsiteX132" fmla="*/ 10000 w 10000"/>
                <a:gd name="connsiteY132" fmla="*/ 6703 h 9986"/>
                <a:gd name="connsiteX133" fmla="*/ 9978 w 10000"/>
                <a:gd name="connsiteY133" fmla="*/ 6446 h 9986"/>
                <a:gd name="connsiteX134" fmla="*/ 9690 w 10000"/>
                <a:gd name="connsiteY134" fmla="*/ 6301 h 9986"/>
                <a:gd name="connsiteX135" fmla="*/ 9311 w 10000"/>
                <a:gd name="connsiteY135" fmla="*/ 6270 h 9986"/>
                <a:gd name="connsiteX136" fmla="*/ 9275 w 10000"/>
                <a:gd name="connsiteY136" fmla="*/ 6189 h 9986"/>
                <a:gd name="connsiteX137" fmla="*/ 9110 w 10000"/>
                <a:gd name="connsiteY137" fmla="*/ 6136 h 9986"/>
                <a:gd name="connsiteX138" fmla="*/ 8778 w 10000"/>
                <a:gd name="connsiteY138" fmla="*/ 6226 h 9986"/>
                <a:gd name="connsiteX139" fmla="*/ 8792 w 10000"/>
                <a:gd name="connsiteY139" fmla="*/ 6120 h 9986"/>
                <a:gd name="connsiteX140" fmla="*/ 8901 w 10000"/>
                <a:gd name="connsiteY140" fmla="*/ 5980 h 9986"/>
                <a:gd name="connsiteX141" fmla="*/ 8778 w 10000"/>
                <a:gd name="connsiteY141" fmla="*/ 5800 h 9986"/>
                <a:gd name="connsiteX142" fmla="*/ 8591 w 10000"/>
                <a:gd name="connsiteY142" fmla="*/ 5702 h 9986"/>
                <a:gd name="connsiteX143" fmla="*/ 8360 w 10000"/>
                <a:gd name="connsiteY143" fmla="*/ 5687 h 9986"/>
                <a:gd name="connsiteX144" fmla="*/ 8146 w 10000"/>
                <a:gd name="connsiteY144" fmla="*/ 5512 h 9986"/>
                <a:gd name="connsiteX145" fmla="*/ 8061 w 10000"/>
                <a:gd name="connsiteY145" fmla="*/ 5442 h 9986"/>
                <a:gd name="connsiteX146" fmla="*/ 7918 w 10000"/>
                <a:gd name="connsiteY146" fmla="*/ 5370 h 9986"/>
                <a:gd name="connsiteX147" fmla="*/ 7531 w 10000"/>
                <a:gd name="connsiteY147" fmla="*/ 5358 h 9986"/>
                <a:gd name="connsiteX148" fmla="*/ 7380 w 10000"/>
                <a:gd name="connsiteY148" fmla="*/ 5237 h 9986"/>
                <a:gd name="connsiteX149" fmla="*/ 7281 w 10000"/>
                <a:gd name="connsiteY149" fmla="*/ 5336 h 9986"/>
                <a:gd name="connsiteX150" fmla="*/ 7267 w 10000"/>
                <a:gd name="connsiteY150" fmla="*/ 5235 h 9986"/>
                <a:gd name="connsiteX151" fmla="*/ 7004 w 10000"/>
                <a:gd name="connsiteY151" fmla="*/ 5328 h 9986"/>
                <a:gd name="connsiteX152" fmla="*/ 6866 w 10000"/>
                <a:gd name="connsiteY152" fmla="*/ 5532 h 9986"/>
                <a:gd name="connsiteX153" fmla="*/ 6822 w 10000"/>
                <a:gd name="connsiteY153" fmla="*/ 5490 h 9986"/>
                <a:gd name="connsiteX154" fmla="*/ 6685 w 10000"/>
                <a:gd name="connsiteY154" fmla="*/ 5422 h 9986"/>
                <a:gd name="connsiteX155" fmla="*/ 6528 w 10000"/>
                <a:gd name="connsiteY155" fmla="*/ 5473 h 9986"/>
                <a:gd name="connsiteX156" fmla="*/ 6435 w 10000"/>
                <a:gd name="connsiteY156" fmla="*/ 5415 h 9986"/>
                <a:gd name="connsiteX157" fmla="*/ 6350 w 10000"/>
                <a:gd name="connsiteY157" fmla="*/ 5333 h 9986"/>
                <a:gd name="connsiteX158" fmla="*/ 6383 w 10000"/>
                <a:gd name="connsiteY158" fmla="*/ 5040 h 9986"/>
                <a:gd name="connsiteX159" fmla="*/ 6243 w 10000"/>
                <a:gd name="connsiteY159" fmla="*/ 4974 h 9986"/>
                <a:gd name="connsiteX160" fmla="*/ 5957 w 10000"/>
                <a:gd name="connsiteY160" fmla="*/ 4974 h 9986"/>
                <a:gd name="connsiteX161" fmla="*/ 6034 w 10000"/>
                <a:gd name="connsiteY161" fmla="*/ 4825 h 9986"/>
                <a:gd name="connsiteX162" fmla="*/ 6114 w 10000"/>
                <a:gd name="connsiteY162" fmla="*/ 4603 h 9986"/>
                <a:gd name="connsiteX163" fmla="*/ 6020 w 10000"/>
                <a:gd name="connsiteY163" fmla="*/ 4564 h 9986"/>
                <a:gd name="connsiteX164" fmla="*/ 5842 w 10000"/>
                <a:gd name="connsiteY164" fmla="*/ 4613 h 9986"/>
                <a:gd name="connsiteX165" fmla="*/ 5751 w 10000"/>
                <a:gd name="connsiteY165" fmla="*/ 4796 h 9986"/>
                <a:gd name="connsiteX166" fmla="*/ 5444 w 10000"/>
                <a:gd name="connsiteY166" fmla="*/ 4774 h 9986"/>
                <a:gd name="connsiteX167" fmla="*/ 5295 w 10000"/>
                <a:gd name="connsiteY167" fmla="*/ 4533 h 9986"/>
                <a:gd name="connsiteX168" fmla="*/ 5350 w 10000"/>
                <a:gd name="connsiteY168" fmla="*/ 4265 h 9986"/>
                <a:gd name="connsiteX169" fmla="*/ 5320 w 10000"/>
                <a:gd name="connsiteY169" fmla="*/ 4122 h 9986"/>
                <a:gd name="connsiteX170" fmla="*/ 5496 w 10000"/>
                <a:gd name="connsiteY170" fmla="*/ 3978 h 9986"/>
                <a:gd name="connsiteX171" fmla="*/ 5729 w 10000"/>
                <a:gd name="connsiteY171" fmla="*/ 3968 h 9986"/>
                <a:gd name="connsiteX172" fmla="*/ 5916 w 10000"/>
                <a:gd name="connsiteY172" fmla="*/ 4033 h 9986"/>
                <a:gd name="connsiteX173" fmla="*/ 5919 w 10000"/>
                <a:gd name="connsiteY173" fmla="*/ 3947 h 9986"/>
                <a:gd name="connsiteX174" fmla="*/ 6023 w 10000"/>
                <a:gd name="connsiteY174" fmla="*/ 3889 h 9986"/>
                <a:gd name="connsiteX175" fmla="*/ 6342 w 10000"/>
                <a:gd name="connsiteY175" fmla="*/ 3958 h 9986"/>
                <a:gd name="connsiteX176" fmla="*/ 6416 w 10000"/>
                <a:gd name="connsiteY176" fmla="*/ 4026 h 9986"/>
                <a:gd name="connsiteX177" fmla="*/ 6427 w 10000"/>
                <a:gd name="connsiteY177" fmla="*/ 4151 h 9986"/>
                <a:gd name="connsiteX178" fmla="*/ 6531 w 10000"/>
                <a:gd name="connsiteY178" fmla="*/ 4318 h 9986"/>
                <a:gd name="connsiteX179" fmla="*/ 6592 w 10000"/>
                <a:gd name="connsiteY179" fmla="*/ 4316 h 9986"/>
                <a:gd name="connsiteX180" fmla="*/ 6616 w 10000"/>
                <a:gd name="connsiteY180" fmla="*/ 4188 h 9986"/>
                <a:gd name="connsiteX181" fmla="*/ 6515 w 10000"/>
                <a:gd name="connsiteY181" fmla="*/ 3889 h 9986"/>
                <a:gd name="connsiteX182" fmla="*/ 6575 w 10000"/>
                <a:gd name="connsiteY182" fmla="*/ 3770 h 9986"/>
                <a:gd name="connsiteX183" fmla="*/ 6954 w 10000"/>
                <a:gd name="connsiteY183" fmla="*/ 3528 h 9986"/>
                <a:gd name="connsiteX184" fmla="*/ 6905 w 10000"/>
                <a:gd name="connsiteY184" fmla="*/ 3346 h 9986"/>
                <a:gd name="connsiteX185" fmla="*/ 6954 w 10000"/>
                <a:gd name="connsiteY185" fmla="*/ 3407 h 9986"/>
                <a:gd name="connsiteX186" fmla="*/ 7017 w 10000"/>
                <a:gd name="connsiteY186" fmla="*/ 3262 h 9986"/>
                <a:gd name="connsiteX187" fmla="*/ 7097 w 10000"/>
                <a:gd name="connsiteY187" fmla="*/ 3108 h 9986"/>
                <a:gd name="connsiteX188" fmla="*/ 7391 w 10000"/>
                <a:gd name="connsiteY188" fmla="*/ 3036 h 9986"/>
                <a:gd name="connsiteX189" fmla="*/ 7308 w 10000"/>
                <a:gd name="connsiteY189" fmla="*/ 3000 h 9986"/>
                <a:gd name="connsiteX190" fmla="*/ 7366 w 10000"/>
                <a:gd name="connsiteY190" fmla="*/ 2880 h 9986"/>
                <a:gd name="connsiteX191" fmla="*/ 7608 w 10000"/>
                <a:gd name="connsiteY191" fmla="*/ 2792 h 9986"/>
                <a:gd name="connsiteX192" fmla="*/ 7613 w 10000"/>
                <a:gd name="connsiteY192" fmla="*/ 2747 h 9986"/>
                <a:gd name="connsiteX193" fmla="*/ 7786 w 10000"/>
                <a:gd name="connsiteY193" fmla="*/ 2678 h 9986"/>
                <a:gd name="connsiteX194" fmla="*/ 7784 w 10000"/>
                <a:gd name="connsiteY194" fmla="*/ 2734 h 9986"/>
                <a:gd name="connsiteX195" fmla="*/ 7888 w 10000"/>
                <a:gd name="connsiteY195" fmla="*/ 2725 h 9986"/>
                <a:gd name="connsiteX196" fmla="*/ 7685 w 10000"/>
                <a:gd name="connsiteY196" fmla="*/ 2799 h 9986"/>
                <a:gd name="connsiteX197" fmla="*/ 7737 w 10000"/>
                <a:gd name="connsiteY197" fmla="*/ 2890 h 9986"/>
                <a:gd name="connsiteX198" fmla="*/ 7828 w 10000"/>
                <a:gd name="connsiteY198" fmla="*/ 2797 h 9986"/>
                <a:gd name="connsiteX199" fmla="*/ 8055 w 10000"/>
                <a:gd name="connsiteY199" fmla="*/ 2734 h 9986"/>
                <a:gd name="connsiteX200" fmla="*/ 8146 w 10000"/>
                <a:gd name="connsiteY200" fmla="*/ 2662 h 9986"/>
                <a:gd name="connsiteX201" fmla="*/ 8094 w 10000"/>
                <a:gd name="connsiteY201" fmla="*/ 2588 h 9986"/>
                <a:gd name="connsiteX202" fmla="*/ 8036 w 10000"/>
                <a:gd name="connsiteY202" fmla="*/ 2710 h 9986"/>
                <a:gd name="connsiteX203" fmla="*/ 7844 w 10000"/>
                <a:gd name="connsiteY203" fmla="*/ 2678 h 9986"/>
                <a:gd name="connsiteX204" fmla="*/ 7742 w 10000"/>
                <a:gd name="connsiteY204" fmla="*/ 2585 h 9986"/>
                <a:gd name="connsiteX205" fmla="*/ 7784 w 10000"/>
                <a:gd name="connsiteY205" fmla="*/ 2520 h 9986"/>
                <a:gd name="connsiteX206" fmla="*/ 7644 w 10000"/>
                <a:gd name="connsiteY206" fmla="*/ 2498 h 9986"/>
                <a:gd name="connsiteX207" fmla="*/ 7822 w 10000"/>
                <a:gd name="connsiteY207" fmla="*/ 2451 h 9986"/>
                <a:gd name="connsiteX208" fmla="*/ 7723 w 10000"/>
                <a:gd name="connsiteY208" fmla="*/ 2395 h 9986"/>
                <a:gd name="connsiteX209" fmla="*/ 7468 w 10000"/>
                <a:gd name="connsiteY209" fmla="*/ 2436 h 9986"/>
                <a:gd name="connsiteX210" fmla="*/ 7660 w 10000"/>
                <a:gd name="connsiteY210" fmla="*/ 2303 h 9986"/>
                <a:gd name="connsiteX211" fmla="*/ 8130 w 10000"/>
                <a:gd name="connsiteY211" fmla="*/ 2303 h 9986"/>
                <a:gd name="connsiteX212" fmla="*/ 8465 w 10000"/>
                <a:gd name="connsiteY212" fmla="*/ 2127 h 9986"/>
                <a:gd name="connsiteX213" fmla="*/ 8448 w 10000"/>
                <a:gd name="connsiteY213" fmla="*/ 1991 h 9986"/>
                <a:gd name="connsiteX214" fmla="*/ 8347 w 10000"/>
                <a:gd name="connsiteY214" fmla="*/ 2013 h 9986"/>
                <a:gd name="connsiteX215" fmla="*/ 8347 w 10000"/>
                <a:gd name="connsiteY215" fmla="*/ 1941 h 9986"/>
                <a:gd name="connsiteX216" fmla="*/ 8116 w 10000"/>
                <a:gd name="connsiteY216" fmla="*/ 2025 h 9986"/>
                <a:gd name="connsiteX217" fmla="*/ 8055 w 10000"/>
                <a:gd name="connsiteY217" fmla="*/ 1989 h 9986"/>
                <a:gd name="connsiteX218" fmla="*/ 8333 w 10000"/>
                <a:gd name="connsiteY218" fmla="*/ 1897 h 9986"/>
                <a:gd name="connsiteX219" fmla="*/ 8116 w 10000"/>
                <a:gd name="connsiteY219" fmla="*/ 1787 h 9986"/>
                <a:gd name="connsiteX220" fmla="*/ 8001 w 10000"/>
                <a:gd name="connsiteY220" fmla="*/ 1708 h 9986"/>
                <a:gd name="connsiteX221" fmla="*/ 7998 w 10000"/>
                <a:gd name="connsiteY221" fmla="*/ 1601 h 9986"/>
                <a:gd name="connsiteX222" fmla="*/ 7902 w 10000"/>
                <a:gd name="connsiteY222" fmla="*/ 1562 h 9986"/>
                <a:gd name="connsiteX223" fmla="*/ 7921 w 10000"/>
                <a:gd name="connsiteY223" fmla="*/ 1504 h 9986"/>
                <a:gd name="connsiteX224" fmla="*/ 7877 w 10000"/>
                <a:gd name="connsiteY224" fmla="*/ 1442 h 9986"/>
                <a:gd name="connsiteX225" fmla="*/ 7786 w 10000"/>
                <a:gd name="connsiteY225" fmla="*/ 1340 h 9986"/>
                <a:gd name="connsiteX226" fmla="*/ 7720 w 10000"/>
                <a:gd name="connsiteY226" fmla="*/ 1393 h 9986"/>
                <a:gd name="connsiteX227" fmla="*/ 7654 w 10000"/>
                <a:gd name="connsiteY227" fmla="*/ 1481 h 9986"/>
                <a:gd name="connsiteX228" fmla="*/ 7509 w 10000"/>
                <a:gd name="connsiteY228" fmla="*/ 1552 h 9986"/>
                <a:gd name="connsiteX229" fmla="*/ 7498 w 10000"/>
                <a:gd name="connsiteY229" fmla="*/ 1481 h 9986"/>
                <a:gd name="connsiteX230" fmla="*/ 7319 w 10000"/>
                <a:gd name="connsiteY230" fmla="*/ 1528 h 9986"/>
                <a:gd name="connsiteX231" fmla="*/ 7449 w 10000"/>
                <a:gd name="connsiteY231" fmla="*/ 1437 h 9986"/>
                <a:gd name="connsiteX232" fmla="*/ 7418 w 10000"/>
                <a:gd name="connsiteY232" fmla="*/ 1367 h 9986"/>
                <a:gd name="connsiteX233" fmla="*/ 7407 w 10000"/>
                <a:gd name="connsiteY233" fmla="*/ 1253 h 9986"/>
                <a:gd name="connsiteX234" fmla="*/ 7267 w 10000"/>
                <a:gd name="connsiteY234" fmla="*/ 1243 h 9986"/>
                <a:gd name="connsiteX235" fmla="*/ 7267 w 10000"/>
                <a:gd name="connsiteY235" fmla="*/ 1207 h 9986"/>
                <a:gd name="connsiteX236" fmla="*/ 7097 w 10000"/>
                <a:gd name="connsiteY236" fmla="*/ 1110 h 9986"/>
                <a:gd name="connsiteX237" fmla="*/ 7004 w 10000"/>
                <a:gd name="connsiteY237" fmla="*/ 1137 h 9986"/>
                <a:gd name="connsiteX238" fmla="*/ 6792 w 10000"/>
                <a:gd name="connsiteY238" fmla="*/ 1108 h 9986"/>
                <a:gd name="connsiteX239" fmla="*/ 6762 w 10000"/>
                <a:gd name="connsiteY239" fmla="*/ 1159 h 9986"/>
                <a:gd name="connsiteX240" fmla="*/ 6820 w 10000"/>
                <a:gd name="connsiteY240" fmla="*/ 1207 h 9986"/>
                <a:gd name="connsiteX241" fmla="*/ 6770 w 10000"/>
                <a:gd name="connsiteY241" fmla="*/ 1289 h 9986"/>
                <a:gd name="connsiteX242" fmla="*/ 6850 w 10000"/>
                <a:gd name="connsiteY242" fmla="*/ 1412 h 9986"/>
                <a:gd name="connsiteX243" fmla="*/ 6712 w 10000"/>
                <a:gd name="connsiteY243" fmla="*/ 1491 h 9986"/>
                <a:gd name="connsiteX244" fmla="*/ 6820 w 10000"/>
                <a:gd name="connsiteY244" fmla="*/ 1547 h 9986"/>
                <a:gd name="connsiteX245" fmla="*/ 6866 w 10000"/>
                <a:gd name="connsiteY245" fmla="*/ 1742 h 9986"/>
                <a:gd name="connsiteX246" fmla="*/ 6647 w 10000"/>
                <a:gd name="connsiteY246" fmla="*/ 1907 h 9986"/>
                <a:gd name="connsiteX247" fmla="*/ 6726 w 10000"/>
                <a:gd name="connsiteY247" fmla="*/ 2103 h 9986"/>
                <a:gd name="connsiteX248" fmla="*/ 6784 w 10000"/>
                <a:gd name="connsiteY248" fmla="*/ 2125 h 9986"/>
                <a:gd name="connsiteX249" fmla="*/ 6647 w 10000"/>
                <a:gd name="connsiteY249" fmla="*/ 2230 h 9986"/>
                <a:gd name="connsiteX250" fmla="*/ 6542 w 10000"/>
                <a:gd name="connsiteY250" fmla="*/ 2237 h 9986"/>
                <a:gd name="connsiteX251" fmla="*/ 6578 w 10000"/>
                <a:gd name="connsiteY251" fmla="*/ 2166 h 9986"/>
                <a:gd name="connsiteX252" fmla="*/ 6457 w 10000"/>
                <a:gd name="connsiteY252" fmla="*/ 2057 h 9986"/>
                <a:gd name="connsiteX253" fmla="*/ 6457 w 10000"/>
                <a:gd name="connsiteY253" fmla="*/ 1854 h 9986"/>
                <a:gd name="connsiteX254" fmla="*/ 6218 w 10000"/>
                <a:gd name="connsiteY254" fmla="*/ 1825 h 9986"/>
                <a:gd name="connsiteX255" fmla="*/ 5932 w 10000"/>
                <a:gd name="connsiteY255" fmla="*/ 1684 h 9986"/>
                <a:gd name="connsiteX256" fmla="*/ 5790 w 10000"/>
                <a:gd name="connsiteY256" fmla="*/ 1645 h 9986"/>
                <a:gd name="connsiteX257" fmla="*/ 5661 w 10000"/>
                <a:gd name="connsiteY257" fmla="*/ 1673 h 9986"/>
                <a:gd name="connsiteX258" fmla="*/ 5630 w 10000"/>
                <a:gd name="connsiteY258" fmla="*/ 1493 h 9986"/>
                <a:gd name="connsiteX259" fmla="*/ 5548 w 10000"/>
                <a:gd name="connsiteY259" fmla="*/ 1525 h 9986"/>
                <a:gd name="connsiteX260" fmla="*/ 5531 w 10000"/>
                <a:gd name="connsiteY260" fmla="*/ 1221 h 9986"/>
                <a:gd name="connsiteX261" fmla="*/ 5674 w 10000"/>
                <a:gd name="connsiteY261" fmla="*/ 1149 h 9986"/>
                <a:gd name="connsiteX262" fmla="*/ 5688 w 10000"/>
                <a:gd name="connsiteY262" fmla="*/ 1075 h 9986"/>
                <a:gd name="connsiteX263" fmla="*/ 5825 w 10000"/>
                <a:gd name="connsiteY263" fmla="*/ 1050 h 9986"/>
                <a:gd name="connsiteX264" fmla="*/ 5614 w 10000"/>
                <a:gd name="connsiteY264" fmla="*/ 926 h 9986"/>
                <a:gd name="connsiteX265" fmla="*/ 5825 w 10000"/>
                <a:gd name="connsiteY265" fmla="*/ 999 h 9986"/>
                <a:gd name="connsiteX266" fmla="*/ 5883 w 10000"/>
                <a:gd name="connsiteY266" fmla="*/ 926 h 9986"/>
                <a:gd name="connsiteX267" fmla="*/ 6001 w 10000"/>
                <a:gd name="connsiteY267" fmla="*/ 926 h 9986"/>
                <a:gd name="connsiteX268" fmla="*/ 6108 w 10000"/>
                <a:gd name="connsiteY268" fmla="*/ 809 h 9986"/>
                <a:gd name="connsiteX269" fmla="*/ 5949 w 10000"/>
                <a:gd name="connsiteY269" fmla="*/ 790 h 9986"/>
                <a:gd name="connsiteX270" fmla="*/ 5869 w 10000"/>
                <a:gd name="connsiteY270" fmla="*/ 736 h 9986"/>
                <a:gd name="connsiteX271" fmla="*/ 6119 w 10000"/>
                <a:gd name="connsiteY271" fmla="*/ 773 h 9986"/>
                <a:gd name="connsiteX272" fmla="*/ 6136 w 10000"/>
                <a:gd name="connsiteY272" fmla="*/ 657 h 9986"/>
                <a:gd name="connsiteX273" fmla="*/ 6383 w 10000"/>
                <a:gd name="connsiteY273" fmla="*/ 674 h 9986"/>
                <a:gd name="connsiteX274" fmla="*/ 6523 w 10000"/>
                <a:gd name="connsiteY274" fmla="*/ 591 h 9986"/>
                <a:gd name="connsiteX275" fmla="*/ 6435 w 10000"/>
                <a:gd name="connsiteY275" fmla="*/ 436 h 9986"/>
                <a:gd name="connsiteX276" fmla="*/ 6528 w 10000"/>
                <a:gd name="connsiteY276" fmla="*/ 414 h 9986"/>
                <a:gd name="connsiteX277" fmla="*/ 6213 w 10000"/>
                <a:gd name="connsiteY277" fmla="*/ 270 h 9986"/>
                <a:gd name="connsiteX278" fmla="*/ 6276 w 10000"/>
                <a:gd name="connsiteY278" fmla="*/ 399 h 9986"/>
                <a:gd name="connsiteX279" fmla="*/ 6188 w 10000"/>
                <a:gd name="connsiteY279" fmla="*/ 414 h 9986"/>
                <a:gd name="connsiteX280" fmla="*/ 6075 w 10000"/>
                <a:gd name="connsiteY280" fmla="*/ 571 h 9986"/>
                <a:gd name="connsiteX281" fmla="*/ 6034 w 10000"/>
                <a:gd name="connsiteY281" fmla="*/ 452 h 9986"/>
                <a:gd name="connsiteX282" fmla="*/ 5916 w 10000"/>
                <a:gd name="connsiteY282" fmla="*/ 332 h 9986"/>
                <a:gd name="connsiteX283" fmla="*/ 5850 w 10000"/>
                <a:gd name="connsiteY283" fmla="*/ 452 h 9986"/>
                <a:gd name="connsiteX284" fmla="*/ 5768 w 10000"/>
                <a:gd name="connsiteY284" fmla="*/ 327 h 9986"/>
                <a:gd name="connsiteX285" fmla="*/ 5666 w 10000"/>
                <a:gd name="connsiteY285" fmla="*/ 287 h 9986"/>
                <a:gd name="connsiteX286" fmla="*/ 5688 w 10000"/>
                <a:gd name="connsiteY286" fmla="*/ 233 h 9986"/>
                <a:gd name="connsiteX287" fmla="*/ 5759 w 10000"/>
                <a:gd name="connsiteY287" fmla="*/ 233 h 9986"/>
                <a:gd name="connsiteX288" fmla="*/ 5641 w 10000"/>
                <a:gd name="connsiteY288" fmla="*/ 87 h 9986"/>
                <a:gd name="connsiteX289" fmla="*/ 5479 w 10000"/>
                <a:gd name="connsiteY289" fmla="*/ 0 h 9986"/>
                <a:gd name="connsiteX290" fmla="*/ 5397 w 10000"/>
                <a:gd name="connsiteY290" fmla="*/ 87 h 9986"/>
                <a:gd name="connsiteX291" fmla="*/ 5375 w 10000"/>
                <a:gd name="connsiteY291" fmla="*/ 235 h 9986"/>
                <a:gd name="connsiteX292" fmla="*/ 5595 w 10000"/>
                <a:gd name="connsiteY292" fmla="*/ 307 h 9986"/>
                <a:gd name="connsiteX293" fmla="*/ 5614 w 10000"/>
                <a:gd name="connsiteY293" fmla="*/ 422 h 9986"/>
                <a:gd name="connsiteX294" fmla="*/ 5446 w 10000"/>
                <a:gd name="connsiteY294" fmla="*/ 472 h 9986"/>
                <a:gd name="connsiteX295" fmla="*/ 5474 w 10000"/>
                <a:gd name="connsiteY295" fmla="*/ 571 h 9986"/>
                <a:gd name="connsiteX296" fmla="*/ 5391 w 10000"/>
                <a:gd name="connsiteY296" fmla="*/ 546 h 9986"/>
                <a:gd name="connsiteX297" fmla="*/ 5367 w 10000"/>
                <a:gd name="connsiteY297" fmla="*/ 479 h 9986"/>
                <a:gd name="connsiteX298" fmla="*/ 5246 w 10000"/>
                <a:gd name="connsiteY298" fmla="*/ 512 h 9986"/>
                <a:gd name="connsiteX299" fmla="*/ 4941 w 10000"/>
                <a:gd name="connsiteY299" fmla="*/ 524 h 9986"/>
                <a:gd name="connsiteX300" fmla="*/ 4861 w 10000"/>
                <a:gd name="connsiteY300" fmla="*/ 467 h 9986"/>
                <a:gd name="connsiteX301" fmla="*/ 4647 w 10000"/>
                <a:gd name="connsiteY301" fmla="*/ 372 h 9986"/>
                <a:gd name="connsiteX302" fmla="*/ 4452 w 10000"/>
                <a:gd name="connsiteY302" fmla="*/ 444 h 9986"/>
                <a:gd name="connsiteX303" fmla="*/ 4512 w 10000"/>
                <a:gd name="connsiteY303" fmla="*/ 467 h 9986"/>
                <a:gd name="connsiteX304" fmla="*/ 4675 w 10000"/>
                <a:gd name="connsiteY304" fmla="*/ 403 h 9986"/>
                <a:gd name="connsiteX305" fmla="*/ 4567 w 10000"/>
                <a:gd name="connsiteY305" fmla="*/ 586 h 9986"/>
                <a:gd name="connsiteX306" fmla="*/ 4356 w 10000"/>
                <a:gd name="connsiteY306" fmla="*/ 479 h 9986"/>
                <a:gd name="connsiteX307" fmla="*/ 3944 w 10000"/>
                <a:gd name="connsiteY307" fmla="*/ 481 h 9986"/>
                <a:gd name="connsiteX308" fmla="*/ 4059 w 10000"/>
                <a:gd name="connsiteY308" fmla="*/ 434 h 9986"/>
                <a:gd name="connsiteX309" fmla="*/ 3790 w 10000"/>
                <a:gd name="connsiteY309" fmla="*/ 374 h 9986"/>
                <a:gd name="connsiteX310" fmla="*/ 3406 w 10000"/>
                <a:gd name="connsiteY310" fmla="*/ 264 h 9986"/>
                <a:gd name="connsiteX311" fmla="*/ 3268 w 10000"/>
                <a:gd name="connsiteY311" fmla="*/ 327 h 9986"/>
                <a:gd name="connsiteX312" fmla="*/ 3274 w 10000"/>
                <a:gd name="connsiteY312" fmla="*/ 233 h 9986"/>
                <a:gd name="connsiteX313" fmla="*/ 3175 w 10000"/>
                <a:gd name="connsiteY313" fmla="*/ 327 h 9986"/>
                <a:gd name="connsiteX314" fmla="*/ 3027 w 10000"/>
                <a:gd name="connsiteY314" fmla="*/ 220 h 9986"/>
                <a:gd name="connsiteX315" fmla="*/ 2777 w 10000"/>
                <a:gd name="connsiteY315" fmla="*/ 341 h 9986"/>
                <a:gd name="connsiteX316" fmla="*/ 2771 w 10000"/>
                <a:gd name="connsiteY316" fmla="*/ 314 h 9986"/>
                <a:gd name="connsiteX317" fmla="*/ 2505 w 10000"/>
                <a:gd name="connsiteY317" fmla="*/ 358 h 9986"/>
                <a:gd name="connsiteX318" fmla="*/ 2543 w 10000"/>
                <a:gd name="connsiteY318" fmla="*/ 427 h 9986"/>
                <a:gd name="connsiteX319" fmla="*/ 2024 w 10000"/>
                <a:gd name="connsiteY319" fmla="*/ 285 h 9986"/>
                <a:gd name="connsiteX320" fmla="*/ 1219 w 10000"/>
                <a:gd name="connsiteY320" fmla="*/ 192 h 9986"/>
                <a:gd name="connsiteX321" fmla="*/ 1186 w 10000"/>
                <a:gd name="connsiteY321" fmla="*/ 143 h 9986"/>
                <a:gd name="connsiteX322" fmla="*/ 931 w 10000"/>
                <a:gd name="connsiteY322" fmla="*/ 100 h 9986"/>
                <a:gd name="connsiteX323" fmla="*/ 843 w 10000"/>
                <a:gd name="connsiteY323" fmla="*/ 82 h 9986"/>
                <a:gd name="connsiteX324" fmla="*/ 753 w 10000"/>
                <a:gd name="connsiteY324" fmla="*/ 143 h 9986"/>
                <a:gd name="connsiteX325" fmla="*/ 577 w 10000"/>
                <a:gd name="connsiteY325" fmla="*/ 177 h 9986"/>
                <a:gd name="connsiteX326" fmla="*/ 417 w 10000"/>
                <a:gd name="connsiteY326" fmla="*/ 238 h 9986"/>
                <a:gd name="connsiteX327" fmla="*/ 332 w 10000"/>
                <a:gd name="connsiteY327" fmla="*/ 354 h 9986"/>
                <a:gd name="connsiteX328" fmla="*/ 135 w 10000"/>
                <a:gd name="connsiteY328" fmla="*/ 374 h 9986"/>
                <a:gd name="connsiteX329" fmla="*/ 88 w 10000"/>
                <a:gd name="connsiteY329" fmla="*/ 444 h 9986"/>
                <a:gd name="connsiteX330" fmla="*/ 332 w 10000"/>
                <a:gd name="connsiteY330" fmla="*/ 591 h 9986"/>
                <a:gd name="connsiteX331" fmla="*/ 437 w 10000"/>
                <a:gd name="connsiteY331" fmla="*/ 646 h 9986"/>
                <a:gd name="connsiteX332" fmla="*/ 527 w 10000"/>
                <a:gd name="connsiteY332" fmla="*/ 687 h 9986"/>
                <a:gd name="connsiteX333" fmla="*/ 332 w 10000"/>
                <a:gd name="connsiteY333" fmla="*/ 712 h 9986"/>
                <a:gd name="connsiteX334" fmla="*/ 332 w 10000"/>
                <a:gd name="connsiteY334" fmla="*/ 652 h 9986"/>
                <a:gd name="connsiteX335" fmla="*/ 255 w 10000"/>
                <a:gd name="connsiteY335" fmla="*/ 652 h 9986"/>
                <a:gd name="connsiteX336" fmla="*/ 0 w 10000"/>
                <a:gd name="connsiteY336" fmla="*/ 770 h 9986"/>
                <a:gd name="connsiteX0" fmla="*/ 0 w 10000"/>
                <a:gd name="connsiteY0" fmla="*/ 771 h 9946"/>
                <a:gd name="connsiteX1" fmla="*/ 137 w 10000"/>
                <a:gd name="connsiteY1" fmla="*/ 797 h 9946"/>
                <a:gd name="connsiteX2" fmla="*/ 85 w 10000"/>
                <a:gd name="connsiteY2" fmla="*/ 812 h 9946"/>
                <a:gd name="connsiteX3" fmla="*/ 137 w 10000"/>
                <a:gd name="connsiteY3" fmla="*/ 881 h 9946"/>
                <a:gd name="connsiteX4" fmla="*/ 357 w 10000"/>
                <a:gd name="connsiteY4" fmla="*/ 869 h 9946"/>
                <a:gd name="connsiteX5" fmla="*/ 401 w 10000"/>
                <a:gd name="connsiteY5" fmla="*/ 913 h 9946"/>
                <a:gd name="connsiteX6" fmla="*/ 489 w 10000"/>
                <a:gd name="connsiteY6" fmla="*/ 881 h 9946"/>
                <a:gd name="connsiteX7" fmla="*/ 516 w 10000"/>
                <a:gd name="connsiteY7" fmla="*/ 1000 h 9946"/>
                <a:gd name="connsiteX8" fmla="*/ 209 w 10000"/>
                <a:gd name="connsiteY8" fmla="*/ 1105 h 9946"/>
                <a:gd name="connsiteX9" fmla="*/ 159 w 10000"/>
                <a:gd name="connsiteY9" fmla="*/ 1221 h 9946"/>
                <a:gd name="connsiteX10" fmla="*/ 206 w 10000"/>
                <a:gd name="connsiteY10" fmla="*/ 1262 h 9946"/>
                <a:gd name="connsiteX11" fmla="*/ 319 w 10000"/>
                <a:gd name="connsiteY11" fmla="*/ 1284 h 9946"/>
                <a:gd name="connsiteX12" fmla="*/ 269 w 10000"/>
                <a:gd name="connsiteY12" fmla="*/ 1342 h 9946"/>
                <a:gd name="connsiteX13" fmla="*/ 316 w 10000"/>
                <a:gd name="connsiteY13" fmla="*/ 1395 h 9946"/>
                <a:gd name="connsiteX14" fmla="*/ 357 w 10000"/>
                <a:gd name="connsiteY14" fmla="*/ 1402 h 9946"/>
                <a:gd name="connsiteX15" fmla="*/ 417 w 10000"/>
                <a:gd name="connsiteY15" fmla="*/ 1331 h 9946"/>
                <a:gd name="connsiteX16" fmla="*/ 470 w 10000"/>
                <a:gd name="connsiteY16" fmla="*/ 1453 h 9946"/>
                <a:gd name="connsiteX17" fmla="*/ 434 w 10000"/>
                <a:gd name="connsiteY17" fmla="*/ 1506 h 9946"/>
                <a:gd name="connsiteX18" fmla="*/ 566 w 10000"/>
                <a:gd name="connsiteY18" fmla="*/ 1439 h 9946"/>
                <a:gd name="connsiteX19" fmla="*/ 676 w 10000"/>
                <a:gd name="connsiteY19" fmla="*/ 1530 h 9946"/>
                <a:gd name="connsiteX20" fmla="*/ 840 w 10000"/>
                <a:gd name="connsiteY20" fmla="*/ 1458 h 9946"/>
                <a:gd name="connsiteX21" fmla="*/ 687 w 10000"/>
                <a:gd name="connsiteY21" fmla="*/ 1686 h 9946"/>
                <a:gd name="connsiteX22" fmla="*/ 569 w 10000"/>
                <a:gd name="connsiteY22" fmla="*/ 1730 h 9946"/>
                <a:gd name="connsiteX23" fmla="*/ 566 w 10000"/>
                <a:gd name="connsiteY23" fmla="*/ 1777 h 9946"/>
                <a:gd name="connsiteX24" fmla="*/ 434 w 10000"/>
                <a:gd name="connsiteY24" fmla="*/ 1784 h 9946"/>
                <a:gd name="connsiteX25" fmla="*/ 343 w 10000"/>
                <a:gd name="connsiteY25" fmla="*/ 1872 h 9946"/>
                <a:gd name="connsiteX26" fmla="*/ 470 w 10000"/>
                <a:gd name="connsiteY26" fmla="*/ 1805 h 9946"/>
                <a:gd name="connsiteX27" fmla="*/ 604 w 10000"/>
                <a:gd name="connsiteY27" fmla="*/ 1811 h 9946"/>
                <a:gd name="connsiteX28" fmla="*/ 659 w 10000"/>
                <a:gd name="connsiteY28" fmla="*/ 1739 h 9946"/>
                <a:gd name="connsiteX29" fmla="*/ 750 w 10000"/>
                <a:gd name="connsiteY29" fmla="*/ 1720 h 9946"/>
                <a:gd name="connsiteX30" fmla="*/ 1035 w 10000"/>
                <a:gd name="connsiteY30" fmla="*/ 1552 h 9946"/>
                <a:gd name="connsiteX31" fmla="*/ 1088 w 10000"/>
                <a:gd name="connsiteY31" fmla="*/ 1483 h 9946"/>
                <a:gd name="connsiteX32" fmla="*/ 1038 w 10000"/>
                <a:gd name="connsiteY32" fmla="*/ 1436 h 9946"/>
                <a:gd name="connsiteX33" fmla="*/ 1299 w 10000"/>
                <a:gd name="connsiteY33" fmla="*/ 1227 h 9946"/>
                <a:gd name="connsiteX34" fmla="*/ 1343 w 10000"/>
                <a:gd name="connsiteY34" fmla="*/ 1247 h 9946"/>
                <a:gd name="connsiteX35" fmla="*/ 1239 w 10000"/>
                <a:gd name="connsiteY35" fmla="*/ 1296 h 9946"/>
                <a:gd name="connsiteX36" fmla="*/ 1203 w 10000"/>
                <a:gd name="connsiteY36" fmla="*/ 1395 h 9946"/>
                <a:gd name="connsiteX37" fmla="*/ 1269 w 10000"/>
                <a:gd name="connsiteY37" fmla="*/ 1395 h 9946"/>
                <a:gd name="connsiteX38" fmla="*/ 1206 w 10000"/>
                <a:gd name="connsiteY38" fmla="*/ 1451 h 9946"/>
                <a:gd name="connsiteX39" fmla="*/ 1450 w 10000"/>
                <a:gd name="connsiteY39" fmla="*/ 1375 h 9946"/>
                <a:gd name="connsiteX40" fmla="*/ 1505 w 10000"/>
                <a:gd name="connsiteY40" fmla="*/ 1274 h 9946"/>
                <a:gd name="connsiteX41" fmla="*/ 1626 w 10000"/>
                <a:gd name="connsiteY41" fmla="*/ 1245 h 9946"/>
                <a:gd name="connsiteX42" fmla="*/ 1585 w 10000"/>
                <a:gd name="connsiteY42" fmla="*/ 1301 h 9946"/>
                <a:gd name="connsiteX43" fmla="*/ 1793 w 10000"/>
                <a:gd name="connsiteY43" fmla="*/ 1375 h 9946"/>
                <a:gd name="connsiteX44" fmla="*/ 2172 w 10000"/>
                <a:gd name="connsiteY44" fmla="*/ 1385 h 9946"/>
                <a:gd name="connsiteX45" fmla="*/ 2200 w 10000"/>
                <a:gd name="connsiteY45" fmla="*/ 1453 h 9946"/>
                <a:gd name="connsiteX46" fmla="*/ 2274 w 10000"/>
                <a:gd name="connsiteY46" fmla="*/ 1513 h 9946"/>
                <a:gd name="connsiteX47" fmla="*/ 2351 w 10000"/>
                <a:gd name="connsiteY47" fmla="*/ 1549 h 9946"/>
                <a:gd name="connsiteX48" fmla="*/ 2499 w 10000"/>
                <a:gd name="connsiteY48" fmla="*/ 1537 h 9946"/>
                <a:gd name="connsiteX49" fmla="*/ 2615 w 10000"/>
                <a:gd name="connsiteY49" fmla="*/ 1581 h 9946"/>
                <a:gd name="connsiteX50" fmla="*/ 2595 w 10000"/>
                <a:gd name="connsiteY50" fmla="*/ 1657 h 9946"/>
                <a:gd name="connsiteX51" fmla="*/ 2771 w 10000"/>
                <a:gd name="connsiteY51" fmla="*/ 1759 h 9946"/>
                <a:gd name="connsiteX52" fmla="*/ 2823 w 10000"/>
                <a:gd name="connsiteY52" fmla="*/ 1917 h 9946"/>
                <a:gd name="connsiteX53" fmla="*/ 3010 w 10000"/>
                <a:gd name="connsiteY53" fmla="*/ 2113 h 9946"/>
                <a:gd name="connsiteX54" fmla="*/ 3027 w 10000"/>
                <a:gd name="connsiteY54" fmla="*/ 2226 h 9946"/>
                <a:gd name="connsiteX55" fmla="*/ 3263 w 10000"/>
                <a:gd name="connsiteY55" fmla="*/ 2334 h 9946"/>
                <a:gd name="connsiteX56" fmla="*/ 3378 w 10000"/>
                <a:gd name="connsiteY56" fmla="*/ 2351 h 9946"/>
                <a:gd name="connsiteX57" fmla="*/ 3414 w 10000"/>
                <a:gd name="connsiteY57" fmla="*/ 2496 h 9946"/>
                <a:gd name="connsiteX58" fmla="*/ 3263 w 10000"/>
                <a:gd name="connsiteY58" fmla="*/ 2496 h 9946"/>
                <a:gd name="connsiteX59" fmla="*/ 3318 w 10000"/>
                <a:gd name="connsiteY59" fmla="*/ 2677 h 9946"/>
                <a:gd name="connsiteX60" fmla="*/ 3288 w 10000"/>
                <a:gd name="connsiteY60" fmla="*/ 3154 h 9946"/>
                <a:gd name="connsiteX61" fmla="*/ 3439 w 10000"/>
                <a:gd name="connsiteY61" fmla="*/ 3412 h 9946"/>
                <a:gd name="connsiteX62" fmla="*/ 3573 w 10000"/>
                <a:gd name="connsiteY62" fmla="*/ 3618 h 9946"/>
                <a:gd name="connsiteX63" fmla="*/ 3727 w 10000"/>
                <a:gd name="connsiteY63" fmla="*/ 3655 h 9946"/>
                <a:gd name="connsiteX64" fmla="*/ 3840 w 10000"/>
                <a:gd name="connsiteY64" fmla="*/ 3775 h 9946"/>
                <a:gd name="connsiteX65" fmla="*/ 3944 w 10000"/>
                <a:gd name="connsiteY65" fmla="*/ 3984 h 9946"/>
                <a:gd name="connsiteX66" fmla="*/ 4136 w 10000"/>
                <a:gd name="connsiteY66" fmla="*/ 4194 h 9946"/>
                <a:gd name="connsiteX67" fmla="*/ 4205 w 10000"/>
                <a:gd name="connsiteY67" fmla="*/ 4352 h 9946"/>
                <a:gd name="connsiteX68" fmla="*/ 4372 w 10000"/>
                <a:gd name="connsiteY68" fmla="*/ 4489 h 9946"/>
                <a:gd name="connsiteX69" fmla="*/ 4419 w 10000"/>
                <a:gd name="connsiteY69" fmla="*/ 4450 h 9946"/>
                <a:gd name="connsiteX70" fmla="*/ 4024 w 10000"/>
                <a:gd name="connsiteY70" fmla="*/ 3953 h 9946"/>
                <a:gd name="connsiteX71" fmla="*/ 4002 w 10000"/>
                <a:gd name="connsiteY71" fmla="*/ 3817 h 9946"/>
                <a:gd name="connsiteX72" fmla="*/ 4084 w 10000"/>
                <a:gd name="connsiteY72" fmla="*/ 3846 h 9946"/>
                <a:gd name="connsiteX73" fmla="*/ 4235 w 10000"/>
                <a:gd name="connsiteY73" fmla="*/ 4071 h 9946"/>
                <a:gd name="connsiteX74" fmla="*/ 4436 w 10000"/>
                <a:gd name="connsiteY74" fmla="*/ 4233 h 9946"/>
                <a:gd name="connsiteX75" fmla="*/ 4430 w 10000"/>
                <a:gd name="connsiteY75" fmla="*/ 4293 h 9946"/>
                <a:gd name="connsiteX76" fmla="*/ 4699 w 10000"/>
                <a:gd name="connsiteY76" fmla="*/ 4514 h 9946"/>
                <a:gd name="connsiteX77" fmla="*/ 4740 w 10000"/>
                <a:gd name="connsiteY77" fmla="*/ 4607 h 9946"/>
                <a:gd name="connsiteX78" fmla="*/ 4710 w 10000"/>
                <a:gd name="connsiteY78" fmla="*/ 4679 h 9946"/>
                <a:gd name="connsiteX79" fmla="*/ 4771 w 10000"/>
                <a:gd name="connsiteY79" fmla="*/ 4760 h 9946"/>
                <a:gd name="connsiteX80" fmla="*/ 5306 w 10000"/>
                <a:gd name="connsiteY80" fmla="*/ 4994 h 9946"/>
                <a:gd name="connsiteX81" fmla="*/ 5548 w 10000"/>
                <a:gd name="connsiteY81" fmla="*/ 4969 h 9946"/>
                <a:gd name="connsiteX82" fmla="*/ 5707 w 10000"/>
                <a:gd name="connsiteY82" fmla="*/ 5077 h 9946"/>
                <a:gd name="connsiteX83" fmla="*/ 5869 w 10000"/>
                <a:gd name="connsiteY83" fmla="*/ 5141 h 9946"/>
                <a:gd name="connsiteX84" fmla="*/ 6037 w 10000"/>
                <a:gd name="connsiteY84" fmla="*/ 5161 h 9946"/>
                <a:gd name="connsiteX85" fmla="*/ 6188 w 10000"/>
                <a:gd name="connsiteY85" fmla="*/ 5330 h 9946"/>
                <a:gd name="connsiteX86" fmla="*/ 6199 w 10000"/>
                <a:gd name="connsiteY86" fmla="*/ 5405 h 9946"/>
                <a:gd name="connsiteX87" fmla="*/ 6251 w 10000"/>
                <a:gd name="connsiteY87" fmla="*/ 5392 h 9946"/>
                <a:gd name="connsiteX88" fmla="*/ 6399 w 10000"/>
                <a:gd name="connsiteY88" fmla="*/ 5515 h 9946"/>
                <a:gd name="connsiteX89" fmla="*/ 6581 w 10000"/>
                <a:gd name="connsiteY89" fmla="*/ 5601 h 9946"/>
                <a:gd name="connsiteX90" fmla="*/ 6594 w 10000"/>
                <a:gd name="connsiteY90" fmla="*/ 5530 h 9946"/>
                <a:gd name="connsiteX91" fmla="*/ 6685 w 10000"/>
                <a:gd name="connsiteY91" fmla="*/ 5476 h 9946"/>
                <a:gd name="connsiteX92" fmla="*/ 6773 w 10000"/>
                <a:gd name="connsiteY92" fmla="*/ 5515 h 9946"/>
                <a:gd name="connsiteX93" fmla="*/ 6784 w 10000"/>
                <a:gd name="connsiteY93" fmla="*/ 5596 h 9946"/>
                <a:gd name="connsiteX94" fmla="*/ 6820 w 10000"/>
                <a:gd name="connsiteY94" fmla="*/ 5821 h 9946"/>
                <a:gd name="connsiteX95" fmla="*/ 6625 w 10000"/>
                <a:gd name="connsiteY95" fmla="*/ 6039 h 9946"/>
                <a:gd name="connsiteX96" fmla="*/ 6567 w 10000"/>
                <a:gd name="connsiteY96" fmla="*/ 6255 h 9946"/>
                <a:gd name="connsiteX97" fmla="*/ 6548 w 10000"/>
                <a:gd name="connsiteY97" fmla="*/ 6499 h 9946"/>
                <a:gd name="connsiteX98" fmla="*/ 6710 w 10000"/>
                <a:gd name="connsiteY98" fmla="*/ 6669 h 9946"/>
                <a:gd name="connsiteX99" fmla="*/ 6899 w 10000"/>
                <a:gd name="connsiteY99" fmla="*/ 7084 h 9946"/>
                <a:gd name="connsiteX100" fmla="*/ 7344 w 10000"/>
                <a:gd name="connsiteY100" fmla="*/ 7366 h 9946"/>
                <a:gd name="connsiteX101" fmla="*/ 7366 w 10000"/>
                <a:gd name="connsiteY101" fmla="*/ 7602 h 9946"/>
                <a:gd name="connsiteX102" fmla="*/ 7267 w 10000"/>
                <a:gd name="connsiteY102" fmla="*/ 8148 h 9946"/>
                <a:gd name="connsiteX103" fmla="*/ 7270 w 10000"/>
                <a:gd name="connsiteY103" fmla="*/ 8440 h 9946"/>
                <a:gd name="connsiteX104" fmla="*/ 7111 w 10000"/>
                <a:gd name="connsiteY104" fmla="*/ 8785 h 9946"/>
                <a:gd name="connsiteX105" fmla="*/ 7097 w 10000"/>
                <a:gd name="connsiteY105" fmla="*/ 9121 h 9946"/>
                <a:gd name="connsiteX106" fmla="*/ 7210 w 10000"/>
                <a:gd name="connsiteY106" fmla="*/ 9148 h 9946"/>
                <a:gd name="connsiteX107" fmla="*/ 7185 w 10000"/>
                <a:gd name="connsiteY107" fmla="*/ 9401 h 9946"/>
                <a:gd name="connsiteX108" fmla="*/ 7064 w 10000"/>
                <a:gd name="connsiteY108" fmla="*/ 9572 h 9946"/>
                <a:gd name="connsiteX109" fmla="*/ 7042 w 10000"/>
                <a:gd name="connsiteY109" fmla="*/ 9676 h 9946"/>
                <a:gd name="connsiteX110" fmla="*/ 7097 w 10000"/>
                <a:gd name="connsiteY110" fmla="*/ 9823 h 9946"/>
                <a:gd name="connsiteX111" fmla="*/ 7078 w 10000"/>
                <a:gd name="connsiteY111" fmla="*/ 9946 h 9946"/>
                <a:gd name="connsiteX112" fmla="*/ 7531 w 10000"/>
                <a:gd name="connsiteY112" fmla="*/ 9859 h 9946"/>
                <a:gd name="connsiteX113" fmla="*/ 7709 w 10000"/>
                <a:gd name="connsiteY113" fmla="*/ 9642 h 9946"/>
                <a:gd name="connsiteX114" fmla="*/ 7572 w 10000"/>
                <a:gd name="connsiteY114" fmla="*/ 9507 h 9946"/>
                <a:gd name="connsiteX115" fmla="*/ 7723 w 10000"/>
                <a:gd name="connsiteY115" fmla="*/ 9423 h 9946"/>
                <a:gd name="connsiteX116" fmla="*/ 7849 w 10000"/>
                <a:gd name="connsiteY116" fmla="*/ 9176 h 9946"/>
                <a:gd name="connsiteX117" fmla="*/ 7753 w 10000"/>
                <a:gd name="connsiteY117" fmla="*/ 9071 h 9946"/>
                <a:gd name="connsiteX118" fmla="*/ 7951 w 10000"/>
                <a:gd name="connsiteY118" fmla="*/ 9073 h 9946"/>
                <a:gd name="connsiteX119" fmla="*/ 7957 w 10000"/>
                <a:gd name="connsiteY119" fmla="*/ 8906 h 9946"/>
                <a:gd name="connsiteX120" fmla="*/ 8283 w 10000"/>
                <a:gd name="connsiteY120" fmla="*/ 8876 h 9946"/>
                <a:gd name="connsiteX121" fmla="*/ 8382 w 10000"/>
                <a:gd name="connsiteY121" fmla="*/ 8758 h 9946"/>
                <a:gd name="connsiteX122" fmla="*/ 8250 w 10000"/>
                <a:gd name="connsiteY122" fmla="*/ 8531 h 9946"/>
                <a:gd name="connsiteX123" fmla="*/ 8520 w 10000"/>
                <a:gd name="connsiteY123" fmla="*/ 8607 h 9946"/>
                <a:gd name="connsiteX124" fmla="*/ 8629 w 10000"/>
                <a:gd name="connsiteY124" fmla="*/ 8507 h 9946"/>
                <a:gd name="connsiteX125" fmla="*/ 8995 w 10000"/>
                <a:gd name="connsiteY125" fmla="*/ 8095 h 9946"/>
                <a:gd name="connsiteX126" fmla="*/ 9017 w 10000"/>
                <a:gd name="connsiteY126" fmla="*/ 7879 h 9946"/>
                <a:gd name="connsiteX127" fmla="*/ 9300 w 10000"/>
                <a:gd name="connsiteY127" fmla="*/ 7697 h 9946"/>
                <a:gd name="connsiteX128" fmla="*/ 9555 w 10000"/>
                <a:gd name="connsiteY128" fmla="*/ 7626 h 9946"/>
                <a:gd name="connsiteX129" fmla="*/ 9701 w 10000"/>
                <a:gd name="connsiteY129" fmla="*/ 7313 h 9946"/>
                <a:gd name="connsiteX130" fmla="*/ 9720 w 10000"/>
                <a:gd name="connsiteY130" fmla="*/ 7012 h 9946"/>
                <a:gd name="connsiteX131" fmla="*/ 10000 w 10000"/>
                <a:gd name="connsiteY131" fmla="*/ 6712 h 9946"/>
                <a:gd name="connsiteX132" fmla="*/ 9978 w 10000"/>
                <a:gd name="connsiteY132" fmla="*/ 6455 h 9946"/>
                <a:gd name="connsiteX133" fmla="*/ 9690 w 10000"/>
                <a:gd name="connsiteY133" fmla="*/ 6310 h 9946"/>
                <a:gd name="connsiteX134" fmla="*/ 9311 w 10000"/>
                <a:gd name="connsiteY134" fmla="*/ 6279 h 9946"/>
                <a:gd name="connsiteX135" fmla="*/ 9275 w 10000"/>
                <a:gd name="connsiteY135" fmla="*/ 6198 h 9946"/>
                <a:gd name="connsiteX136" fmla="*/ 9110 w 10000"/>
                <a:gd name="connsiteY136" fmla="*/ 6145 h 9946"/>
                <a:gd name="connsiteX137" fmla="*/ 8778 w 10000"/>
                <a:gd name="connsiteY137" fmla="*/ 6235 h 9946"/>
                <a:gd name="connsiteX138" fmla="*/ 8792 w 10000"/>
                <a:gd name="connsiteY138" fmla="*/ 6129 h 9946"/>
                <a:gd name="connsiteX139" fmla="*/ 8901 w 10000"/>
                <a:gd name="connsiteY139" fmla="*/ 5988 h 9946"/>
                <a:gd name="connsiteX140" fmla="*/ 8778 w 10000"/>
                <a:gd name="connsiteY140" fmla="*/ 5808 h 9946"/>
                <a:gd name="connsiteX141" fmla="*/ 8591 w 10000"/>
                <a:gd name="connsiteY141" fmla="*/ 5710 h 9946"/>
                <a:gd name="connsiteX142" fmla="*/ 8360 w 10000"/>
                <a:gd name="connsiteY142" fmla="*/ 5695 h 9946"/>
                <a:gd name="connsiteX143" fmla="*/ 8146 w 10000"/>
                <a:gd name="connsiteY143" fmla="*/ 5520 h 9946"/>
                <a:gd name="connsiteX144" fmla="*/ 8061 w 10000"/>
                <a:gd name="connsiteY144" fmla="*/ 5450 h 9946"/>
                <a:gd name="connsiteX145" fmla="*/ 7918 w 10000"/>
                <a:gd name="connsiteY145" fmla="*/ 5378 h 9946"/>
                <a:gd name="connsiteX146" fmla="*/ 7531 w 10000"/>
                <a:gd name="connsiteY146" fmla="*/ 5366 h 9946"/>
                <a:gd name="connsiteX147" fmla="*/ 7380 w 10000"/>
                <a:gd name="connsiteY147" fmla="*/ 5244 h 9946"/>
                <a:gd name="connsiteX148" fmla="*/ 7281 w 10000"/>
                <a:gd name="connsiteY148" fmla="*/ 5343 h 9946"/>
                <a:gd name="connsiteX149" fmla="*/ 7267 w 10000"/>
                <a:gd name="connsiteY149" fmla="*/ 5242 h 9946"/>
                <a:gd name="connsiteX150" fmla="*/ 7004 w 10000"/>
                <a:gd name="connsiteY150" fmla="*/ 5335 h 9946"/>
                <a:gd name="connsiteX151" fmla="*/ 6866 w 10000"/>
                <a:gd name="connsiteY151" fmla="*/ 5540 h 9946"/>
                <a:gd name="connsiteX152" fmla="*/ 6822 w 10000"/>
                <a:gd name="connsiteY152" fmla="*/ 5498 h 9946"/>
                <a:gd name="connsiteX153" fmla="*/ 6685 w 10000"/>
                <a:gd name="connsiteY153" fmla="*/ 5430 h 9946"/>
                <a:gd name="connsiteX154" fmla="*/ 6528 w 10000"/>
                <a:gd name="connsiteY154" fmla="*/ 5481 h 9946"/>
                <a:gd name="connsiteX155" fmla="*/ 6435 w 10000"/>
                <a:gd name="connsiteY155" fmla="*/ 5423 h 9946"/>
                <a:gd name="connsiteX156" fmla="*/ 6350 w 10000"/>
                <a:gd name="connsiteY156" fmla="*/ 5340 h 9946"/>
                <a:gd name="connsiteX157" fmla="*/ 6383 w 10000"/>
                <a:gd name="connsiteY157" fmla="*/ 5047 h 9946"/>
                <a:gd name="connsiteX158" fmla="*/ 6243 w 10000"/>
                <a:gd name="connsiteY158" fmla="*/ 4981 h 9946"/>
                <a:gd name="connsiteX159" fmla="*/ 5957 w 10000"/>
                <a:gd name="connsiteY159" fmla="*/ 4981 h 9946"/>
                <a:gd name="connsiteX160" fmla="*/ 6034 w 10000"/>
                <a:gd name="connsiteY160" fmla="*/ 4832 h 9946"/>
                <a:gd name="connsiteX161" fmla="*/ 6114 w 10000"/>
                <a:gd name="connsiteY161" fmla="*/ 4609 h 9946"/>
                <a:gd name="connsiteX162" fmla="*/ 6020 w 10000"/>
                <a:gd name="connsiteY162" fmla="*/ 4570 h 9946"/>
                <a:gd name="connsiteX163" fmla="*/ 5842 w 10000"/>
                <a:gd name="connsiteY163" fmla="*/ 4619 h 9946"/>
                <a:gd name="connsiteX164" fmla="*/ 5751 w 10000"/>
                <a:gd name="connsiteY164" fmla="*/ 4803 h 9946"/>
                <a:gd name="connsiteX165" fmla="*/ 5444 w 10000"/>
                <a:gd name="connsiteY165" fmla="*/ 4781 h 9946"/>
                <a:gd name="connsiteX166" fmla="*/ 5295 w 10000"/>
                <a:gd name="connsiteY166" fmla="*/ 4539 h 9946"/>
                <a:gd name="connsiteX167" fmla="*/ 5350 w 10000"/>
                <a:gd name="connsiteY167" fmla="*/ 4271 h 9946"/>
                <a:gd name="connsiteX168" fmla="*/ 5320 w 10000"/>
                <a:gd name="connsiteY168" fmla="*/ 4128 h 9946"/>
                <a:gd name="connsiteX169" fmla="*/ 5496 w 10000"/>
                <a:gd name="connsiteY169" fmla="*/ 3984 h 9946"/>
                <a:gd name="connsiteX170" fmla="*/ 5729 w 10000"/>
                <a:gd name="connsiteY170" fmla="*/ 3974 h 9946"/>
                <a:gd name="connsiteX171" fmla="*/ 5916 w 10000"/>
                <a:gd name="connsiteY171" fmla="*/ 4039 h 9946"/>
                <a:gd name="connsiteX172" fmla="*/ 5919 w 10000"/>
                <a:gd name="connsiteY172" fmla="*/ 3953 h 9946"/>
                <a:gd name="connsiteX173" fmla="*/ 6023 w 10000"/>
                <a:gd name="connsiteY173" fmla="*/ 3894 h 9946"/>
                <a:gd name="connsiteX174" fmla="*/ 6342 w 10000"/>
                <a:gd name="connsiteY174" fmla="*/ 3964 h 9946"/>
                <a:gd name="connsiteX175" fmla="*/ 6416 w 10000"/>
                <a:gd name="connsiteY175" fmla="*/ 4032 h 9946"/>
                <a:gd name="connsiteX176" fmla="*/ 6427 w 10000"/>
                <a:gd name="connsiteY176" fmla="*/ 4157 h 9946"/>
                <a:gd name="connsiteX177" fmla="*/ 6531 w 10000"/>
                <a:gd name="connsiteY177" fmla="*/ 4324 h 9946"/>
                <a:gd name="connsiteX178" fmla="*/ 6592 w 10000"/>
                <a:gd name="connsiteY178" fmla="*/ 4322 h 9946"/>
                <a:gd name="connsiteX179" fmla="*/ 6616 w 10000"/>
                <a:gd name="connsiteY179" fmla="*/ 4194 h 9946"/>
                <a:gd name="connsiteX180" fmla="*/ 6515 w 10000"/>
                <a:gd name="connsiteY180" fmla="*/ 3894 h 9946"/>
                <a:gd name="connsiteX181" fmla="*/ 6575 w 10000"/>
                <a:gd name="connsiteY181" fmla="*/ 3775 h 9946"/>
                <a:gd name="connsiteX182" fmla="*/ 6954 w 10000"/>
                <a:gd name="connsiteY182" fmla="*/ 3533 h 9946"/>
                <a:gd name="connsiteX183" fmla="*/ 6905 w 10000"/>
                <a:gd name="connsiteY183" fmla="*/ 3351 h 9946"/>
                <a:gd name="connsiteX184" fmla="*/ 6954 w 10000"/>
                <a:gd name="connsiteY184" fmla="*/ 3412 h 9946"/>
                <a:gd name="connsiteX185" fmla="*/ 7017 w 10000"/>
                <a:gd name="connsiteY185" fmla="*/ 3267 h 9946"/>
                <a:gd name="connsiteX186" fmla="*/ 7097 w 10000"/>
                <a:gd name="connsiteY186" fmla="*/ 3112 h 9946"/>
                <a:gd name="connsiteX187" fmla="*/ 7391 w 10000"/>
                <a:gd name="connsiteY187" fmla="*/ 3040 h 9946"/>
                <a:gd name="connsiteX188" fmla="*/ 7308 w 10000"/>
                <a:gd name="connsiteY188" fmla="*/ 3004 h 9946"/>
                <a:gd name="connsiteX189" fmla="*/ 7366 w 10000"/>
                <a:gd name="connsiteY189" fmla="*/ 2884 h 9946"/>
                <a:gd name="connsiteX190" fmla="*/ 7608 w 10000"/>
                <a:gd name="connsiteY190" fmla="*/ 2796 h 9946"/>
                <a:gd name="connsiteX191" fmla="*/ 7613 w 10000"/>
                <a:gd name="connsiteY191" fmla="*/ 2751 h 9946"/>
                <a:gd name="connsiteX192" fmla="*/ 7786 w 10000"/>
                <a:gd name="connsiteY192" fmla="*/ 2682 h 9946"/>
                <a:gd name="connsiteX193" fmla="*/ 7784 w 10000"/>
                <a:gd name="connsiteY193" fmla="*/ 2738 h 9946"/>
                <a:gd name="connsiteX194" fmla="*/ 7888 w 10000"/>
                <a:gd name="connsiteY194" fmla="*/ 2729 h 9946"/>
                <a:gd name="connsiteX195" fmla="*/ 7685 w 10000"/>
                <a:gd name="connsiteY195" fmla="*/ 2803 h 9946"/>
                <a:gd name="connsiteX196" fmla="*/ 7737 w 10000"/>
                <a:gd name="connsiteY196" fmla="*/ 2894 h 9946"/>
                <a:gd name="connsiteX197" fmla="*/ 7828 w 10000"/>
                <a:gd name="connsiteY197" fmla="*/ 2801 h 9946"/>
                <a:gd name="connsiteX198" fmla="*/ 8055 w 10000"/>
                <a:gd name="connsiteY198" fmla="*/ 2738 h 9946"/>
                <a:gd name="connsiteX199" fmla="*/ 8146 w 10000"/>
                <a:gd name="connsiteY199" fmla="*/ 2666 h 9946"/>
                <a:gd name="connsiteX200" fmla="*/ 8094 w 10000"/>
                <a:gd name="connsiteY200" fmla="*/ 2592 h 9946"/>
                <a:gd name="connsiteX201" fmla="*/ 8036 w 10000"/>
                <a:gd name="connsiteY201" fmla="*/ 2714 h 9946"/>
                <a:gd name="connsiteX202" fmla="*/ 7844 w 10000"/>
                <a:gd name="connsiteY202" fmla="*/ 2682 h 9946"/>
                <a:gd name="connsiteX203" fmla="*/ 7742 w 10000"/>
                <a:gd name="connsiteY203" fmla="*/ 2589 h 9946"/>
                <a:gd name="connsiteX204" fmla="*/ 7784 w 10000"/>
                <a:gd name="connsiteY204" fmla="*/ 2524 h 9946"/>
                <a:gd name="connsiteX205" fmla="*/ 7644 w 10000"/>
                <a:gd name="connsiteY205" fmla="*/ 2502 h 9946"/>
                <a:gd name="connsiteX206" fmla="*/ 7822 w 10000"/>
                <a:gd name="connsiteY206" fmla="*/ 2454 h 9946"/>
                <a:gd name="connsiteX207" fmla="*/ 7723 w 10000"/>
                <a:gd name="connsiteY207" fmla="*/ 2398 h 9946"/>
                <a:gd name="connsiteX208" fmla="*/ 7468 w 10000"/>
                <a:gd name="connsiteY208" fmla="*/ 2439 h 9946"/>
                <a:gd name="connsiteX209" fmla="*/ 7660 w 10000"/>
                <a:gd name="connsiteY209" fmla="*/ 2306 h 9946"/>
                <a:gd name="connsiteX210" fmla="*/ 8130 w 10000"/>
                <a:gd name="connsiteY210" fmla="*/ 2306 h 9946"/>
                <a:gd name="connsiteX211" fmla="*/ 8465 w 10000"/>
                <a:gd name="connsiteY211" fmla="*/ 2130 h 9946"/>
                <a:gd name="connsiteX212" fmla="*/ 8448 w 10000"/>
                <a:gd name="connsiteY212" fmla="*/ 1994 h 9946"/>
                <a:gd name="connsiteX213" fmla="*/ 8347 w 10000"/>
                <a:gd name="connsiteY213" fmla="*/ 2016 h 9946"/>
                <a:gd name="connsiteX214" fmla="*/ 8347 w 10000"/>
                <a:gd name="connsiteY214" fmla="*/ 1944 h 9946"/>
                <a:gd name="connsiteX215" fmla="*/ 8116 w 10000"/>
                <a:gd name="connsiteY215" fmla="*/ 2028 h 9946"/>
                <a:gd name="connsiteX216" fmla="*/ 8055 w 10000"/>
                <a:gd name="connsiteY216" fmla="*/ 1992 h 9946"/>
                <a:gd name="connsiteX217" fmla="*/ 8333 w 10000"/>
                <a:gd name="connsiteY217" fmla="*/ 1900 h 9946"/>
                <a:gd name="connsiteX218" fmla="*/ 8116 w 10000"/>
                <a:gd name="connsiteY218" fmla="*/ 1790 h 9946"/>
                <a:gd name="connsiteX219" fmla="*/ 8001 w 10000"/>
                <a:gd name="connsiteY219" fmla="*/ 1710 h 9946"/>
                <a:gd name="connsiteX220" fmla="*/ 7998 w 10000"/>
                <a:gd name="connsiteY220" fmla="*/ 1603 h 9946"/>
                <a:gd name="connsiteX221" fmla="*/ 7902 w 10000"/>
                <a:gd name="connsiteY221" fmla="*/ 1564 h 9946"/>
                <a:gd name="connsiteX222" fmla="*/ 7921 w 10000"/>
                <a:gd name="connsiteY222" fmla="*/ 1506 h 9946"/>
                <a:gd name="connsiteX223" fmla="*/ 7877 w 10000"/>
                <a:gd name="connsiteY223" fmla="*/ 1444 h 9946"/>
                <a:gd name="connsiteX224" fmla="*/ 7786 w 10000"/>
                <a:gd name="connsiteY224" fmla="*/ 1342 h 9946"/>
                <a:gd name="connsiteX225" fmla="*/ 7720 w 10000"/>
                <a:gd name="connsiteY225" fmla="*/ 1395 h 9946"/>
                <a:gd name="connsiteX226" fmla="*/ 7654 w 10000"/>
                <a:gd name="connsiteY226" fmla="*/ 1483 h 9946"/>
                <a:gd name="connsiteX227" fmla="*/ 7509 w 10000"/>
                <a:gd name="connsiteY227" fmla="*/ 1554 h 9946"/>
                <a:gd name="connsiteX228" fmla="*/ 7498 w 10000"/>
                <a:gd name="connsiteY228" fmla="*/ 1483 h 9946"/>
                <a:gd name="connsiteX229" fmla="*/ 7319 w 10000"/>
                <a:gd name="connsiteY229" fmla="*/ 1530 h 9946"/>
                <a:gd name="connsiteX230" fmla="*/ 7449 w 10000"/>
                <a:gd name="connsiteY230" fmla="*/ 1439 h 9946"/>
                <a:gd name="connsiteX231" fmla="*/ 7418 w 10000"/>
                <a:gd name="connsiteY231" fmla="*/ 1369 h 9946"/>
                <a:gd name="connsiteX232" fmla="*/ 7407 w 10000"/>
                <a:gd name="connsiteY232" fmla="*/ 1255 h 9946"/>
                <a:gd name="connsiteX233" fmla="*/ 7267 w 10000"/>
                <a:gd name="connsiteY233" fmla="*/ 1245 h 9946"/>
                <a:gd name="connsiteX234" fmla="*/ 7267 w 10000"/>
                <a:gd name="connsiteY234" fmla="*/ 1209 h 9946"/>
                <a:gd name="connsiteX235" fmla="*/ 7097 w 10000"/>
                <a:gd name="connsiteY235" fmla="*/ 1112 h 9946"/>
                <a:gd name="connsiteX236" fmla="*/ 7004 w 10000"/>
                <a:gd name="connsiteY236" fmla="*/ 1139 h 9946"/>
                <a:gd name="connsiteX237" fmla="*/ 6792 w 10000"/>
                <a:gd name="connsiteY237" fmla="*/ 1110 h 9946"/>
                <a:gd name="connsiteX238" fmla="*/ 6762 w 10000"/>
                <a:gd name="connsiteY238" fmla="*/ 1161 h 9946"/>
                <a:gd name="connsiteX239" fmla="*/ 6820 w 10000"/>
                <a:gd name="connsiteY239" fmla="*/ 1209 h 9946"/>
                <a:gd name="connsiteX240" fmla="*/ 6770 w 10000"/>
                <a:gd name="connsiteY240" fmla="*/ 1291 h 9946"/>
                <a:gd name="connsiteX241" fmla="*/ 6850 w 10000"/>
                <a:gd name="connsiteY241" fmla="*/ 1414 h 9946"/>
                <a:gd name="connsiteX242" fmla="*/ 6712 w 10000"/>
                <a:gd name="connsiteY242" fmla="*/ 1493 h 9946"/>
                <a:gd name="connsiteX243" fmla="*/ 6820 w 10000"/>
                <a:gd name="connsiteY243" fmla="*/ 1549 h 9946"/>
                <a:gd name="connsiteX244" fmla="*/ 6866 w 10000"/>
                <a:gd name="connsiteY244" fmla="*/ 1744 h 9946"/>
                <a:gd name="connsiteX245" fmla="*/ 6647 w 10000"/>
                <a:gd name="connsiteY245" fmla="*/ 1910 h 9946"/>
                <a:gd name="connsiteX246" fmla="*/ 6726 w 10000"/>
                <a:gd name="connsiteY246" fmla="*/ 2106 h 9946"/>
                <a:gd name="connsiteX247" fmla="*/ 6784 w 10000"/>
                <a:gd name="connsiteY247" fmla="*/ 2128 h 9946"/>
                <a:gd name="connsiteX248" fmla="*/ 6647 w 10000"/>
                <a:gd name="connsiteY248" fmla="*/ 2233 h 9946"/>
                <a:gd name="connsiteX249" fmla="*/ 6542 w 10000"/>
                <a:gd name="connsiteY249" fmla="*/ 2240 h 9946"/>
                <a:gd name="connsiteX250" fmla="*/ 6578 w 10000"/>
                <a:gd name="connsiteY250" fmla="*/ 2169 h 9946"/>
                <a:gd name="connsiteX251" fmla="*/ 6457 w 10000"/>
                <a:gd name="connsiteY251" fmla="*/ 2060 h 9946"/>
                <a:gd name="connsiteX252" fmla="*/ 6457 w 10000"/>
                <a:gd name="connsiteY252" fmla="*/ 1857 h 9946"/>
                <a:gd name="connsiteX253" fmla="*/ 6218 w 10000"/>
                <a:gd name="connsiteY253" fmla="*/ 1828 h 9946"/>
                <a:gd name="connsiteX254" fmla="*/ 5932 w 10000"/>
                <a:gd name="connsiteY254" fmla="*/ 1686 h 9946"/>
                <a:gd name="connsiteX255" fmla="*/ 5790 w 10000"/>
                <a:gd name="connsiteY255" fmla="*/ 1647 h 9946"/>
                <a:gd name="connsiteX256" fmla="*/ 5661 w 10000"/>
                <a:gd name="connsiteY256" fmla="*/ 1675 h 9946"/>
                <a:gd name="connsiteX257" fmla="*/ 5630 w 10000"/>
                <a:gd name="connsiteY257" fmla="*/ 1495 h 9946"/>
                <a:gd name="connsiteX258" fmla="*/ 5548 w 10000"/>
                <a:gd name="connsiteY258" fmla="*/ 1527 h 9946"/>
                <a:gd name="connsiteX259" fmla="*/ 5531 w 10000"/>
                <a:gd name="connsiteY259" fmla="*/ 1223 h 9946"/>
                <a:gd name="connsiteX260" fmla="*/ 5674 w 10000"/>
                <a:gd name="connsiteY260" fmla="*/ 1151 h 9946"/>
                <a:gd name="connsiteX261" fmla="*/ 5688 w 10000"/>
                <a:gd name="connsiteY261" fmla="*/ 1077 h 9946"/>
                <a:gd name="connsiteX262" fmla="*/ 5825 w 10000"/>
                <a:gd name="connsiteY262" fmla="*/ 1051 h 9946"/>
                <a:gd name="connsiteX263" fmla="*/ 5614 w 10000"/>
                <a:gd name="connsiteY263" fmla="*/ 927 h 9946"/>
                <a:gd name="connsiteX264" fmla="*/ 5825 w 10000"/>
                <a:gd name="connsiteY264" fmla="*/ 1000 h 9946"/>
                <a:gd name="connsiteX265" fmla="*/ 5883 w 10000"/>
                <a:gd name="connsiteY265" fmla="*/ 927 h 9946"/>
                <a:gd name="connsiteX266" fmla="*/ 6001 w 10000"/>
                <a:gd name="connsiteY266" fmla="*/ 927 h 9946"/>
                <a:gd name="connsiteX267" fmla="*/ 6108 w 10000"/>
                <a:gd name="connsiteY267" fmla="*/ 810 h 9946"/>
                <a:gd name="connsiteX268" fmla="*/ 5949 w 10000"/>
                <a:gd name="connsiteY268" fmla="*/ 791 h 9946"/>
                <a:gd name="connsiteX269" fmla="*/ 5869 w 10000"/>
                <a:gd name="connsiteY269" fmla="*/ 737 h 9946"/>
                <a:gd name="connsiteX270" fmla="*/ 6119 w 10000"/>
                <a:gd name="connsiteY270" fmla="*/ 774 h 9946"/>
                <a:gd name="connsiteX271" fmla="*/ 6136 w 10000"/>
                <a:gd name="connsiteY271" fmla="*/ 658 h 9946"/>
                <a:gd name="connsiteX272" fmla="*/ 6383 w 10000"/>
                <a:gd name="connsiteY272" fmla="*/ 675 h 9946"/>
                <a:gd name="connsiteX273" fmla="*/ 6523 w 10000"/>
                <a:gd name="connsiteY273" fmla="*/ 592 h 9946"/>
                <a:gd name="connsiteX274" fmla="*/ 6435 w 10000"/>
                <a:gd name="connsiteY274" fmla="*/ 437 h 9946"/>
                <a:gd name="connsiteX275" fmla="*/ 6528 w 10000"/>
                <a:gd name="connsiteY275" fmla="*/ 415 h 9946"/>
                <a:gd name="connsiteX276" fmla="*/ 6213 w 10000"/>
                <a:gd name="connsiteY276" fmla="*/ 270 h 9946"/>
                <a:gd name="connsiteX277" fmla="*/ 6276 w 10000"/>
                <a:gd name="connsiteY277" fmla="*/ 400 h 9946"/>
                <a:gd name="connsiteX278" fmla="*/ 6188 w 10000"/>
                <a:gd name="connsiteY278" fmla="*/ 415 h 9946"/>
                <a:gd name="connsiteX279" fmla="*/ 6075 w 10000"/>
                <a:gd name="connsiteY279" fmla="*/ 572 h 9946"/>
                <a:gd name="connsiteX280" fmla="*/ 6034 w 10000"/>
                <a:gd name="connsiteY280" fmla="*/ 453 h 9946"/>
                <a:gd name="connsiteX281" fmla="*/ 5916 w 10000"/>
                <a:gd name="connsiteY281" fmla="*/ 332 h 9946"/>
                <a:gd name="connsiteX282" fmla="*/ 5850 w 10000"/>
                <a:gd name="connsiteY282" fmla="*/ 453 h 9946"/>
                <a:gd name="connsiteX283" fmla="*/ 5768 w 10000"/>
                <a:gd name="connsiteY283" fmla="*/ 327 h 9946"/>
                <a:gd name="connsiteX284" fmla="*/ 5666 w 10000"/>
                <a:gd name="connsiteY284" fmla="*/ 287 h 9946"/>
                <a:gd name="connsiteX285" fmla="*/ 5688 w 10000"/>
                <a:gd name="connsiteY285" fmla="*/ 233 h 9946"/>
                <a:gd name="connsiteX286" fmla="*/ 5759 w 10000"/>
                <a:gd name="connsiteY286" fmla="*/ 233 h 9946"/>
                <a:gd name="connsiteX287" fmla="*/ 5641 w 10000"/>
                <a:gd name="connsiteY287" fmla="*/ 87 h 9946"/>
                <a:gd name="connsiteX288" fmla="*/ 5479 w 10000"/>
                <a:gd name="connsiteY288" fmla="*/ 0 h 9946"/>
                <a:gd name="connsiteX289" fmla="*/ 5397 w 10000"/>
                <a:gd name="connsiteY289" fmla="*/ 87 h 9946"/>
                <a:gd name="connsiteX290" fmla="*/ 5375 w 10000"/>
                <a:gd name="connsiteY290" fmla="*/ 235 h 9946"/>
                <a:gd name="connsiteX291" fmla="*/ 5595 w 10000"/>
                <a:gd name="connsiteY291" fmla="*/ 307 h 9946"/>
                <a:gd name="connsiteX292" fmla="*/ 5614 w 10000"/>
                <a:gd name="connsiteY292" fmla="*/ 423 h 9946"/>
                <a:gd name="connsiteX293" fmla="*/ 5446 w 10000"/>
                <a:gd name="connsiteY293" fmla="*/ 473 h 9946"/>
                <a:gd name="connsiteX294" fmla="*/ 5474 w 10000"/>
                <a:gd name="connsiteY294" fmla="*/ 572 h 9946"/>
                <a:gd name="connsiteX295" fmla="*/ 5391 w 10000"/>
                <a:gd name="connsiteY295" fmla="*/ 547 h 9946"/>
                <a:gd name="connsiteX296" fmla="*/ 5367 w 10000"/>
                <a:gd name="connsiteY296" fmla="*/ 480 h 9946"/>
                <a:gd name="connsiteX297" fmla="*/ 5246 w 10000"/>
                <a:gd name="connsiteY297" fmla="*/ 513 h 9946"/>
                <a:gd name="connsiteX298" fmla="*/ 4941 w 10000"/>
                <a:gd name="connsiteY298" fmla="*/ 525 h 9946"/>
                <a:gd name="connsiteX299" fmla="*/ 4861 w 10000"/>
                <a:gd name="connsiteY299" fmla="*/ 468 h 9946"/>
                <a:gd name="connsiteX300" fmla="*/ 4647 w 10000"/>
                <a:gd name="connsiteY300" fmla="*/ 373 h 9946"/>
                <a:gd name="connsiteX301" fmla="*/ 4452 w 10000"/>
                <a:gd name="connsiteY301" fmla="*/ 445 h 9946"/>
                <a:gd name="connsiteX302" fmla="*/ 4512 w 10000"/>
                <a:gd name="connsiteY302" fmla="*/ 468 h 9946"/>
                <a:gd name="connsiteX303" fmla="*/ 4675 w 10000"/>
                <a:gd name="connsiteY303" fmla="*/ 404 h 9946"/>
                <a:gd name="connsiteX304" fmla="*/ 4567 w 10000"/>
                <a:gd name="connsiteY304" fmla="*/ 587 h 9946"/>
                <a:gd name="connsiteX305" fmla="*/ 4356 w 10000"/>
                <a:gd name="connsiteY305" fmla="*/ 480 h 9946"/>
                <a:gd name="connsiteX306" fmla="*/ 3944 w 10000"/>
                <a:gd name="connsiteY306" fmla="*/ 482 h 9946"/>
                <a:gd name="connsiteX307" fmla="*/ 4059 w 10000"/>
                <a:gd name="connsiteY307" fmla="*/ 435 h 9946"/>
                <a:gd name="connsiteX308" fmla="*/ 3790 w 10000"/>
                <a:gd name="connsiteY308" fmla="*/ 375 h 9946"/>
                <a:gd name="connsiteX309" fmla="*/ 3406 w 10000"/>
                <a:gd name="connsiteY309" fmla="*/ 264 h 9946"/>
                <a:gd name="connsiteX310" fmla="*/ 3268 w 10000"/>
                <a:gd name="connsiteY310" fmla="*/ 327 h 9946"/>
                <a:gd name="connsiteX311" fmla="*/ 3274 w 10000"/>
                <a:gd name="connsiteY311" fmla="*/ 233 h 9946"/>
                <a:gd name="connsiteX312" fmla="*/ 3175 w 10000"/>
                <a:gd name="connsiteY312" fmla="*/ 327 h 9946"/>
                <a:gd name="connsiteX313" fmla="*/ 3027 w 10000"/>
                <a:gd name="connsiteY313" fmla="*/ 220 h 9946"/>
                <a:gd name="connsiteX314" fmla="*/ 2777 w 10000"/>
                <a:gd name="connsiteY314" fmla="*/ 341 h 9946"/>
                <a:gd name="connsiteX315" fmla="*/ 2771 w 10000"/>
                <a:gd name="connsiteY315" fmla="*/ 314 h 9946"/>
                <a:gd name="connsiteX316" fmla="*/ 2505 w 10000"/>
                <a:gd name="connsiteY316" fmla="*/ 359 h 9946"/>
                <a:gd name="connsiteX317" fmla="*/ 2543 w 10000"/>
                <a:gd name="connsiteY317" fmla="*/ 428 h 9946"/>
                <a:gd name="connsiteX318" fmla="*/ 2024 w 10000"/>
                <a:gd name="connsiteY318" fmla="*/ 285 h 9946"/>
                <a:gd name="connsiteX319" fmla="*/ 1219 w 10000"/>
                <a:gd name="connsiteY319" fmla="*/ 192 h 9946"/>
                <a:gd name="connsiteX320" fmla="*/ 1186 w 10000"/>
                <a:gd name="connsiteY320" fmla="*/ 143 h 9946"/>
                <a:gd name="connsiteX321" fmla="*/ 931 w 10000"/>
                <a:gd name="connsiteY321" fmla="*/ 100 h 9946"/>
                <a:gd name="connsiteX322" fmla="*/ 843 w 10000"/>
                <a:gd name="connsiteY322" fmla="*/ 82 h 9946"/>
                <a:gd name="connsiteX323" fmla="*/ 753 w 10000"/>
                <a:gd name="connsiteY323" fmla="*/ 143 h 9946"/>
                <a:gd name="connsiteX324" fmla="*/ 577 w 10000"/>
                <a:gd name="connsiteY324" fmla="*/ 177 h 9946"/>
                <a:gd name="connsiteX325" fmla="*/ 417 w 10000"/>
                <a:gd name="connsiteY325" fmla="*/ 238 h 9946"/>
                <a:gd name="connsiteX326" fmla="*/ 332 w 10000"/>
                <a:gd name="connsiteY326" fmla="*/ 354 h 9946"/>
                <a:gd name="connsiteX327" fmla="*/ 135 w 10000"/>
                <a:gd name="connsiteY327" fmla="*/ 375 h 9946"/>
                <a:gd name="connsiteX328" fmla="*/ 88 w 10000"/>
                <a:gd name="connsiteY328" fmla="*/ 445 h 9946"/>
                <a:gd name="connsiteX329" fmla="*/ 332 w 10000"/>
                <a:gd name="connsiteY329" fmla="*/ 592 h 9946"/>
                <a:gd name="connsiteX330" fmla="*/ 437 w 10000"/>
                <a:gd name="connsiteY330" fmla="*/ 647 h 9946"/>
                <a:gd name="connsiteX331" fmla="*/ 527 w 10000"/>
                <a:gd name="connsiteY331" fmla="*/ 688 h 9946"/>
                <a:gd name="connsiteX332" fmla="*/ 332 w 10000"/>
                <a:gd name="connsiteY332" fmla="*/ 713 h 9946"/>
                <a:gd name="connsiteX333" fmla="*/ 332 w 10000"/>
                <a:gd name="connsiteY333" fmla="*/ 653 h 9946"/>
                <a:gd name="connsiteX334" fmla="*/ 255 w 10000"/>
                <a:gd name="connsiteY334" fmla="*/ 653 h 9946"/>
                <a:gd name="connsiteX335" fmla="*/ 0 w 10000"/>
                <a:gd name="connsiteY335" fmla="*/ 771 h 9946"/>
                <a:gd name="connsiteX0" fmla="*/ 0 w 10000"/>
                <a:gd name="connsiteY0" fmla="*/ 775 h 9924"/>
                <a:gd name="connsiteX1" fmla="*/ 137 w 10000"/>
                <a:gd name="connsiteY1" fmla="*/ 801 h 9924"/>
                <a:gd name="connsiteX2" fmla="*/ 85 w 10000"/>
                <a:gd name="connsiteY2" fmla="*/ 816 h 9924"/>
                <a:gd name="connsiteX3" fmla="*/ 137 w 10000"/>
                <a:gd name="connsiteY3" fmla="*/ 886 h 9924"/>
                <a:gd name="connsiteX4" fmla="*/ 357 w 10000"/>
                <a:gd name="connsiteY4" fmla="*/ 874 h 9924"/>
                <a:gd name="connsiteX5" fmla="*/ 401 w 10000"/>
                <a:gd name="connsiteY5" fmla="*/ 918 h 9924"/>
                <a:gd name="connsiteX6" fmla="*/ 489 w 10000"/>
                <a:gd name="connsiteY6" fmla="*/ 886 h 9924"/>
                <a:gd name="connsiteX7" fmla="*/ 516 w 10000"/>
                <a:gd name="connsiteY7" fmla="*/ 1005 h 9924"/>
                <a:gd name="connsiteX8" fmla="*/ 209 w 10000"/>
                <a:gd name="connsiteY8" fmla="*/ 1111 h 9924"/>
                <a:gd name="connsiteX9" fmla="*/ 159 w 10000"/>
                <a:gd name="connsiteY9" fmla="*/ 1228 h 9924"/>
                <a:gd name="connsiteX10" fmla="*/ 206 w 10000"/>
                <a:gd name="connsiteY10" fmla="*/ 1269 h 9924"/>
                <a:gd name="connsiteX11" fmla="*/ 319 w 10000"/>
                <a:gd name="connsiteY11" fmla="*/ 1291 h 9924"/>
                <a:gd name="connsiteX12" fmla="*/ 269 w 10000"/>
                <a:gd name="connsiteY12" fmla="*/ 1349 h 9924"/>
                <a:gd name="connsiteX13" fmla="*/ 316 w 10000"/>
                <a:gd name="connsiteY13" fmla="*/ 1403 h 9924"/>
                <a:gd name="connsiteX14" fmla="*/ 357 w 10000"/>
                <a:gd name="connsiteY14" fmla="*/ 1410 h 9924"/>
                <a:gd name="connsiteX15" fmla="*/ 417 w 10000"/>
                <a:gd name="connsiteY15" fmla="*/ 1338 h 9924"/>
                <a:gd name="connsiteX16" fmla="*/ 470 w 10000"/>
                <a:gd name="connsiteY16" fmla="*/ 1461 h 9924"/>
                <a:gd name="connsiteX17" fmla="*/ 434 w 10000"/>
                <a:gd name="connsiteY17" fmla="*/ 1514 h 9924"/>
                <a:gd name="connsiteX18" fmla="*/ 566 w 10000"/>
                <a:gd name="connsiteY18" fmla="*/ 1447 h 9924"/>
                <a:gd name="connsiteX19" fmla="*/ 676 w 10000"/>
                <a:gd name="connsiteY19" fmla="*/ 1538 h 9924"/>
                <a:gd name="connsiteX20" fmla="*/ 840 w 10000"/>
                <a:gd name="connsiteY20" fmla="*/ 1466 h 9924"/>
                <a:gd name="connsiteX21" fmla="*/ 687 w 10000"/>
                <a:gd name="connsiteY21" fmla="*/ 1695 h 9924"/>
                <a:gd name="connsiteX22" fmla="*/ 569 w 10000"/>
                <a:gd name="connsiteY22" fmla="*/ 1739 h 9924"/>
                <a:gd name="connsiteX23" fmla="*/ 566 w 10000"/>
                <a:gd name="connsiteY23" fmla="*/ 1787 h 9924"/>
                <a:gd name="connsiteX24" fmla="*/ 434 w 10000"/>
                <a:gd name="connsiteY24" fmla="*/ 1794 h 9924"/>
                <a:gd name="connsiteX25" fmla="*/ 343 w 10000"/>
                <a:gd name="connsiteY25" fmla="*/ 1882 h 9924"/>
                <a:gd name="connsiteX26" fmla="*/ 470 w 10000"/>
                <a:gd name="connsiteY26" fmla="*/ 1815 h 9924"/>
                <a:gd name="connsiteX27" fmla="*/ 604 w 10000"/>
                <a:gd name="connsiteY27" fmla="*/ 1821 h 9924"/>
                <a:gd name="connsiteX28" fmla="*/ 659 w 10000"/>
                <a:gd name="connsiteY28" fmla="*/ 1748 h 9924"/>
                <a:gd name="connsiteX29" fmla="*/ 750 w 10000"/>
                <a:gd name="connsiteY29" fmla="*/ 1729 h 9924"/>
                <a:gd name="connsiteX30" fmla="*/ 1035 w 10000"/>
                <a:gd name="connsiteY30" fmla="*/ 1560 h 9924"/>
                <a:gd name="connsiteX31" fmla="*/ 1088 w 10000"/>
                <a:gd name="connsiteY31" fmla="*/ 1491 h 9924"/>
                <a:gd name="connsiteX32" fmla="*/ 1038 w 10000"/>
                <a:gd name="connsiteY32" fmla="*/ 1444 h 9924"/>
                <a:gd name="connsiteX33" fmla="*/ 1299 w 10000"/>
                <a:gd name="connsiteY33" fmla="*/ 1234 h 9924"/>
                <a:gd name="connsiteX34" fmla="*/ 1343 w 10000"/>
                <a:gd name="connsiteY34" fmla="*/ 1254 h 9924"/>
                <a:gd name="connsiteX35" fmla="*/ 1239 w 10000"/>
                <a:gd name="connsiteY35" fmla="*/ 1303 h 9924"/>
                <a:gd name="connsiteX36" fmla="*/ 1203 w 10000"/>
                <a:gd name="connsiteY36" fmla="*/ 1403 h 9924"/>
                <a:gd name="connsiteX37" fmla="*/ 1269 w 10000"/>
                <a:gd name="connsiteY37" fmla="*/ 1403 h 9924"/>
                <a:gd name="connsiteX38" fmla="*/ 1206 w 10000"/>
                <a:gd name="connsiteY38" fmla="*/ 1459 h 9924"/>
                <a:gd name="connsiteX39" fmla="*/ 1450 w 10000"/>
                <a:gd name="connsiteY39" fmla="*/ 1382 h 9924"/>
                <a:gd name="connsiteX40" fmla="*/ 1505 w 10000"/>
                <a:gd name="connsiteY40" fmla="*/ 1281 h 9924"/>
                <a:gd name="connsiteX41" fmla="*/ 1626 w 10000"/>
                <a:gd name="connsiteY41" fmla="*/ 1252 h 9924"/>
                <a:gd name="connsiteX42" fmla="*/ 1585 w 10000"/>
                <a:gd name="connsiteY42" fmla="*/ 1308 h 9924"/>
                <a:gd name="connsiteX43" fmla="*/ 1793 w 10000"/>
                <a:gd name="connsiteY43" fmla="*/ 1382 h 9924"/>
                <a:gd name="connsiteX44" fmla="*/ 2172 w 10000"/>
                <a:gd name="connsiteY44" fmla="*/ 1393 h 9924"/>
                <a:gd name="connsiteX45" fmla="*/ 2200 w 10000"/>
                <a:gd name="connsiteY45" fmla="*/ 1461 h 9924"/>
                <a:gd name="connsiteX46" fmla="*/ 2274 w 10000"/>
                <a:gd name="connsiteY46" fmla="*/ 1521 h 9924"/>
                <a:gd name="connsiteX47" fmla="*/ 2351 w 10000"/>
                <a:gd name="connsiteY47" fmla="*/ 1557 h 9924"/>
                <a:gd name="connsiteX48" fmla="*/ 2499 w 10000"/>
                <a:gd name="connsiteY48" fmla="*/ 1545 h 9924"/>
                <a:gd name="connsiteX49" fmla="*/ 2615 w 10000"/>
                <a:gd name="connsiteY49" fmla="*/ 1590 h 9924"/>
                <a:gd name="connsiteX50" fmla="*/ 2595 w 10000"/>
                <a:gd name="connsiteY50" fmla="*/ 1666 h 9924"/>
                <a:gd name="connsiteX51" fmla="*/ 2771 w 10000"/>
                <a:gd name="connsiteY51" fmla="*/ 1769 h 9924"/>
                <a:gd name="connsiteX52" fmla="*/ 2823 w 10000"/>
                <a:gd name="connsiteY52" fmla="*/ 1927 h 9924"/>
                <a:gd name="connsiteX53" fmla="*/ 3010 w 10000"/>
                <a:gd name="connsiteY53" fmla="*/ 2124 h 9924"/>
                <a:gd name="connsiteX54" fmla="*/ 3027 w 10000"/>
                <a:gd name="connsiteY54" fmla="*/ 2238 h 9924"/>
                <a:gd name="connsiteX55" fmla="*/ 3263 w 10000"/>
                <a:gd name="connsiteY55" fmla="*/ 2347 h 9924"/>
                <a:gd name="connsiteX56" fmla="*/ 3378 w 10000"/>
                <a:gd name="connsiteY56" fmla="*/ 2364 h 9924"/>
                <a:gd name="connsiteX57" fmla="*/ 3414 w 10000"/>
                <a:gd name="connsiteY57" fmla="*/ 2510 h 9924"/>
                <a:gd name="connsiteX58" fmla="*/ 3263 w 10000"/>
                <a:gd name="connsiteY58" fmla="*/ 2510 h 9924"/>
                <a:gd name="connsiteX59" fmla="*/ 3318 w 10000"/>
                <a:gd name="connsiteY59" fmla="*/ 2692 h 9924"/>
                <a:gd name="connsiteX60" fmla="*/ 3288 w 10000"/>
                <a:gd name="connsiteY60" fmla="*/ 3171 h 9924"/>
                <a:gd name="connsiteX61" fmla="*/ 3439 w 10000"/>
                <a:gd name="connsiteY61" fmla="*/ 3431 h 9924"/>
                <a:gd name="connsiteX62" fmla="*/ 3573 w 10000"/>
                <a:gd name="connsiteY62" fmla="*/ 3638 h 9924"/>
                <a:gd name="connsiteX63" fmla="*/ 3727 w 10000"/>
                <a:gd name="connsiteY63" fmla="*/ 3675 h 9924"/>
                <a:gd name="connsiteX64" fmla="*/ 3840 w 10000"/>
                <a:gd name="connsiteY64" fmla="*/ 3795 h 9924"/>
                <a:gd name="connsiteX65" fmla="*/ 3944 w 10000"/>
                <a:gd name="connsiteY65" fmla="*/ 4006 h 9924"/>
                <a:gd name="connsiteX66" fmla="*/ 4136 w 10000"/>
                <a:gd name="connsiteY66" fmla="*/ 4217 h 9924"/>
                <a:gd name="connsiteX67" fmla="*/ 4205 w 10000"/>
                <a:gd name="connsiteY67" fmla="*/ 4376 h 9924"/>
                <a:gd name="connsiteX68" fmla="*/ 4372 w 10000"/>
                <a:gd name="connsiteY68" fmla="*/ 4513 h 9924"/>
                <a:gd name="connsiteX69" fmla="*/ 4419 w 10000"/>
                <a:gd name="connsiteY69" fmla="*/ 4474 h 9924"/>
                <a:gd name="connsiteX70" fmla="*/ 4024 w 10000"/>
                <a:gd name="connsiteY70" fmla="*/ 3974 h 9924"/>
                <a:gd name="connsiteX71" fmla="*/ 4002 w 10000"/>
                <a:gd name="connsiteY71" fmla="*/ 3838 h 9924"/>
                <a:gd name="connsiteX72" fmla="*/ 4084 w 10000"/>
                <a:gd name="connsiteY72" fmla="*/ 3867 h 9924"/>
                <a:gd name="connsiteX73" fmla="*/ 4235 w 10000"/>
                <a:gd name="connsiteY73" fmla="*/ 4093 h 9924"/>
                <a:gd name="connsiteX74" fmla="*/ 4436 w 10000"/>
                <a:gd name="connsiteY74" fmla="*/ 4256 h 9924"/>
                <a:gd name="connsiteX75" fmla="*/ 4430 w 10000"/>
                <a:gd name="connsiteY75" fmla="*/ 4316 h 9924"/>
                <a:gd name="connsiteX76" fmla="*/ 4699 w 10000"/>
                <a:gd name="connsiteY76" fmla="*/ 4539 h 9924"/>
                <a:gd name="connsiteX77" fmla="*/ 4740 w 10000"/>
                <a:gd name="connsiteY77" fmla="*/ 4632 h 9924"/>
                <a:gd name="connsiteX78" fmla="*/ 4710 w 10000"/>
                <a:gd name="connsiteY78" fmla="*/ 4704 h 9924"/>
                <a:gd name="connsiteX79" fmla="*/ 4771 w 10000"/>
                <a:gd name="connsiteY79" fmla="*/ 4786 h 9924"/>
                <a:gd name="connsiteX80" fmla="*/ 5306 w 10000"/>
                <a:gd name="connsiteY80" fmla="*/ 5021 h 9924"/>
                <a:gd name="connsiteX81" fmla="*/ 5548 w 10000"/>
                <a:gd name="connsiteY81" fmla="*/ 4996 h 9924"/>
                <a:gd name="connsiteX82" fmla="*/ 5707 w 10000"/>
                <a:gd name="connsiteY82" fmla="*/ 5105 h 9924"/>
                <a:gd name="connsiteX83" fmla="*/ 5869 w 10000"/>
                <a:gd name="connsiteY83" fmla="*/ 5169 h 9924"/>
                <a:gd name="connsiteX84" fmla="*/ 6037 w 10000"/>
                <a:gd name="connsiteY84" fmla="*/ 5189 h 9924"/>
                <a:gd name="connsiteX85" fmla="*/ 6188 w 10000"/>
                <a:gd name="connsiteY85" fmla="*/ 5359 h 9924"/>
                <a:gd name="connsiteX86" fmla="*/ 6199 w 10000"/>
                <a:gd name="connsiteY86" fmla="*/ 5434 h 9924"/>
                <a:gd name="connsiteX87" fmla="*/ 6251 w 10000"/>
                <a:gd name="connsiteY87" fmla="*/ 5421 h 9924"/>
                <a:gd name="connsiteX88" fmla="*/ 6399 w 10000"/>
                <a:gd name="connsiteY88" fmla="*/ 5545 h 9924"/>
                <a:gd name="connsiteX89" fmla="*/ 6581 w 10000"/>
                <a:gd name="connsiteY89" fmla="*/ 5631 h 9924"/>
                <a:gd name="connsiteX90" fmla="*/ 6594 w 10000"/>
                <a:gd name="connsiteY90" fmla="*/ 5560 h 9924"/>
                <a:gd name="connsiteX91" fmla="*/ 6685 w 10000"/>
                <a:gd name="connsiteY91" fmla="*/ 5506 h 9924"/>
                <a:gd name="connsiteX92" fmla="*/ 6773 w 10000"/>
                <a:gd name="connsiteY92" fmla="*/ 5545 h 9924"/>
                <a:gd name="connsiteX93" fmla="*/ 6784 w 10000"/>
                <a:gd name="connsiteY93" fmla="*/ 5626 h 9924"/>
                <a:gd name="connsiteX94" fmla="*/ 6820 w 10000"/>
                <a:gd name="connsiteY94" fmla="*/ 5853 h 9924"/>
                <a:gd name="connsiteX95" fmla="*/ 6625 w 10000"/>
                <a:gd name="connsiteY95" fmla="*/ 6072 h 9924"/>
                <a:gd name="connsiteX96" fmla="*/ 6567 w 10000"/>
                <a:gd name="connsiteY96" fmla="*/ 6289 h 9924"/>
                <a:gd name="connsiteX97" fmla="*/ 6548 w 10000"/>
                <a:gd name="connsiteY97" fmla="*/ 6534 h 9924"/>
                <a:gd name="connsiteX98" fmla="*/ 6710 w 10000"/>
                <a:gd name="connsiteY98" fmla="*/ 6705 h 9924"/>
                <a:gd name="connsiteX99" fmla="*/ 6899 w 10000"/>
                <a:gd name="connsiteY99" fmla="*/ 7122 h 9924"/>
                <a:gd name="connsiteX100" fmla="*/ 7344 w 10000"/>
                <a:gd name="connsiteY100" fmla="*/ 7406 h 9924"/>
                <a:gd name="connsiteX101" fmla="*/ 7366 w 10000"/>
                <a:gd name="connsiteY101" fmla="*/ 7643 h 9924"/>
                <a:gd name="connsiteX102" fmla="*/ 7267 w 10000"/>
                <a:gd name="connsiteY102" fmla="*/ 8192 h 9924"/>
                <a:gd name="connsiteX103" fmla="*/ 7270 w 10000"/>
                <a:gd name="connsiteY103" fmla="*/ 8486 h 9924"/>
                <a:gd name="connsiteX104" fmla="*/ 7111 w 10000"/>
                <a:gd name="connsiteY104" fmla="*/ 8833 h 9924"/>
                <a:gd name="connsiteX105" fmla="*/ 7097 w 10000"/>
                <a:gd name="connsiteY105" fmla="*/ 9171 h 9924"/>
                <a:gd name="connsiteX106" fmla="*/ 7210 w 10000"/>
                <a:gd name="connsiteY106" fmla="*/ 9198 h 9924"/>
                <a:gd name="connsiteX107" fmla="*/ 7185 w 10000"/>
                <a:gd name="connsiteY107" fmla="*/ 9452 h 9924"/>
                <a:gd name="connsiteX108" fmla="*/ 7064 w 10000"/>
                <a:gd name="connsiteY108" fmla="*/ 9624 h 9924"/>
                <a:gd name="connsiteX109" fmla="*/ 7042 w 10000"/>
                <a:gd name="connsiteY109" fmla="*/ 9729 h 9924"/>
                <a:gd name="connsiteX110" fmla="*/ 7097 w 10000"/>
                <a:gd name="connsiteY110" fmla="*/ 9876 h 9924"/>
                <a:gd name="connsiteX111" fmla="*/ 7531 w 10000"/>
                <a:gd name="connsiteY111" fmla="*/ 9913 h 9924"/>
                <a:gd name="connsiteX112" fmla="*/ 7709 w 10000"/>
                <a:gd name="connsiteY112" fmla="*/ 9694 h 9924"/>
                <a:gd name="connsiteX113" fmla="*/ 7572 w 10000"/>
                <a:gd name="connsiteY113" fmla="*/ 9559 h 9924"/>
                <a:gd name="connsiteX114" fmla="*/ 7723 w 10000"/>
                <a:gd name="connsiteY114" fmla="*/ 9474 h 9924"/>
                <a:gd name="connsiteX115" fmla="*/ 7849 w 10000"/>
                <a:gd name="connsiteY115" fmla="*/ 9226 h 9924"/>
                <a:gd name="connsiteX116" fmla="*/ 7753 w 10000"/>
                <a:gd name="connsiteY116" fmla="*/ 9120 h 9924"/>
                <a:gd name="connsiteX117" fmla="*/ 7951 w 10000"/>
                <a:gd name="connsiteY117" fmla="*/ 9122 h 9924"/>
                <a:gd name="connsiteX118" fmla="*/ 7957 w 10000"/>
                <a:gd name="connsiteY118" fmla="*/ 8954 h 9924"/>
                <a:gd name="connsiteX119" fmla="*/ 8283 w 10000"/>
                <a:gd name="connsiteY119" fmla="*/ 8924 h 9924"/>
                <a:gd name="connsiteX120" fmla="*/ 8382 w 10000"/>
                <a:gd name="connsiteY120" fmla="*/ 8806 h 9924"/>
                <a:gd name="connsiteX121" fmla="*/ 8250 w 10000"/>
                <a:gd name="connsiteY121" fmla="*/ 8577 h 9924"/>
                <a:gd name="connsiteX122" fmla="*/ 8520 w 10000"/>
                <a:gd name="connsiteY122" fmla="*/ 8654 h 9924"/>
                <a:gd name="connsiteX123" fmla="*/ 8629 w 10000"/>
                <a:gd name="connsiteY123" fmla="*/ 8553 h 9924"/>
                <a:gd name="connsiteX124" fmla="*/ 8995 w 10000"/>
                <a:gd name="connsiteY124" fmla="*/ 8139 h 9924"/>
                <a:gd name="connsiteX125" fmla="*/ 9017 w 10000"/>
                <a:gd name="connsiteY125" fmla="*/ 7922 h 9924"/>
                <a:gd name="connsiteX126" fmla="*/ 9300 w 10000"/>
                <a:gd name="connsiteY126" fmla="*/ 7739 h 9924"/>
                <a:gd name="connsiteX127" fmla="*/ 9555 w 10000"/>
                <a:gd name="connsiteY127" fmla="*/ 7667 h 9924"/>
                <a:gd name="connsiteX128" fmla="*/ 9701 w 10000"/>
                <a:gd name="connsiteY128" fmla="*/ 7353 h 9924"/>
                <a:gd name="connsiteX129" fmla="*/ 9720 w 10000"/>
                <a:gd name="connsiteY129" fmla="*/ 7050 h 9924"/>
                <a:gd name="connsiteX130" fmla="*/ 10000 w 10000"/>
                <a:gd name="connsiteY130" fmla="*/ 6748 h 9924"/>
                <a:gd name="connsiteX131" fmla="*/ 9978 w 10000"/>
                <a:gd name="connsiteY131" fmla="*/ 6490 h 9924"/>
                <a:gd name="connsiteX132" fmla="*/ 9690 w 10000"/>
                <a:gd name="connsiteY132" fmla="*/ 6344 h 9924"/>
                <a:gd name="connsiteX133" fmla="*/ 9311 w 10000"/>
                <a:gd name="connsiteY133" fmla="*/ 6313 h 9924"/>
                <a:gd name="connsiteX134" fmla="*/ 9275 w 10000"/>
                <a:gd name="connsiteY134" fmla="*/ 6232 h 9924"/>
                <a:gd name="connsiteX135" fmla="*/ 9110 w 10000"/>
                <a:gd name="connsiteY135" fmla="*/ 6178 h 9924"/>
                <a:gd name="connsiteX136" fmla="*/ 8778 w 10000"/>
                <a:gd name="connsiteY136" fmla="*/ 6269 h 9924"/>
                <a:gd name="connsiteX137" fmla="*/ 8792 w 10000"/>
                <a:gd name="connsiteY137" fmla="*/ 6162 h 9924"/>
                <a:gd name="connsiteX138" fmla="*/ 8901 w 10000"/>
                <a:gd name="connsiteY138" fmla="*/ 6021 h 9924"/>
                <a:gd name="connsiteX139" fmla="*/ 8778 w 10000"/>
                <a:gd name="connsiteY139" fmla="*/ 5840 h 9924"/>
                <a:gd name="connsiteX140" fmla="*/ 8591 w 10000"/>
                <a:gd name="connsiteY140" fmla="*/ 5741 h 9924"/>
                <a:gd name="connsiteX141" fmla="*/ 8360 w 10000"/>
                <a:gd name="connsiteY141" fmla="*/ 5726 h 9924"/>
                <a:gd name="connsiteX142" fmla="*/ 8146 w 10000"/>
                <a:gd name="connsiteY142" fmla="*/ 5550 h 9924"/>
                <a:gd name="connsiteX143" fmla="*/ 8061 w 10000"/>
                <a:gd name="connsiteY143" fmla="*/ 5480 h 9924"/>
                <a:gd name="connsiteX144" fmla="*/ 7918 w 10000"/>
                <a:gd name="connsiteY144" fmla="*/ 5407 h 9924"/>
                <a:gd name="connsiteX145" fmla="*/ 7531 w 10000"/>
                <a:gd name="connsiteY145" fmla="*/ 5395 h 9924"/>
                <a:gd name="connsiteX146" fmla="*/ 7380 w 10000"/>
                <a:gd name="connsiteY146" fmla="*/ 5272 h 9924"/>
                <a:gd name="connsiteX147" fmla="*/ 7281 w 10000"/>
                <a:gd name="connsiteY147" fmla="*/ 5372 h 9924"/>
                <a:gd name="connsiteX148" fmla="*/ 7267 w 10000"/>
                <a:gd name="connsiteY148" fmla="*/ 5270 h 9924"/>
                <a:gd name="connsiteX149" fmla="*/ 7004 w 10000"/>
                <a:gd name="connsiteY149" fmla="*/ 5364 h 9924"/>
                <a:gd name="connsiteX150" fmla="*/ 6866 w 10000"/>
                <a:gd name="connsiteY150" fmla="*/ 5570 h 9924"/>
                <a:gd name="connsiteX151" fmla="*/ 6822 w 10000"/>
                <a:gd name="connsiteY151" fmla="*/ 5528 h 9924"/>
                <a:gd name="connsiteX152" fmla="*/ 6685 w 10000"/>
                <a:gd name="connsiteY152" fmla="*/ 5459 h 9924"/>
                <a:gd name="connsiteX153" fmla="*/ 6528 w 10000"/>
                <a:gd name="connsiteY153" fmla="*/ 5511 h 9924"/>
                <a:gd name="connsiteX154" fmla="*/ 6435 w 10000"/>
                <a:gd name="connsiteY154" fmla="*/ 5452 h 9924"/>
                <a:gd name="connsiteX155" fmla="*/ 6350 w 10000"/>
                <a:gd name="connsiteY155" fmla="*/ 5369 h 9924"/>
                <a:gd name="connsiteX156" fmla="*/ 6383 w 10000"/>
                <a:gd name="connsiteY156" fmla="*/ 5074 h 9924"/>
                <a:gd name="connsiteX157" fmla="*/ 6243 w 10000"/>
                <a:gd name="connsiteY157" fmla="*/ 5008 h 9924"/>
                <a:gd name="connsiteX158" fmla="*/ 5957 w 10000"/>
                <a:gd name="connsiteY158" fmla="*/ 5008 h 9924"/>
                <a:gd name="connsiteX159" fmla="*/ 6034 w 10000"/>
                <a:gd name="connsiteY159" fmla="*/ 4858 h 9924"/>
                <a:gd name="connsiteX160" fmla="*/ 6114 w 10000"/>
                <a:gd name="connsiteY160" fmla="*/ 4634 h 9924"/>
                <a:gd name="connsiteX161" fmla="*/ 6020 w 10000"/>
                <a:gd name="connsiteY161" fmla="*/ 4595 h 9924"/>
                <a:gd name="connsiteX162" fmla="*/ 5842 w 10000"/>
                <a:gd name="connsiteY162" fmla="*/ 4644 h 9924"/>
                <a:gd name="connsiteX163" fmla="*/ 5751 w 10000"/>
                <a:gd name="connsiteY163" fmla="*/ 4829 h 9924"/>
                <a:gd name="connsiteX164" fmla="*/ 5444 w 10000"/>
                <a:gd name="connsiteY164" fmla="*/ 4807 h 9924"/>
                <a:gd name="connsiteX165" fmla="*/ 5295 w 10000"/>
                <a:gd name="connsiteY165" fmla="*/ 4564 h 9924"/>
                <a:gd name="connsiteX166" fmla="*/ 5350 w 10000"/>
                <a:gd name="connsiteY166" fmla="*/ 4294 h 9924"/>
                <a:gd name="connsiteX167" fmla="*/ 5320 w 10000"/>
                <a:gd name="connsiteY167" fmla="*/ 4150 h 9924"/>
                <a:gd name="connsiteX168" fmla="*/ 5496 w 10000"/>
                <a:gd name="connsiteY168" fmla="*/ 4006 h 9924"/>
                <a:gd name="connsiteX169" fmla="*/ 5729 w 10000"/>
                <a:gd name="connsiteY169" fmla="*/ 3996 h 9924"/>
                <a:gd name="connsiteX170" fmla="*/ 5916 w 10000"/>
                <a:gd name="connsiteY170" fmla="*/ 4061 h 9924"/>
                <a:gd name="connsiteX171" fmla="*/ 5919 w 10000"/>
                <a:gd name="connsiteY171" fmla="*/ 3974 h 9924"/>
                <a:gd name="connsiteX172" fmla="*/ 6023 w 10000"/>
                <a:gd name="connsiteY172" fmla="*/ 3915 h 9924"/>
                <a:gd name="connsiteX173" fmla="*/ 6342 w 10000"/>
                <a:gd name="connsiteY173" fmla="*/ 3986 h 9924"/>
                <a:gd name="connsiteX174" fmla="*/ 6416 w 10000"/>
                <a:gd name="connsiteY174" fmla="*/ 4054 h 9924"/>
                <a:gd name="connsiteX175" fmla="*/ 6427 w 10000"/>
                <a:gd name="connsiteY175" fmla="*/ 4180 h 9924"/>
                <a:gd name="connsiteX176" fmla="*/ 6531 w 10000"/>
                <a:gd name="connsiteY176" fmla="*/ 4347 h 9924"/>
                <a:gd name="connsiteX177" fmla="*/ 6592 w 10000"/>
                <a:gd name="connsiteY177" fmla="*/ 4345 h 9924"/>
                <a:gd name="connsiteX178" fmla="*/ 6616 w 10000"/>
                <a:gd name="connsiteY178" fmla="*/ 4217 h 9924"/>
                <a:gd name="connsiteX179" fmla="*/ 6515 w 10000"/>
                <a:gd name="connsiteY179" fmla="*/ 3915 h 9924"/>
                <a:gd name="connsiteX180" fmla="*/ 6575 w 10000"/>
                <a:gd name="connsiteY180" fmla="*/ 3795 h 9924"/>
                <a:gd name="connsiteX181" fmla="*/ 6954 w 10000"/>
                <a:gd name="connsiteY181" fmla="*/ 3552 h 9924"/>
                <a:gd name="connsiteX182" fmla="*/ 6905 w 10000"/>
                <a:gd name="connsiteY182" fmla="*/ 3369 h 9924"/>
                <a:gd name="connsiteX183" fmla="*/ 6954 w 10000"/>
                <a:gd name="connsiteY183" fmla="*/ 3431 h 9924"/>
                <a:gd name="connsiteX184" fmla="*/ 7017 w 10000"/>
                <a:gd name="connsiteY184" fmla="*/ 3285 h 9924"/>
                <a:gd name="connsiteX185" fmla="*/ 7097 w 10000"/>
                <a:gd name="connsiteY185" fmla="*/ 3129 h 9924"/>
                <a:gd name="connsiteX186" fmla="*/ 7391 w 10000"/>
                <a:gd name="connsiteY186" fmla="*/ 3057 h 9924"/>
                <a:gd name="connsiteX187" fmla="*/ 7308 w 10000"/>
                <a:gd name="connsiteY187" fmla="*/ 3020 h 9924"/>
                <a:gd name="connsiteX188" fmla="*/ 7366 w 10000"/>
                <a:gd name="connsiteY188" fmla="*/ 2900 h 9924"/>
                <a:gd name="connsiteX189" fmla="*/ 7608 w 10000"/>
                <a:gd name="connsiteY189" fmla="*/ 2811 h 9924"/>
                <a:gd name="connsiteX190" fmla="*/ 7613 w 10000"/>
                <a:gd name="connsiteY190" fmla="*/ 2766 h 9924"/>
                <a:gd name="connsiteX191" fmla="*/ 7786 w 10000"/>
                <a:gd name="connsiteY191" fmla="*/ 2697 h 9924"/>
                <a:gd name="connsiteX192" fmla="*/ 7784 w 10000"/>
                <a:gd name="connsiteY192" fmla="*/ 2753 h 9924"/>
                <a:gd name="connsiteX193" fmla="*/ 7888 w 10000"/>
                <a:gd name="connsiteY193" fmla="*/ 2744 h 9924"/>
                <a:gd name="connsiteX194" fmla="*/ 7685 w 10000"/>
                <a:gd name="connsiteY194" fmla="*/ 2818 h 9924"/>
                <a:gd name="connsiteX195" fmla="*/ 7737 w 10000"/>
                <a:gd name="connsiteY195" fmla="*/ 2910 h 9924"/>
                <a:gd name="connsiteX196" fmla="*/ 7828 w 10000"/>
                <a:gd name="connsiteY196" fmla="*/ 2816 h 9924"/>
                <a:gd name="connsiteX197" fmla="*/ 8055 w 10000"/>
                <a:gd name="connsiteY197" fmla="*/ 2753 h 9924"/>
                <a:gd name="connsiteX198" fmla="*/ 8146 w 10000"/>
                <a:gd name="connsiteY198" fmla="*/ 2680 h 9924"/>
                <a:gd name="connsiteX199" fmla="*/ 8094 w 10000"/>
                <a:gd name="connsiteY199" fmla="*/ 2606 h 9924"/>
                <a:gd name="connsiteX200" fmla="*/ 8036 w 10000"/>
                <a:gd name="connsiteY200" fmla="*/ 2729 h 9924"/>
                <a:gd name="connsiteX201" fmla="*/ 7844 w 10000"/>
                <a:gd name="connsiteY201" fmla="*/ 2697 h 9924"/>
                <a:gd name="connsiteX202" fmla="*/ 7742 w 10000"/>
                <a:gd name="connsiteY202" fmla="*/ 2603 h 9924"/>
                <a:gd name="connsiteX203" fmla="*/ 7784 w 10000"/>
                <a:gd name="connsiteY203" fmla="*/ 2538 h 9924"/>
                <a:gd name="connsiteX204" fmla="*/ 7644 w 10000"/>
                <a:gd name="connsiteY204" fmla="*/ 2516 h 9924"/>
                <a:gd name="connsiteX205" fmla="*/ 7822 w 10000"/>
                <a:gd name="connsiteY205" fmla="*/ 2467 h 9924"/>
                <a:gd name="connsiteX206" fmla="*/ 7723 w 10000"/>
                <a:gd name="connsiteY206" fmla="*/ 2411 h 9924"/>
                <a:gd name="connsiteX207" fmla="*/ 7468 w 10000"/>
                <a:gd name="connsiteY207" fmla="*/ 2452 h 9924"/>
                <a:gd name="connsiteX208" fmla="*/ 7660 w 10000"/>
                <a:gd name="connsiteY208" fmla="*/ 2319 h 9924"/>
                <a:gd name="connsiteX209" fmla="*/ 8130 w 10000"/>
                <a:gd name="connsiteY209" fmla="*/ 2319 h 9924"/>
                <a:gd name="connsiteX210" fmla="*/ 8465 w 10000"/>
                <a:gd name="connsiteY210" fmla="*/ 2142 h 9924"/>
                <a:gd name="connsiteX211" fmla="*/ 8448 w 10000"/>
                <a:gd name="connsiteY211" fmla="*/ 2005 h 9924"/>
                <a:gd name="connsiteX212" fmla="*/ 8347 w 10000"/>
                <a:gd name="connsiteY212" fmla="*/ 2027 h 9924"/>
                <a:gd name="connsiteX213" fmla="*/ 8347 w 10000"/>
                <a:gd name="connsiteY213" fmla="*/ 1955 h 9924"/>
                <a:gd name="connsiteX214" fmla="*/ 8116 w 10000"/>
                <a:gd name="connsiteY214" fmla="*/ 2039 h 9924"/>
                <a:gd name="connsiteX215" fmla="*/ 8055 w 10000"/>
                <a:gd name="connsiteY215" fmla="*/ 2003 h 9924"/>
                <a:gd name="connsiteX216" fmla="*/ 8333 w 10000"/>
                <a:gd name="connsiteY216" fmla="*/ 1910 h 9924"/>
                <a:gd name="connsiteX217" fmla="*/ 8116 w 10000"/>
                <a:gd name="connsiteY217" fmla="*/ 1800 h 9924"/>
                <a:gd name="connsiteX218" fmla="*/ 8001 w 10000"/>
                <a:gd name="connsiteY218" fmla="*/ 1719 h 9924"/>
                <a:gd name="connsiteX219" fmla="*/ 7998 w 10000"/>
                <a:gd name="connsiteY219" fmla="*/ 1612 h 9924"/>
                <a:gd name="connsiteX220" fmla="*/ 7902 w 10000"/>
                <a:gd name="connsiteY220" fmla="*/ 1572 h 9924"/>
                <a:gd name="connsiteX221" fmla="*/ 7921 w 10000"/>
                <a:gd name="connsiteY221" fmla="*/ 1514 h 9924"/>
                <a:gd name="connsiteX222" fmla="*/ 7877 w 10000"/>
                <a:gd name="connsiteY222" fmla="*/ 1452 h 9924"/>
                <a:gd name="connsiteX223" fmla="*/ 7786 w 10000"/>
                <a:gd name="connsiteY223" fmla="*/ 1349 h 9924"/>
                <a:gd name="connsiteX224" fmla="*/ 7720 w 10000"/>
                <a:gd name="connsiteY224" fmla="*/ 1403 h 9924"/>
                <a:gd name="connsiteX225" fmla="*/ 7654 w 10000"/>
                <a:gd name="connsiteY225" fmla="*/ 1491 h 9924"/>
                <a:gd name="connsiteX226" fmla="*/ 7509 w 10000"/>
                <a:gd name="connsiteY226" fmla="*/ 1562 h 9924"/>
                <a:gd name="connsiteX227" fmla="*/ 7498 w 10000"/>
                <a:gd name="connsiteY227" fmla="*/ 1491 h 9924"/>
                <a:gd name="connsiteX228" fmla="*/ 7319 w 10000"/>
                <a:gd name="connsiteY228" fmla="*/ 1538 h 9924"/>
                <a:gd name="connsiteX229" fmla="*/ 7449 w 10000"/>
                <a:gd name="connsiteY229" fmla="*/ 1447 h 9924"/>
                <a:gd name="connsiteX230" fmla="*/ 7418 w 10000"/>
                <a:gd name="connsiteY230" fmla="*/ 1376 h 9924"/>
                <a:gd name="connsiteX231" fmla="*/ 7407 w 10000"/>
                <a:gd name="connsiteY231" fmla="*/ 1262 h 9924"/>
                <a:gd name="connsiteX232" fmla="*/ 7267 w 10000"/>
                <a:gd name="connsiteY232" fmla="*/ 1252 h 9924"/>
                <a:gd name="connsiteX233" fmla="*/ 7267 w 10000"/>
                <a:gd name="connsiteY233" fmla="*/ 1216 h 9924"/>
                <a:gd name="connsiteX234" fmla="*/ 7097 w 10000"/>
                <a:gd name="connsiteY234" fmla="*/ 1118 h 9924"/>
                <a:gd name="connsiteX235" fmla="*/ 7004 w 10000"/>
                <a:gd name="connsiteY235" fmla="*/ 1145 h 9924"/>
                <a:gd name="connsiteX236" fmla="*/ 6792 w 10000"/>
                <a:gd name="connsiteY236" fmla="*/ 1116 h 9924"/>
                <a:gd name="connsiteX237" fmla="*/ 6762 w 10000"/>
                <a:gd name="connsiteY237" fmla="*/ 1167 h 9924"/>
                <a:gd name="connsiteX238" fmla="*/ 6820 w 10000"/>
                <a:gd name="connsiteY238" fmla="*/ 1216 h 9924"/>
                <a:gd name="connsiteX239" fmla="*/ 6770 w 10000"/>
                <a:gd name="connsiteY239" fmla="*/ 1298 h 9924"/>
                <a:gd name="connsiteX240" fmla="*/ 6850 w 10000"/>
                <a:gd name="connsiteY240" fmla="*/ 1422 h 9924"/>
                <a:gd name="connsiteX241" fmla="*/ 6712 w 10000"/>
                <a:gd name="connsiteY241" fmla="*/ 1501 h 9924"/>
                <a:gd name="connsiteX242" fmla="*/ 6820 w 10000"/>
                <a:gd name="connsiteY242" fmla="*/ 1557 h 9924"/>
                <a:gd name="connsiteX243" fmla="*/ 6866 w 10000"/>
                <a:gd name="connsiteY243" fmla="*/ 1753 h 9924"/>
                <a:gd name="connsiteX244" fmla="*/ 6647 w 10000"/>
                <a:gd name="connsiteY244" fmla="*/ 1920 h 9924"/>
                <a:gd name="connsiteX245" fmla="*/ 6726 w 10000"/>
                <a:gd name="connsiteY245" fmla="*/ 2117 h 9924"/>
                <a:gd name="connsiteX246" fmla="*/ 6784 w 10000"/>
                <a:gd name="connsiteY246" fmla="*/ 2140 h 9924"/>
                <a:gd name="connsiteX247" fmla="*/ 6647 w 10000"/>
                <a:gd name="connsiteY247" fmla="*/ 2245 h 9924"/>
                <a:gd name="connsiteX248" fmla="*/ 6542 w 10000"/>
                <a:gd name="connsiteY248" fmla="*/ 2252 h 9924"/>
                <a:gd name="connsiteX249" fmla="*/ 6578 w 10000"/>
                <a:gd name="connsiteY249" fmla="*/ 2181 h 9924"/>
                <a:gd name="connsiteX250" fmla="*/ 6457 w 10000"/>
                <a:gd name="connsiteY250" fmla="*/ 2071 h 9924"/>
                <a:gd name="connsiteX251" fmla="*/ 6457 w 10000"/>
                <a:gd name="connsiteY251" fmla="*/ 1867 h 9924"/>
                <a:gd name="connsiteX252" fmla="*/ 6218 w 10000"/>
                <a:gd name="connsiteY252" fmla="*/ 1838 h 9924"/>
                <a:gd name="connsiteX253" fmla="*/ 5932 w 10000"/>
                <a:gd name="connsiteY253" fmla="*/ 1695 h 9924"/>
                <a:gd name="connsiteX254" fmla="*/ 5790 w 10000"/>
                <a:gd name="connsiteY254" fmla="*/ 1656 h 9924"/>
                <a:gd name="connsiteX255" fmla="*/ 5661 w 10000"/>
                <a:gd name="connsiteY255" fmla="*/ 1684 h 9924"/>
                <a:gd name="connsiteX256" fmla="*/ 5630 w 10000"/>
                <a:gd name="connsiteY256" fmla="*/ 1503 h 9924"/>
                <a:gd name="connsiteX257" fmla="*/ 5548 w 10000"/>
                <a:gd name="connsiteY257" fmla="*/ 1535 h 9924"/>
                <a:gd name="connsiteX258" fmla="*/ 5531 w 10000"/>
                <a:gd name="connsiteY258" fmla="*/ 1230 h 9924"/>
                <a:gd name="connsiteX259" fmla="*/ 5674 w 10000"/>
                <a:gd name="connsiteY259" fmla="*/ 1157 h 9924"/>
                <a:gd name="connsiteX260" fmla="*/ 5688 w 10000"/>
                <a:gd name="connsiteY260" fmla="*/ 1083 h 9924"/>
                <a:gd name="connsiteX261" fmla="*/ 5825 w 10000"/>
                <a:gd name="connsiteY261" fmla="*/ 1057 h 9924"/>
                <a:gd name="connsiteX262" fmla="*/ 5614 w 10000"/>
                <a:gd name="connsiteY262" fmla="*/ 932 h 9924"/>
                <a:gd name="connsiteX263" fmla="*/ 5825 w 10000"/>
                <a:gd name="connsiteY263" fmla="*/ 1005 h 9924"/>
                <a:gd name="connsiteX264" fmla="*/ 5883 w 10000"/>
                <a:gd name="connsiteY264" fmla="*/ 932 h 9924"/>
                <a:gd name="connsiteX265" fmla="*/ 6001 w 10000"/>
                <a:gd name="connsiteY265" fmla="*/ 932 h 9924"/>
                <a:gd name="connsiteX266" fmla="*/ 6108 w 10000"/>
                <a:gd name="connsiteY266" fmla="*/ 814 h 9924"/>
                <a:gd name="connsiteX267" fmla="*/ 5949 w 10000"/>
                <a:gd name="connsiteY267" fmla="*/ 795 h 9924"/>
                <a:gd name="connsiteX268" fmla="*/ 5869 w 10000"/>
                <a:gd name="connsiteY268" fmla="*/ 741 h 9924"/>
                <a:gd name="connsiteX269" fmla="*/ 6119 w 10000"/>
                <a:gd name="connsiteY269" fmla="*/ 778 h 9924"/>
                <a:gd name="connsiteX270" fmla="*/ 6136 w 10000"/>
                <a:gd name="connsiteY270" fmla="*/ 662 h 9924"/>
                <a:gd name="connsiteX271" fmla="*/ 6383 w 10000"/>
                <a:gd name="connsiteY271" fmla="*/ 679 h 9924"/>
                <a:gd name="connsiteX272" fmla="*/ 6523 w 10000"/>
                <a:gd name="connsiteY272" fmla="*/ 595 h 9924"/>
                <a:gd name="connsiteX273" fmla="*/ 6435 w 10000"/>
                <a:gd name="connsiteY273" fmla="*/ 439 h 9924"/>
                <a:gd name="connsiteX274" fmla="*/ 6528 w 10000"/>
                <a:gd name="connsiteY274" fmla="*/ 417 h 9924"/>
                <a:gd name="connsiteX275" fmla="*/ 6213 w 10000"/>
                <a:gd name="connsiteY275" fmla="*/ 271 h 9924"/>
                <a:gd name="connsiteX276" fmla="*/ 6276 w 10000"/>
                <a:gd name="connsiteY276" fmla="*/ 402 h 9924"/>
                <a:gd name="connsiteX277" fmla="*/ 6188 w 10000"/>
                <a:gd name="connsiteY277" fmla="*/ 417 h 9924"/>
                <a:gd name="connsiteX278" fmla="*/ 6075 w 10000"/>
                <a:gd name="connsiteY278" fmla="*/ 575 h 9924"/>
                <a:gd name="connsiteX279" fmla="*/ 6034 w 10000"/>
                <a:gd name="connsiteY279" fmla="*/ 455 h 9924"/>
                <a:gd name="connsiteX280" fmla="*/ 5916 w 10000"/>
                <a:gd name="connsiteY280" fmla="*/ 334 h 9924"/>
                <a:gd name="connsiteX281" fmla="*/ 5850 w 10000"/>
                <a:gd name="connsiteY281" fmla="*/ 455 h 9924"/>
                <a:gd name="connsiteX282" fmla="*/ 5768 w 10000"/>
                <a:gd name="connsiteY282" fmla="*/ 329 h 9924"/>
                <a:gd name="connsiteX283" fmla="*/ 5666 w 10000"/>
                <a:gd name="connsiteY283" fmla="*/ 289 h 9924"/>
                <a:gd name="connsiteX284" fmla="*/ 5688 w 10000"/>
                <a:gd name="connsiteY284" fmla="*/ 234 h 9924"/>
                <a:gd name="connsiteX285" fmla="*/ 5759 w 10000"/>
                <a:gd name="connsiteY285" fmla="*/ 234 h 9924"/>
                <a:gd name="connsiteX286" fmla="*/ 5641 w 10000"/>
                <a:gd name="connsiteY286" fmla="*/ 87 h 9924"/>
                <a:gd name="connsiteX287" fmla="*/ 5479 w 10000"/>
                <a:gd name="connsiteY287" fmla="*/ 0 h 9924"/>
                <a:gd name="connsiteX288" fmla="*/ 5397 w 10000"/>
                <a:gd name="connsiteY288" fmla="*/ 87 h 9924"/>
                <a:gd name="connsiteX289" fmla="*/ 5375 w 10000"/>
                <a:gd name="connsiteY289" fmla="*/ 236 h 9924"/>
                <a:gd name="connsiteX290" fmla="*/ 5595 w 10000"/>
                <a:gd name="connsiteY290" fmla="*/ 309 h 9924"/>
                <a:gd name="connsiteX291" fmla="*/ 5614 w 10000"/>
                <a:gd name="connsiteY291" fmla="*/ 425 h 9924"/>
                <a:gd name="connsiteX292" fmla="*/ 5446 w 10000"/>
                <a:gd name="connsiteY292" fmla="*/ 476 h 9924"/>
                <a:gd name="connsiteX293" fmla="*/ 5474 w 10000"/>
                <a:gd name="connsiteY293" fmla="*/ 575 h 9924"/>
                <a:gd name="connsiteX294" fmla="*/ 5391 w 10000"/>
                <a:gd name="connsiteY294" fmla="*/ 550 h 9924"/>
                <a:gd name="connsiteX295" fmla="*/ 5367 w 10000"/>
                <a:gd name="connsiteY295" fmla="*/ 483 h 9924"/>
                <a:gd name="connsiteX296" fmla="*/ 5246 w 10000"/>
                <a:gd name="connsiteY296" fmla="*/ 516 h 9924"/>
                <a:gd name="connsiteX297" fmla="*/ 4941 w 10000"/>
                <a:gd name="connsiteY297" fmla="*/ 528 h 9924"/>
                <a:gd name="connsiteX298" fmla="*/ 4861 w 10000"/>
                <a:gd name="connsiteY298" fmla="*/ 471 h 9924"/>
                <a:gd name="connsiteX299" fmla="*/ 4647 w 10000"/>
                <a:gd name="connsiteY299" fmla="*/ 375 h 9924"/>
                <a:gd name="connsiteX300" fmla="*/ 4452 w 10000"/>
                <a:gd name="connsiteY300" fmla="*/ 447 h 9924"/>
                <a:gd name="connsiteX301" fmla="*/ 4512 w 10000"/>
                <a:gd name="connsiteY301" fmla="*/ 471 h 9924"/>
                <a:gd name="connsiteX302" fmla="*/ 4675 w 10000"/>
                <a:gd name="connsiteY302" fmla="*/ 406 h 9924"/>
                <a:gd name="connsiteX303" fmla="*/ 4567 w 10000"/>
                <a:gd name="connsiteY303" fmla="*/ 590 h 9924"/>
                <a:gd name="connsiteX304" fmla="*/ 4356 w 10000"/>
                <a:gd name="connsiteY304" fmla="*/ 483 h 9924"/>
                <a:gd name="connsiteX305" fmla="*/ 3944 w 10000"/>
                <a:gd name="connsiteY305" fmla="*/ 485 h 9924"/>
                <a:gd name="connsiteX306" fmla="*/ 4059 w 10000"/>
                <a:gd name="connsiteY306" fmla="*/ 437 h 9924"/>
                <a:gd name="connsiteX307" fmla="*/ 3790 w 10000"/>
                <a:gd name="connsiteY307" fmla="*/ 377 h 9924"/>
                <a:gd name="connsiteX308" fmla="*/ 3406 w 10000"/>
                <a:gd name="connsiteY308" fmla="*/ 265 h 9924"/>
                <a:gd name="connsiteX309" fmla="*/ 3268 w 10000"/>
                <a:gd name="connsiteY309" fmla="*/ 329 h 9924"/>
                <a:gd name="connsiteX310" fmla="*/ 3274 w 10000"/>
                <a:gd name="connsiteY310" fmla="*/ 234 h 9924"/>
                <a:gd name="connsiteX311" fmla="*/ 3175 w 10000"/>
                <a:gd name="connsiteY311" fmla="*/ 329 h 9924"/>
                <a:gd name="connsiteX312" fmla="*/ 3027 w 10000"/>
                <a:gd name="connsiteY312" fmla="*/ 221 h 9924"/>
                <a:gd name="connsiteX313" fmla="*/ 2777 w 10000"/>
                <a:gd name="connsiteY313" fmla="*/ 343 h 9924"/>
                <a:gd name="connsiteX314" fmla="*/ 2771 w 10000"/>
                <a:gd name="connsiteY314" fmla="*/ 316 h 9924"/>
                <a:gd name="connsiteX315" fmla="*/ 2505 w 10000"/>
                <a:gd name="connsiteY315" fmla="*/ 361 h 9924"/>
                <a:gd name="connsiteX316" fmla="*/ 2543 w 10000"/>
                <a:gd name="connsiteY316" fmla="*/ 430 h 9924"/>
                <a:gd name="connsiteX317" fmla="*/ 2024 w 10000"/>
                <a:gd name="connsiteY317" fmla="*/ 287 h 9924"/>
                <a:gd name="connsiteX318" fmla="*/ 1219 w 10000"/>
                <a:gd name="connsiteY318" fmla="*/ 193 h 9924"/>
                <a:gd name="connsiteX319" fmla="*/ 1186 w 10000"/>
                <a:gd name="connsiteY319" fmla="*/ 144 h 9924"/>
                <a:gd name="connsiteX320" fmla="*/ 931 w 10000"/>
                <a:gd name="connsiteY320" fmla="*/ 101 h 9924"/>
                <a:gd name="connsiteX321" fmla="*/ 843 w 10000"/>
                <a:gd name="connsiteY321" fmla="*/ 82 h 9924"/>
                <a:gd name="connsiteX322" fmla="*/ 753 w 10000"/>
                <a:gd name="connsiteY322" fmla="*/ 144 h 9924"/>
                <a:gd name="connsiteX323" fmla="*/ 577 w 10000"/>
                <a:gd name="connsiteY323" fmla="*/ 178 h 9924"/>
                <a:gd name="connsiteX324" fmla="*/ 417 w 10000"/>
                <a:gd name="connsiteY324" fmla="*/ 239 h 9924"/>
                <a:gd name="connsiteX325" fmla="*/ 332 w 10000"/>
                <a:gd name="connsiteY325" fmla="*/ 356 h 9924"/>
                <a:gd name="connsiteX326" fmla="*/ 135 w 10000"/>
                <a:gd name="connsiteY326" fmla="*/ 377 h 9924"/>
                <a:gd name="connsiteX327" fmla="*/ 88 w 10000"/>
                <a:gd name="connsiteY327" fmla="*/ 447 h 9924"/>
                <a:gd name="connsiteX328" fmla="*/ 332 w 10000"/>
                <a:gd name="connsiteY328" fmla="*/ 595 h 9924"/>
                <a:gd name="connsiteX329" fmla="*/ 437 w 10000"/>
                <a:gd name="connsiteY329" fmla="*/ 651 h 9924"/>
                <a:gd name="connsiteX330" fmla="*/ 527 w 10000"/>
                <a:gd name="connsiteY330" fmla="*/ 692 h 9924"/>
                <a:gd name="connsiteX331" fmla="*/ 332 w 10000"/>
                <a:gd name="connsiteY331" fmla="*/ 717 h 9924"/>
                <a:gd name="connsiteX332" fmla="*/ 332 w 10000"/>
                <a:gd name="connsiteY332" fmla="*/ 657 h 9924"/>
                <a:gd name="connsiteX333" fmla="*/ 255 w 10000"/>
                <a:gd name="connsiteY333" fmla="*/ 657 h 9924"/>
                <a:gd name="connsiteX334" fmla="*/ 0 w 10000"/>
                <a:gd name="connsiteY334" fmla="*/ 775 h 9924"/>
                <a:gd name="connsiteX0" fmla="*/ 0 w 10000"/>
                <a:gd name="connsiteY0" fmla="*/ 781 h 9989"/>
                <a:gd name="connsiteX1" fmla="*/ 137 w 10000"/>
                <a:gd name="connsiteY1" fmla="*/ 807 h 9989"/>
                <a:gd name="connsiteX2" fmla="*/ 85 w 10000"/>
                <a:gd name="connsiteY2" fmla="*/ 822 h 9989"/>
                <a:gd name="connsiteX3" fmla="*/ 137 w 10000"/>
                <a:gd name="connsiteY3" fmla="*/ 893 h 9989"/>
                <a:gd name="connsiteX4" fmla="*/ 357 w 10000"/>
                <a:gd name="connsiteY4" fmla="*/ 881 h 9989"/>
                <a:gd name="connsiteX5" fmla="*/ 401 w 10000"/>
                <a:gd name="connsiteY5" fmla="*/ 925 h 9989"/>
                <a:gd name="connsiteX6" fmla="*/ 489 w 10000"/>
                <a:gd name="connsiteY6" fmla="*/ 893 h 9989"/>
                <a:gd name="connsiteX7" fmla="*/ 516 w 10000"/>
                <a:gd name="connsiteY7" fmla="*/ 1013 h 9989"/>
                <a:gd name="connsiteX8" fmla="*/ 209 w 10000"/>
                <a:gd name="connsiteY8" fmla="*/ 1120 h 9989"/>
                <a:gd name="connsiteX9" fmla="*/ 159 w 10000"/>
                <a:gd name="connsiteY9" fmla="*/ 1237 h 9989"/>
                <a:gd name="connsiteX10" fmla="*/ 206 w 10000"/>
                <a:gd name="connsiteY10" fmla="*/ 1279 h 9989"/>
                <a:gd name="connsiteX11" fmla="*/ 319 w 10000"/>
                <a:gd name="connsiteY11" fmla="*/ 1301 h 9989"/>
                <a:gd name="connsiteX12" fmla="*/ 269 w 10000"/>
                <a:gd name="connsiteY12" fmla="*/ 1359 h 9989"/>
                <a:gd name="connsiteX13" fmla="*/ 316 w 10000"/>
                <a:gd name="connsiteY13" fmla="*/ 1414 h 9989"/>
                <a:gd name="connsiteX14" fmla="*/ 357 w 10000"/>
                <a:gd name="connsiteY14" fmla="*/ 1421 h 9989"/>
                <a:gd name="connsiteX15" fmla="*/ 417 w 10000"/>
                <a:gd name="connsiteY15" fmla="*/ 1348 h 9989"/>
                <a:gd name="connsiteX16" fmla="*/ 470 w 10000"/>
                <a:gd name="connsiteY16" fmla="*/ 1472 h 9989"/>
                <a:gd name="connsiteX17" fmla="*/ 434 w 10000"/>
                <a:gd name="connsiteY17" fmla="*/ 1526 h 9989"/>
                <a:gd name="connsiteX18" fmla="*/ 566 w 10000"/>
                <a:gd name="connsiteY18" fmla="*/ 1458 h 9989"/>
                <a:gd name="connsiteX19" fmla="*/ 676 w 10000"/>
                <a:gd name="connsiteY19" fmla="*/ 1550 h 9989"/>
                <a:gd name="connsiteX20" fmla="*/ 840 w 10000"/>
                <a:gd name="connsiteY20" fmla="*/ 1477 h 9989"/>
                <a:gd name="connsiteX21" fmla="*/ 687 w 10000"/>
                <a:gd name="connsiteY21" fmla="*/ 1708 h 9989"/>
                <a:gd name="connsiteX22" fmla="*/ 569 w 10000"/>
                <a:gd name="connsiteY22" fmla="*/ 1752 h 9989"/>
                <a:gd name="connsiteX23" fmla="*/ 566 w 10000"/>
                <a:gd name="connsiteY23" fmla="*/ 1801 h 9989"/>
                <a:gd name="connsiteX24" fmla="*/ 434 w 10000"/>
                <a:gd name="connsiteY24" fmla="*/ 1808 h 9989"/>
                <a:gd name="connsiteX25" fmla="*/ 343 w 10000"/>
                <a:gd name="connsiteY25" fmla="*/ 1896 h 9989"/>
                <a:gd name="connsiteX26" fmla="*/ 470 w 10000"/>
                <a:gd name="connsiteY26" fmla="*/ 1829 h 9989"/>
                <a:gd name="connsiteX27" fmla="*/ 604 w 10000"/>
                <a:gd name="connsiteY27" fmla="*/ 1835 h 9989"/>
                <a:gd name="connsiteX28" fmla="*/ 659 w 10000"/>
                <a:gd name="connsiteY28" fmla="*/ 1761 h 9989"/>
                <a:gd name="connsiteX29" fmla="*/ 750 w 10000"/>
                <a:gd name="connsiteY29" fmla="*/ 1742 h 9989"/>
                <a:gd name="connsiteX30" fmla="*/ 1035 w 10000"/>
                <a:gd name="connsiteY30" fmla="*/ 1572 h 9989"/>
                <a:gd name="connsiteX31" fmla="*/ 1088 w 10000"/>
                <a:gd name="connsiteY31" fmla="*/ 1502 h 9989"/>
                <a:gd name="connsiteX32" fmla="*/ 1038 w 10000"/>
                <a:gd name="connsiteY32" fmla="*/ 1455 h 9989"/>
                <a:gd name="connsiteX33" fmla="*/ 1299 w 10000"/>
                <a:gd name="connsiteY33" fmla="*/ 1243 h 9989"/>
                <a:gd name="connsiteX34" fmla="*/ 1343 w 10000"/>
                <a:gd name="connsiteY34" fmla="*/ 1264 h 9989"/>
                <a:gd name="connsiteX35" fmla="*/ 1239 w 10000"/>
                <a:gd name="connsiteY35" fmla="*/ 1313 h 9989"/>
                <a:gd name="connsiteX36" fmla="*/ 1203 w 10000"/>
                <a:gd name="connsiteY36" fmla="*/ 1414 h 9989"/>
                <a:gd name="connsiteX37" fmla="*/ 1269 w 10000"/>
                <a:gd name="connsiteY37" fmla="*/ 1414 h 9989"/>
                <a:gd name="connsiteX38" fmla="*/ 1206 w 10000"/>
                <a:gd name="connsiteY38" fmla="*/ 1470 h 9989"/>
                <a:gd name="connsiteX39" fmla="*/ 1450 w 10000"/>
                <a:gd name="connsiteY39" fmla="*/ 1393 h 9989"/>
                <a:gd name="connsiteX40" fmla="*/ 1505 w 10000"/>
                <a:gd name="connsiteY40" fmla="*/ 1291 h 9989"/>
                <a:gd name="connsiteX41" fmla="*/ 1626 w 10000"/>
                <a:gd name="connsiteY41" fmla="*/ 1262 h 9989"/>
                <a:gd name="connsiteX42" fmla="*/ 1585 w 10000"/>
                <a:gd name="connsiteY42" fmla="*/ 1318 h 9989"/>
                <a:gd name="connsiteX43" fmla="*/ 1793 w 10000"/>
                <a:gd name="connsiteY43" fmla="*/ 1393 h 9989"/>
                <a:gd name="connsiteX44" fmla="*/ 2172 w 10000"/>
                <a:gd name="connsiteY44" fmla="*/ 1404 h 9989"/>
                <a:gd name="connsiteX45" fmla="*/ 2200 w 10000"/>
                <a:gd name="connsiteY45" fmla="*/ 1472 h 9989"/>
                <a:gd name="connsiteX46" fmla="*/ 2274 w 10000"/>
                <a:gd name="connsiteY46" fmla="*/ 1533 h 9989"/>
                <a:gd name="connsiteX47" fmla="*/ 2351 w 10000"/>
                <a:gd name="connsiteY47" fmla="*/ 1569 h 9989"/>
                <a:gd name="connsiteX48" fmla="*/ 2499 w 10000"/>
                <a:gd name="connsiteY48" fmla="*/ 1557 h 9989"/>
                <a:gd name="connsiteX49" fmla="*/ 2615 w 10000"/>
                <a:gd name="connsiteY49" fmla="*/ 1602 h 9989"/>
                <a:gd name="connsiteX50" fmla="*/ 2595 w 10000"/>
                <a:gd name="connsiteY50" fmla="*/ 1679 h 9989"/>
                <a:gd name="connsiteX51" fmla="*/ 2771 w 10000"/>
                <a:gd name="connsiteY51" fmla="*/ 1783 h 9989"/>
                <a:gd name="connsiteX52" fmla="*/ 2823 w 10000"/>
                <a:gd name="connsiteY52" fmla="*/ 1942 h 9989"/>
                <a:gd name="connsiteX53" fmla="*/ 3010 w 10000"/>
                <a:gd name="connsiteY53" fmla="*/ 2140 h 9989"/>
                <a:gd name="connsiteX54" fmla="*/ 3027 w 10000"/>
                <a:gd name="connsiteY54" fmla="*/ 2255 h 9989"/>
                <a:gd name="connsiteX55" fmla="*/ 3263 w 10000"/>
                <a:gd name="connsiteY55" fmla="*/ 2365 h 9989"/>
                <a:gd name="connsiteX56" fmla="*/ 3378 w 10000"/>
                <a:gd name="connsiteY56" fmla="*/ 2382 h 9989"/>
                <a:gd name="connsiteX57" fmla="*/ 3414 w 10000"/>
                <a:gd name="connsiteY57" fmla="*/ 2529 h 9989"/>
                <a:gd name="connsiteX58" fmla="*/ 3263 w 10000"/>
                <a:gd name="connsiteY58" fmla="*/ 2529 h 9989"/>
                <a:gd name="connsiteX59" fmla="*/ 3318 w 10000"/>
                <a:gd name="connsiteY59" fmla="*/ 2713 h 9989"/>
                <a:gd name="connsiteX60" fmla="*/ 3288 w 10000"/>
                <a:gd name="connsiteY60" fmla="*/ 3195 h 9989"/>
                <a:gd name="connsiteX61" fmla="*/ 3439 w 10000"/>
                <a:gd name="connsiteY61" fmla="*/ 3457 h 9989"/>
                <a:gd name="connsiteX62" fmla="*/ 3573 w 10000"/>
                <a:gd name="connsiteY62" fmla="*/ 3666 h 9989"/>
                <a:gd name="connsiteX63" fmla="*/ 3727 w 10000"/>
                <a:gd name="connsiteY63" fmla="*/ 3703 h 9989"/>
                <a:gd name="connsiteX64" fmla="*/ 3840 w 10000"/>
                <a:gd name="connsiteY64" fmla="*/ 3824 h 9989"/>
                <a:gd name="connsiteX65" fmla="*/ 3944 w 10000"/>
                <a:gd name="connsiteY65" fmla="*/ 4037 h 9989"/>
                <a:gd name="connsiteX66" fmla="*/ 4136 w 10000"/>
                <a:gd name="connsiteY66" fmla="*/ 4249 h 9989"/>
                <a:gd name="connsiteX67" fmla="*/ 4205 w 10000"/>
                <a:gd name="connsiteY67" fmla="*/ 4410 h 9989"/>
                <a:gd name="connsiteX68" fmla="*/ 4372 w 10000"/>
                <a:gd name="connsiteY68" fmla="*/ 4548 h 9989"/>
                <a:gd name="connsiteX69" fmla="*/ 4419 w 10000"/>
                <a:gd name="connsiteY69" fmla="*/ 4508 h 9989"/>
                <a:gd name="connsiteX70" fmla="*/ 4024 w 10000"/>
                <a:gd name="connsiteY70" fmla="*/ 4004 h 9989"/>
                <a:gd name="connsiteX71" fmla="*/ 4002 w 10000"/>
                <a:gd name="connsiteY71" fmla="*/ 3867 h 9989"/>
                <a:gd name="connsiteX72" fmla="*/ 4084 w 10000"/>
                <a:gd name="connsiteY72" fmla="*/ 3897 h 9989"/>
                <a:gd name="connsiteX73" fmla="*/ 4235 w 10000"/>
                <a:gd name="connsiteY73" fmla="*/ 4124 h 9989"/>
                <a:gd name="connsiteX74" fmla="*/ 4436 w 10000"/>
                <a:gd name="connsiteY74" fmla="*/ 4289 h 9989"/>
                <a:gd name="connsiteX75" fmla="*/ 4430 w 10000"/>
                <a:gd name="connsiteY75" fmla="*/ 4349 h 9989"/>
                <a:gd name="connsiteX76" fmla="*/ 4699 w 10000"/>
                <a:gd name="connsiteY76" fmla="*/ 4574 h 9989"/>
                <a:gd name="connsiteX77" fmla="*/ 4740 w 10000"/>
                <a:gd name="connsiteY77" fmla="*/ 4667 h 9989"/>
                <a:gd name="connsiteX78" fmla="*/ 4710 w 10000"/>
                <a:gd name="connsiteY78" fmla="*/ 4740 h 9989"/>
                <a:gd name="connsiteX79" fmla="*/ 4771 w 10000"/>
                <a:gd name="connsiteY79" fmla="*/ 4823 h 9989"/>
                <a:gd name="connsiteX80" fmla="*/ 5306 w 10000"/>
                <a:gd name="connsiteY80" fmla="*/ 5059 h 9989"/>
                <a:gd name="connsiteX81" fmla="*/ 5548 w 10000"/>
                <a:gd name="connsiteY81" fmla="*/ 5034 h 9989"/>
                <a:gd name="connsiteX82" fmla="*/ 5707 w 10000"/>
                <a:gd name="connsiteY82" fmla="*/ 5144 h 9989"/>
                <a:gd name="connsiteX83" fmla="*/ 5869 w 10000"/>
                <a:gd name="connsiteY83" fmla="*/ 5209 h 9989"/>
                <a:gd name="connsiteX84" fmla="*/ 6037 w 10000"/>
                <a:gd name="connsiteY84" fmla="*/ 5229 h 9989"/>
                <a:gd name="connsiteX85" fmla="*/ 6188 w 10000"/>
                <a:gd name="connsiteY85" fmla="*/ 5400 h 9989"/>
                <a:gd name="connsiteX86" fmla="*/ 6199 w 10000"/>
                <a:gd name="connsiteY86" fmla="*/ 5476 h 9989"/>
                <a:gd name="connsiteX87" fmla="*/ 6251 w 10000"/>
                <a:gd name="connsiteY87" fmla="*/ 5463 h 9989"/>
                <a:gd name="connsiteX88" fmla="*/ 6399 w 10000"/>
                <a:gd name="connsiteY88" fmla="*/ 5587 h 9989"/>
                <a:gd name="connsiteX89" fmla="*/ 6581 w 10000"/>
                <a:gd name="connsiteY89" fmla="*/ 5674 h 9989"/>
                <a:gd name="connsiteX90" fmla="*/ 6594 w 10000"/>
                <a:gd name="connsiteY90" fmla="*/ 5603 h 9989"/>
                <a:gd name="connsiteX91" fmla="*/ 6685 w 10000"/>
                <a:gd name="connsiteY91" fmla="*/ 5548 h 9989"/>
                <a:gd name="connsiteX92" fmla="*/ 6773 w 10000"/>
                <a:gd name="connsiteY92" fmla="*/ 5587 h 9989"/>
                <a:gd name="connsiteX93" fmla="*/ 6784 w 10000"/>
                <a:gd name="connsiteY93" fmla="*/ 5669 h 9989"/>
                <a:gd name="connsiteX94" fmla="*/ 6820 w 10000"/>
                <a:gd name="connsiteY94" fmla="*/ 5898 h 9989"/>
                <a:gd name="connsiteX95" fmla="*/ 6625 w 10000"/>
                <a:gd name="connsiteY95" fmla="*/ 6119 h 9989"/>
                <a:gd name="connsiteX96" fmla="*/ 6567 w 10000"/>
                <a:gd name="connsiteY96" fmla="*/ 6337 h 9989"/>
                <a:gd name="connsiteX97" fmla="*/ 6548 w 10000"/>
                <a:gd name="connsiteY97" fmla="*/ 6584 h 9989"/>
                <a:gd name="connsiteX98" fmla="*/ 6710 w 10000"/>
                <a:gd name="connsiteY98" fmla="*/ 6756 h 9989"/>
                <a:gd name="connsiteX99" fmla="*/ 6899 w 10000"/>
                <a:gd name="connsiteY99" fmla="*/ 7177 h 9989"/>
                <a:gd name="connsiteX100" fmla="*/ 7344 w 10000"/>
                <a:gd name="connsiteY100" fmla="*/ 7463 h 9989"/>
                <a:gd name="connsiteX101" fmla="*/ 7366 w 10000"/>
                <a:gd name="connsiteY101" fmla="*/ 7702 h 9989"/>
                <a:gd name="connsiteX102" fmla="*/ 7267 w 10000"/>
                <a:gd name="connsiteY102" fmla="*/ 8255 h 9989"/>
                <a:gd name="connsiteX103" fmla="*/ 7270 w 10000"/>
                <a:gd name="connsiteY103" fmla="*/ 8551 h 9989"/>
                <a:gd name="connsiteX104" fmla="*/ 7111 w 10000"/>
                <a:gd name="connsiteY104" fmla="*/ 8901 h 9989"/>
                <a:gd name="connsiteX105" fmla="*/ 7097 w 10000"/>
                <a:gd name="connsiteY105" fmla="*/ 9241 h 9989"/>
                <a:gd name="connsiteX106" fmla="*/ 7210 w 10000"/>
                <a:gd name="connsiteY106" fmla="*/ 9268 h 9989"/>
                <a:gd name="connsiteX107" fmla="*/ 7185 w 10000"/>
                <a:gd name="connsiteY107" fmla="*/ 9524 h 9989"/>
                <a:gd name="connsiteX108" fmla="*/ 7064 w 10000"/>
                <a:gd name="connsiteY108" fmla="*/ 9698 h 9989"/>
                <a:gd name="connsiteX109" fmla="*/ 7042 w 10000"/>
                <a:gd name="connsiteY109" fmla="*/ 9804 h 9989"/>
                <a:gd name="connsiteX110" fmla="*/ 7531 w 10000"/>
                <a:gd name="connsiteY110" fmla="*/ 9989 h 9989"/>
                <a:gd name="connsiteX111" fmla="*/ 7709 w 10000"/>
                <a:gd name="connsiteY111" fmla="*/ 9768 h 9989"/>
                <a:gd name="connsiteX112" fmla="*/ 7572 w 10000"/>
                <a:gd name="connsiteY112" fmla="*/ 9632 h 9989"/>
                <a:gd name="connsiteX113" fmla="*/ 7723 w 10000"/>
                <a:gd name="connsiteY113" fmla="*/ 9547 h 9989"/>
                <a:gd name="connsiteX114" fmla="*/ 7849 w 10000"/>
                <a:gd name="connsiteY114" fmla="*/ 9297 h 9989"/>
                <a:gd name="connsiteX115" fmla="*/ 7753 w 10000"/>
                <a:gd name="connsiteY115" fmla="*/ 9190 h 9989"/>
                <a:gd name="connsiteX116" fmla="*/ 7951 w 10000"/>
                <a:gd name="connsiteY116" fmla="*/ 9192 h 9989"/>
                <a:gd name="connsiteX117" fmla="*/ 7957 w 10000"/>
                <a:gd name="connsiteY117" fmla="*/ 9023 h 9989"/>
                <a:gd name="connsiteX118" fmla="*/ 8283 w 10000"/>
                <a:gd name="connsiteY118" fmla="*/ 8992 h 9989"/>
                <a:gd name="connsiteX119" fmla="*/ 8382 w 10000"/>
                <a:gd name="connsiteY119" fmla="*/ 8873 h 9989"/>
                <a:gd name="connsiteX120" fmla="*/ 8250 w 10000"/>
                <a:gd name="connsiteY120" fmla="*/ 8643 h 9989"/>
                <a:gd name="connsiteX121" fmla="*/ 8520 w 10000"/>
                <a:gd name="connsiteY121" fmla="*/ 8720 h 9989"/>
                <a:gd name="connsiteX122" fmla="*/ 8629 w 10000"/>
                <a:gd name="connsiteY122" fmla="*/ 8619 h 9989"/>
                <a:gd name="connsiteX123" fmla="*/ 8995 w 10000"/>
                <a:gd name="connsiteY123" fmla="*/ 8201 h 9989"/>
                <a:gd name="connsiteX124" fmla="*/ 9017 w 10000"/>
                <a:gd name="connsiteY124" fmla="*/ 7983 h 9989"/>
                <a:gd name="connsiteX125" fmla="*/ 9300 w 10000"/>
                <a:gd name="connsiteY125" fmla="*/ 7798 h 9989"/>
                <a:gd name="connsiteX126" fmla="*/ 9555 w 10000"/>
                <a:gd name="connsiteY126" fmla="*/ 7726 h 9989"/>
                <a:gd name="connsiteX127" fmla="*/ 9701 w 10000"/>
                <a:gd name="connsiteY127" fmla="*/ 7409 h 9989"/>
                <a:gd name="connsiteX128" fmla="*/ 9720 w 10000"/>
                <a:gd name="connsiteY128" fmla="*/ 7104 h 9989"/>
                <a:gd name="connsiteX129" fmla="*/ 10000 w 10000"/>
                <a:gd name="connsiteY129" fmla="*/ 6800 h 9989"/>
                <a:gd name="connsiteX130" fmla="*/ 9978 w 10000"/>
                <a:gd name="connsiteY130" fmla="*/ 6540 h 9989"/>
                <a:gd name="connsiteX131" fmla="*/ 9690 w 10000"/>
                <a:gd name="connsiteY131" fmla="*/ 6393 h 9989"/>
                <a:gd name="connsiteX132" fmla="*/ 9311 w 10000"/>
                <a:gd name="connsiteY132" fmla="*/ 6361 h 9989"/>
                <a:gd name="connsiteX133" fmla="*/ 9275 w 10000"/>
                <a:gd name="connsiteY133" fmla="*/ 6280 h 9989"/>
                <a:gd name="connsiteX134" fmla="*/ 9110 w 10000"/>
                <a:gd name="connsiteY134" fmla="*/ 6225 h 9989"/>
                <a:gd name="connsiteX135" fmla="*/ 8778 w 10000"/>
                <a:gd name="connsiteY135" fmla="*/ 6317 h 9989"/>
                <a:gd name="connsiteX136" fmla="*/ 8792 w 10000"/>
                <a:gd name="connsiteY136" fmla="*/ 6209 h 9989"/>
                <a:gd name="connsiteX137" fmla="*/ 8901 w 10000"/>
                <a:gd name="connsiteY137" fmla="*/ 6067 h 9989"/>
                <a:gd name="connsiteX138" fmla="*/ 8778 w 10000"/>
                <a:gd name="connsiteY138" fmla="*/ 5885 h 9989"/>
                <a:gd name="connsiteX139" fmla="*/ 8591 w 10000"/>
                <a:gd name="connsiteY139" fmla="*/ 5785 h 9989"/>
                <a:gd name="connsiteX140" fmla="*/ 8360 w 10000"/>
                <a:gd name="connsiteY140" fmla="*/ 5770 h 9989"/>
                <a:gd name="connsiteX141" fmla="*/ 8146 w 10000"/>
                <a:gd name="connsiteY141" fmla="*/ 5593 h 9989"/>
                <a:gd name="connsiteX142" fmla="*/ 8061 w 10000"/>
                <a:gd name="connsiteY142" fmla="*/ 5522 h 9989"/>
                <a:gd name="connsiteX143" fmla="*/ 7918 w 10000"/>
                <a:gd name="connsiteY143" fmla="*/ 5448 h 9989"/>
                <a:gd name="connsiteX144" fmla="*/ 7531 w 10000"/>
                <a:gd name="connsiteY144" fmla="*/ 5436 h 9989"/>
                <a:gd name="connsiteX145" fmla="*/ 7380 w 10000"/>
                <a:gd name="connsiteY145" fmla="*/ 5312 h 9989"/>
                <a:gd name="connsiteX146" fmla="*/ 7281 w 10000"/>
                <a:gd name="connsiteY146" fmla="*/ 5413 h 9989"/>
                <a:gd name="connsiteX147" fmla="*/ 7267 w 10000"/>
                <a:gd name="connsiteY147" fmla="*/ 5310 h 9989"/>
                <a:gd name="connsiteX148" fmla="*/ 7004 w 10000"/>
                <a:gd name="connsiteY148" fmla="*/ 5405 h 9989"/>
                <a:gd name="connsiteX149" fmla="*/ 6866 w 10000"/>
                <a:gd name="connsiteY149" fmla="*/ 5613 h 9989"/>
                <a:gd name="connsiteX150" fmla="*/ 6822 w 10000"/>
                <a:gd name="connsiteY150" fmla="*/ 5570 h 9989"/>
                <a:gd name="connsiteX151" fmla="*/ 6685 w 10000"/>
                <a:gd name="connsiteY151" fmla="*/ 5501 h 9989"/>
                <a:gd name="connsiteX152" fmla="*/ 6528 w 10000"/>
                <a:gd name="connsiteY152" fmla="*/ 5553 h 9989"/>
                <a:gd name="connsiteX153" fmla="*/ 6435 w 10000"/>
                <a:gd name="connsiteY153" fmla="*/ 5494 h 9989"/>
                <a:gd name="connsiteX154" fmla="*/ 6350 w 10000"/>
                <a:gd name="connsiteY154" fmla="*/ 5410 h 9989"/>
                <a:gd name="connsiteX155" fmla="*/ 6383 w 10000"/>
                <a:gd name="connsiteY155" fmla="*/ 5113 h 9989"/>
                <a:gd name="connsiteX156" fmla="*/ 6243 w 10000"/>
                <a:gd name="connsiteY156" fmla="*/ 5046 h 9989"/>
                <a:gd name="connsiteX157" fmla="*/ 5957 w 10000"/>
                <a:gd name="connsiteY157" fmla="*/ 5046 h 9989"/>
                <a:gd name="connsiteX158" fmla="*/ 6034 w 10000"/>
                <a:gd name="connsiteY158" fmla="*/ 4895 h 9989"/>
                <a:gd name="connsiteX159" fmla="*/ 6114 w 10000"/>
                <a:gd name="connsiteY159" fmla="*/ 4669 h 9989"/>
                <a:gd name="connsiteX160" fmla="*/ 6020 w 10000"/>
                <a:gd name="connsiteY160" fmla="*/ 4630 h 9989"/>
                <a:gd name="connsiteX161" fmla="*/ 5842 w 10000"/>
                <a:gd name="connsiteY161" fmla="*/ 4680 h 9989"/>
                <a:gd name="connsiteX162" fmla="*/ 5751 w 10000"/>
                <a:gd name="connsiteY162" fmla="*/ 4866 h 9989"/>
                <a:gd name="connsiteX163" fmla="*/ 5444 w 10000"/>
                <a:gd name="connsiteY163" fmla="*/ 4844 h 9989"/>
                <a:gd name="connsiteX164" fmla="*/ 5295 w 10000"/>
                <a:gd name="connsiteY164" fmla="*/ 4599 h 9989"/>
                <a:gd name="connsiteX165" fmla="*/ 5350 w 10000"/>
                <a:gd name="connsiteY165" fmla="*/ 4327 h 9989"/>
                <a:gd name="connsiteX166" fmla="*/ 5320 w 10000"/>
                <a:gd name="connsiteY166" fmla="*/ 4182 h 9989"/>
                <a:gd name="connsiteX167" fmla="*/ 5496 w 10000"/>
                <a:gd name="connsiteY167" fmla="*/ 4037 h 9989"/>
                <a:gd name="connsiteX168" fmla="*/ 5729 w 10000"/>
                <a:gd name="connsiteY168" fmla="*/ 4027 h 9989"/>
                <a:gd name="connsiteX169" fmla="*/ 5916 w 10000"/>
                <a:gd name="connsiteY169" fmla="*/ 4092 h 9989"/>
                <a:gd name="connsiteX170" fmla="*/ 5919 w 10000"/>
                <a:gd name="connsiteY170" fmla="*/ 4004 h 9989"/>
                <a:gd name="connsiteX171" fmla="*/ 6023 w 10000"/>
                <a:gd name="connsiteY171" fmla="*/ 3945 h 9989"/>
                <a:gd name="connsiteX172" fmla="*/ 6342 w 10000"/>
                <a:gd name="connsiteY172" fmla="*/ 4017 h 9989"/>
                <a:gd name="connsiteX173" fmla="*/ 6416 w 10000"/>
                <a:gd name="connsiteY173" fmla="*/ 4085 h 9989"/>
                <a:gd name="connsiteX174" fmla="*/ 6427 w 10000"/>
                <a:gd name="connsiteY174" fmla="*/ 4212 h 9989"/>
                <a:gd name="connsiteX175" fmla="*/ 6531 w 10000"/>
                <a:gd name="connsiteY175" fmla="*/ 4380 h 9989"/>
                <a:gd name="connsiteX176" fmla="*/ 6592 w 10000"/>
                <a:gd name="connsiteY176" fmla="*/ 4378 h 9989"/>
                <a:gd name="connsiteX177" fmla="*/ 6616 w 10000"/>
                <a:gd name="connsiteY177" fmla="*/ 4249 h 9989"/>
                <a:gd name="connsiteX178" fmla="*/ 6515 w 10000"/>
                <a:gd name="connsiteY178" fmla="*/ 3945 h 9989"/>
                <a:gd name="connsiteX179" fmla="*/ 6575 w 10000"/>
                <a:gd name="connsiteY179" fmla="*/ 3824 h 9989"/>
                <a:gd name="connsiteX180" fmla="*/ 6954 w 10000"/>
                <a:gd name="connsiteY180" fmla="*/ 3579 h 9989"/>
                <a:gd name="connsiteX181" fmla="*/ 6905 w 10000"/>
                <a:gd name="connsiteY181" fmla="*/ 3395 h 9989"/>
                <a:gd name="connsiteX182" fmla="*/ 6954 w 10000"/>
                <a:gd name="connsiteY182" fmla="*/ 3457 h 9989"/>
                <a:gd name="connsiteX183" fmla="*/ 7017 w 10000"/>
                <a:gd name="connsiteY183" fmla="*/ 3310 h 9989"/>
                <a:gd name="connsiteX184" fmla="*/ 7097 w 10000"/>
                <a:gd name="connsiteY184" fmla="*/ 3153 h 9989"/>
                <a:gd name="connsiteX185" fmla="*/ 7391 w 10000"/>
                <a:gd name="connsiteY185" fmla="*/ 3080 h 9989"/>
                <a:gd name="connsiteX186" fmla="*/ 7308 w 10000"/>
                <a:gd name="connsiteY186" fmla="*/ 3043 h 9989"/>
                <a:gd name="connsiteX187" fmla="*/ 7366 w 10000"/>
                <a:gd name="connsiteY187" fmla="*/ 2922 h 9989"/>
                <a:gd name="connsiteX188" fmla="*/ 7608 w 10000"/>
                <a:gd name="connsiteY188" fmla="*/ 2833 h 9989"/>
                <a:gd name="connsiteX189" fmla="*/ 7613 w 10000"/>
                <a:gd name="connsiteY189" fmla="*/ 2787 h 9989"/>
                <a:gd name="connsiteX190" fmla="*/ 7786 w 10000"/>
                <a:gd name="connsiteY190" fmla="*/ 2718 h 9989"/>
                <a:gd name="connsiteX191" fmla="*/ 7784 w 10000"/>
                <a:gd name="connsiteY191" fmla="*/ 2774 h 9989"/>
                <a:gd name="connsiteX192" fmla="*/ 7888 w 10000"/>
                <a:gd name="connsiteY192" fmla="*/ 2765 h 9989"/>
                <a:gd name="connsiteX193" fmla="*/ 7685 w 10000"/>
                <a:gd name="connsiteY193" fmla="*/ 2840 h 9989"/>
                <a:gd name="connsiteX194" fmla="*/ 7737 w 10000"/>
                <a:gd name="connsiteY194" fmla="*/ 2932 h 9989"/>
                <a:gd name="connsiteX195" fmla="*/ 7828 w 10000"/>
                <a:gd name="connsiteY195" fmla="*/ 2838 h 9989"/>
                <a:gd name="connsiteX196" fmla="*/ 8055 w 10000"/>
                <a:gd name="connsiteY196" fmla="*/ 2774 h 9989"/>
                <a:gd name="connsiteX197" fmla="*/ 8146 w 10000"/>
                <a:gd name="connsiteY197" fmla="*/ 2701 h 9989"/>
                <a:gd name="connsiteX198" fmla="*/ 8094 w 10000"/>
                <a:gd name="connsiteY198" fmla="*/ 2626 h 9989"/>
                <a:gd name="connsiteX199" fmla="*/ 8036 w 10000"/>
                <a:gd name="connsiteY199" fmla="*/ 2750 h 9989"/>
                <a:gd name="connsiteX200" fmla="*/ 7844 w 10000"/>
                <a:gd name="connsiteY200" fmla="*/ 2718 h 9989"/>
                <a:gd name="connsiteX201" fmla="*/ 7742 w 10000"/>
                <a:gd name="connsiteY201" fmla="*/ 2623 h 9989"/>
                <a:gd name="connsiteX202" fmla="*/ 7784 w 10000"/>
                <a:gd name="connsiteY202" fmla="*/ 2557 h 9989"/>
                <a:gd name="connsiteX203" fmla="*/ 7644 w 10000"/>
                <a:gd name="connsiteY203" fmla="*/ 2535 h 9989"/>
                <a:gd name="connsiteX204" fmla="*/ 7822 w 10000"/>
                <a:gd name="connsiteY204" fmla="*/ 2486 h 9989"/>
                <a:gd name="connsiteX205" fmla="*/ 7723 w 10000"/>
                <a:gd name="connsiteY205" fmla="*/ 2429 h 9989"/>
                <a:gd name="connsiteX206" fmla="*/ 7468 w 10000"/>
                <a:gd name="connsiteY206" fmla="*/ 2471 h 9989"/>
                <a:gd name="connsiteX207" fmla="*/ 7660 w 10000"/>
                <a:gd name="connsiteY207" fmla="*/ 2337 h 9989"/>
                <a:gd name="connsiteX208" fmla="*/ 8130 w 10000"/>
                <a:gd name="connsiteY208" fmla="*/ 2337 h 9989"/>
                <a:gd name="connsiteX209" fmla="*/ 8465 w 10000"/>
                <a:gd name="connsiteY209" fmla="*/ 2158 h 9989"/>
                <a:gd name="connsiteX210" fmla="*/ 8448 w 10000"/>
                <a:gd name="connsiteY210" fmla="*/ 2020 h 9989"/>
                <a:gd name="connsiteX211" fmla="*/ 8347 w 10000"/>
                <a:gd name="connsiteY211" fmla="*/ 2043 h 9989"/>
                <a:gd name="connsiteX212" fmla="*/ 8347 w 10000"/>
                <a:gd name="connsiteY212" fmla="*/ 1970 h 9989"/>
                <a:gd name="connsiteX213" fmla="*/ 8116 w 10000"/>
                <a:gd name="connsiteY213" fmla="*/ 2055 h 9989"/>
                <a:gd name="connsiteX214" fmla="*/ 8055 w 10000"/>
                <a:gd name="connsiteY214" fmla="*/ 2018 h 9989"/>
                <a:gd name="connsiteX215" fmla="*/ 8333 w 10000"/>
                <a:gd name="connsiteY215" fmla="*/ 1925 h 9989"/>
                <a:gd name="connsiteX216" fmla="*/ 8116 w 10000"/>
                <a:gd name="connsiteY216" fmla="*/ 1814 h 9989"/>
                <a:gd name="connsiteX217" fmla="*/ 8001 w 10000"/>
                <a:gd name="connsiteY217" fmla="*/ 1732 h 9989"/>
                <a:gd name="connsiteX218" fmla="*/ 7998 w 10000"/>
                <a:gd name="connsiteY218" fmla="*/ 1624 h 9989"/>
                <a:gd name="connsiteX219" fmla="*/ 7902 w 10000"/>
                <a:gd name="connsiteY219" fmla="*/ 1584 h 9989"/>
                <a:gd name="connsiteX220" fmla="*/ 7921 w 10000"/>
                <a:gd name="connsiteY220" fmla="*/ 1526 h 9989"/>
                <a:gd name="connsiteX221" fmla="*/ 7877 w 10000"/>
                <a:gd name="connsiteY221" fmla="*/ 1463 h 9989"/>
                <a:gd name="connsiteX222" fmla="*/ 7786 w 10000"/>
                <a:gd name="connsiteY222" fmla="*/ 1359 h 9989"/>
                <a:gd name="connsiteX223" fmla="*/ 7720 w 10000"/>
                <a:gd name="connsiteY223" fmla="*/ 1414 h 9989"/>
                <a:gd name="connsiteX224" fmla="*/ 7654 w 10000"/>
                <a:gd name="connsiteY224" fmla="*/ 1502 h 9989"/>
                <a:gd name="connsiteX225" fmla="*/ 7509 w 10000"/>
                <a:gd name="connsiteY225" fmla="*/ 1574 h 9989"/>
                <a:gd name="connsiteX226" fmla="*/ 7498 w 10000"/>
                <a:gd name="connsiteY226" fmla="*/ 1502 h 9989"/>
                <a:gd name="connsiteX227" fmla="*/ 7319 w 10000"/>
                <a:gd name="connsiteY227" fmla="*/ 1550 h 9989"/>
                <a:gd name="connsiteX228" fmla="*/ 7449 w 10000"/>
                <a:gd name="connsiteY228" fmla="*/ 1458 h 9989"/>
                <a:gd name="connsiteX229" fmla="*/ 7418 w 10000"/>
                <a:gd name="connsiteY229" fmla="*/ 1387 h 9989"/>
                <a:gd name="connsiteX230" fmla="*/ 7407 w 10000"/>
                <a:gd name="connsiteY230" fmla="*/ 1272 h 9989"/>
                <a:gd name="connsiteX231" fmla="*/ 7267 w 10000"/>
                <a:gd name="connsiteY231" fmla="*/ 1262 h 9989"/>
                <a:gd name="connsiteX232" fmla="*/ 7267 w 10000"/>
                <a:gd name="connsiteY232" fmla="*/ 1225 h 9989"/>
                <a:gd name="connsiteX233" fmla="*/ 7097 w 10000"/>
                <a:gd name="connsiteY233" fmla="*/ 1127 h 9989"/>
                <a:gd name="connsiteX234" fmla="*/ 7004 w 10000"/>
                <a:gd name="connsiteY234" fmla="*/ 1154 h 9989"/>
                <a:gd name="connsiteX235" fmla="*/ 6792 w 10000"/>
                <a:gd name="connsiteY235" fmla="*/ 1125 h 9989"/>
                <a:gd name="connsiteX236" fmla="*/ 6762 w 10000"/>
                <a:gd name="connsiteY236" fmla="*/ 1176 h 9989"/>
                <a:gd name="connsiteX237" fmla="*/ 6820 w 10000"/>
                <a:gd name="connsiteY237" fmla="*/ 1225 h 9989"/>
                <a:gd name="connsiteX238" fmla="*/ 6770 w 10000"/>
                <a:gd name="connsiteY238" fmla="*/ 1308 h 9989"/>
                <a:gd name="connsiteX239" fmla="*/ 6850 w 10000"/>
                <a:gd name="connsiteY239" fmla="*/ 1433 h 9989"/>
                <a:gd name="connsiteX240" fmla="*/ 6712 w 10000"/>
                <a:gd name="connsiteY240" fmla="*/ 1512 h 9989"/>
                <a:gd name="connsiteX241" fmla="*/ 6820 w 10000"/>
                <a:gd name="connsiteY241" fmla="*/ 1569 h 9989"/>
                <a:gd name="connsiteX242" fmla="*/ 6866 w 10000"/>
                <a:gd name="connsiteY242" fmla="*/ 1766 h 9989"/>
                <a:gd name="connsiteX243" fmla="*/ 6647 w 10000"/>
                <a:gd name="connsiteY243" fmla="*/ 1935 h 9989"/>
                <a:gd name="connsiteX244" fmla="*/ 6726 w 10000"/>
                <a:gd name="connsiteY244" fmla="*/ 2133 h 9989"/>
                <a:gd name="connsiteX245" fmla="*/ 6784 w 10000"/>
                <a:gd name="connsiteY245" fmla="*/ 2156 h 9989"/>
                <a:gd name="connsiteX246" fmla="*/ 6647 w 10000"/>
                <a:gd name="connsiteY246" fmla="*/ 2262 h 9989"/>
                <a:gd name="connsiteX247" fmla="*/ 6542 w 10000"/>
                <a:gd name="connsiteY247" fmla="*/ 2269 h 9989"/>
                <a:gd name="connsiteX248" fmla="*/ 6578 w 10000"/>
                <a:gd name="connsiteY248" fmla="*/ 2198 h 9989"/>
                <a:gd name="connsiteX249" fmla="*/ 6457 w 10000"/>
                <a:gd name="connsiteY249" fmla="*/ 2087 h 9989"/>
                <a:gd name="connsiteX250" fmla="*/ 6457 w 10000"/>
                <a:gd name="connsiteY250" fmla="*/ 1881 h 9989"/>
                <a:gd name="connsiteX251" fmla="*/ 6218 w 10000"/>
                <a:gd name="connsiteY251" fmla="*/ 1852 h 9989"/>
                <a:gd name="connsiteX252" fmla="*/ 5932 w 10000"/>
                <a:gd name="connsiteY252" fmla="*/ 1708 h 9989"/>
                <a:gd name="connsiteX253" fmla="*/ 5790 w 10000"/>
                <a:gd name="connsiteY253" fmla="*/ 1669 h 9989"/>
                <a:gd name="connsiteX254" fmla="*/ 5661 w 10000"/>
                <a:gd name="connsiteY254" fmla="*/ 1697 h 9989"/>
                <a:gd name="connsiteX255" fmla="*/ 5630 w 10000"/>
                <a:gd name="connsiteY255" fmla="*/ 1515 h 9989"/>
                <a:gd name="connsiteX256" fmla="*/ 5548 w 10000"/>
                <a:gd name="connsiteY256" fmla="*/ 1547 h 9989"/>
                <a:gd name="connsiteX257" fmla="*/ 5531 w 10000"/>
                <a:gd name="connsiteY257" fmla="*/ 1239 h 9989"/>
                <a:gd name="connsiteX258" fmla="*/ 5674 w 10000"/>
                <a:gd name="connsiteY258" fmla="*/ 1166 h 9989"/>
                <a:gd name="connsiteX259" fmla="*/ 5688 w 10000"/>
                <a:gd name="connsiteY259" fmla="*/ 1091 h 9989"/>
                <a:gd name="connsiteX260" fmla="*/ 5825 w 10000"/>
                <a:gd name="connsiteY260" fmla="*/ 1065 h 9989"/>
                <a:gd name="connsiteX261" fmla="*/ 5614 w 10000"/>
                <a:gd name="connsiteY261" fmla="*/ 939 h 9989"/>
                <a:gd name="connsiteX262" fmla="*/ 5825 w 10000"/>
                <a:gd name="connsiteY262" fmla="*/ 1013 h 9989"/>
                <a:gd name="connsiteX263" fmla="*/ 5883 w 10000"/>
                <a:gd name="connsiteY263" fmla="*/ 939 h 9989"/>
                <a:gd name="connsiteX264" fmla="*/ 6001 w 10000"/>
                <a:gd name="connsiteY264" fmla="*/ 939 h 9989"/>
                <a:gd name="connsiteX265" fmla="*/ 6108 w 10000"/>
                <a:gd name="connsiteY265" fmla="*/ 820 h 9989"/>
                <a:gd name="connsiteX266" fmla="*/ 5949 w 10000"/>
                <a:gd name="connsiteY266" fmla="*/ 801 h 9989"/>
                <a:gd name="connsiteX267" fmla="*/ 5869 w 10000"/>
                <a:gd name="connsiteY267" fmla="*/ 747 h 9989"/>
                <a:gd name="connsiteX268" fmla="*/ 6119 w 10000"/>
                <a:gd name="connsiteY268" fmla="*/ 784 h 9989"/>
                <a:gd name="connsiteX269" fmla="*/ 6136 w 10000"/>
                <a:gd name="connsiteY269" fmla="*/ 667 h 9989"/>
                <a:gd name="connsiteX270" fmla="*/ 6383 w 10000"/>
                <a:gd name="connsiteY270" fmla="*/ 684 h 9989"/>
                <a:gd name="connsiteX271" fmla="*/ 6523 w 10000"/>
                <a:gd name="connsiteY271" fmla="*/ 600 h 9989"/>
                <a:gd name="connsiteX272" fmla="*/ 6435 w 10000"/>
                <a:gd name="connsiteY272" fmla="*/ 442 h 9989"/>
                <a:gd name="connsiteX273" fmla="*/ 6528 w 10000"/>
                <a:gd name="connsiteY273" fmla="*/ 420 h 9989"/>
                <a:gd name="connsiteX274" fmla="*/ 6213 w 10000"/>
                <a:gd name="connsiteY274" fmla="*/ 273 h 9989"/>
                <a:gd name="connsiteX275" fmla="*/ 6276 w 10000"/>
                <a:gd name="connsiteY275" fmla="*/ 405 h 9989"/>
                <a:gd name="connsiteX276" fmla="*/ 6188 w 10000"/>
                <a:gd name="connsiteY276" fmla="*/ 420 h 9989"/>
                <a:gd name="connsiteX277" fmla="*/ 6075 w 10000"/>
                <a:gd name="connsiteY277" fmla="*/ 579 h 9989"/>
                <a:gd name="connsiteX278" fmla="*/ 6034 w 10000"/>
                <a:gd name="connsiteY278" fmla="*/ 458 h 9989"/>
                <a:gd name="connsiteX279" fmla="*/ 5916 w 10000"/>
                <a:gd name="connsiteY279" fmla="*/ 337 h 9989"/>
                <a:gd name="connsiteX280" fmla="*/ 5850 w 10000"/>
                <a:gd name="connsiteY280" fmla="*/ 458 h 9989"/>
                <a:gd name="connsiteX281" fmla="*/ 5768 w 10000"/>
                <a:gd name="connsiteY281" fmla="*/ 332 h 9989"/>
                <a:gd name="connsiteX282" fmla="*/ 5666 w 10000"/>
                <a:gd name="connsiteY282" fmla="*/ 291 h 9989"/>
                <a:gd name="connsiteX283" fmla="*/ 5688 w 10000"/>
                <a:gd name="connsiteY283" fmla="*/ 236 h 9989"/>
                <a:gd name="connsiteX284" fmla="*/ 5759 w 10000"/>
                <a:gd name="connsiteY284" fmla="*/ 236 h 9989"/>
                <a:gd name="connsiteX285" fmla="*/ 5641 w 10000"/>
                <a:gd name="connsiteY285" fmla="*/ 88 h 9989"/>
                <a:gd name="connsiteX286" fmla="*/ 5479 w 10000"/>
                <a:gd name="connsiteY286" fmla="*/ 0 h 9989"/>
                <a:gd name="connsiteX287" fmla="*/ 5397 w 10000"/>
                <a:gd name="connsiteY287" fmla="*/ 88 h 9989"/>
                <a:gd name="connsiteX288" fmla="*/ 5375 w 10000"/>
                <a:gd name="connsiteY288" fmla="*/ 238 h 9989"/>
                <a:gd name="connsiteX289" fmla="*/ 5595 w 10000"/>
                <a:gd name="connsiteY289" fmla="*/ 311 h 9989"/>
                <a:gd name="connsiteX290" fmla="*/ 5614 w 10000"/>
                <a:gd name="connsiteY290" fmla="*/ 428 h 9989"/>
                <a:gd name="connsiteX291" fmla="*/ 5446 w 10000"/>
                <a:gd name="connsiteY291" fmla="*/ 480 h 9989"/>
                <a:gd name="connsiteX292" fmla="*/ 5474 w 10000"/>
                <a:gd name="connsiteY292" fmla="*/ 579 h 9989"/>
                <a:gd name="connsiteX293" fmla="*/ 5391 w 10000"/>
                <a:gd name="connsiteY293" fmla="*/ 554 h 9989"/>
                <a:gd name="connsiteX294" fmla="*/ 5367 w 10000"/>
                <a:gd name="connsiteY294" fmla="*/ 487 h 9989"/>
                <a:gd name="connsiteX295" fmla="*/ 5246 w 10000"/>
                <a:gd name="connsiteY295" fmla="*/ 520 h 9989"/>
                <a:gd name="connsiteX296" fmla="*/ 4941 w 10000"/>
                <a:gd name="connsiteY296" fmla="*/ 532 h 9989"/>
                <a:gd name="connsiteX297" fmla="*/ 4861 w 10000"/>
                <a:gd name="connsiteY297" fmla="*/ 475 h 9989"/>
                <a:gd name="connsiteX298" fmla="*/ 4647 w 10000"/>
                <a:gd name="connsiteY298" fmla="*/ 378 h 9989"/>
                <a:gd name="connsiteX299" fmla="*/ 4452 w 10000"/>
                <a:gd name="connsiteY299" fmla="*/ 450 h 9989"/>
                <a:gd name="connsiteX300" fmla="*/ 4512 w 10000"/>
                <a:gd name="connsiteY300" fmla="*/ 475 h 9989"/>
                <a:gd name="connsiteX301" fmla="*/ 4675 w 10000"/>
                <a:gd name="connsiteY301" fmla="*/ 409 h 9989"/>
                <a:gd name="connsiteX302" fmla="*/ 4567 w 10000"/>
                <a:gd name="connsiteY302" fmla="*/ 595 h 9989"/>
                <a:gd name="connsiteX303" fmla="*/ 4356 w 10000"/>
                <a:gd name="connsiteY303" fmla="*/ 487 h 9989"/>
                <a:gd name="connsiteX304" fmla="*/ 3944 w 10000"/>
                <a:gd name="connsiteY304" fmla="*/ 489 h 9989"/>
                <a:gd name="connsiteX305" fmla="*/ 4059 w 10000"/>
                <a:gd name="connsiteY305" fmla="*/ 440 h 9989"/>
                <a:gd name="connsiteX306" fmla="*/ 3790 w 10000"/>
                <a:gd name="connsiteY306" fmla="*/ 380 h 9989"/>
                <a:gd name="connsiteX307" fmla="*/ 3406 w 10000"/>
                <a:gd name="connsiteY307" fmla="*/ 267 h 9989"/>
                <a:gd name="connsiteX308" fmla="*/ 3268 w 10000"/>
                <a:gd name="connsiteY308" fmla="*/ 332 h 9989"/>
                <a:gd name="connsiteX309" fmla="*/ 3274 w 10000"/>
                <a:gd name="connsiteY309" fmla="*/ 236 h 9989"/>
                <a:gd name="connsiteX310" fmla="*/ 3175 w 10000"/>
                <a:gd name="connsiteY310" fmla="*/ 332 h 9989"/>
                <a:gd name="connsiteX311" fmla="*/ 3027 w 10000"/>
                <a:gd name="connsiteY311" fmla="*/ 223 h 9989"/>
                <a:gd name="connsiteX312" fmla="*/ 2777 w 10000"/>
                <a:gd name="connsiteY312" fmla="*/ 346 h 9989"/>
                <a:gd name="connsiteX313" fmla="*/ 2771 w 10000"/>
                <a:gd name="connsiteY313" fmla="*/ 318 h 9989"/>
                <a:gd name="connsiteX314" fmla="*/ 2505 w 10000"/>
                <a:gd name="connsiteY314" fmla="*/ 364 h 9989"/>
                <a:gd name="connsiteX315" fmla="*/ 2543 w 10000"/>
                <a:gd name="connsiteY315" fmla="*/ 433 h 9989"/>
                <a:gd name="connsiteX316" fmla="*/ 2024 w 10000"/>
                <a:gd name="connsiteY316" fmla="*/ 289 h 9989"/>
                <a:gd name="connsiteX317" fmla="*/ 1219 w 10000"/>
                <a:gd name="connsiteY317" fmla="*/ 194 h 9989"/>
                <a:gd name="connsiteX318" fmla="*/ 1186 w 10000"/>
                <a:gd name="connsiteY318" fmla="*/ 145 h 9989"/>
                <a:gd name="connsiteX319" fmla="*/ 931 w 10000"/>
                <a:gd name="connsiteY319" fmla="*/ 102 h 9989"/>
                <a:gd name="connsiteX320" fmla="*/ 843 w 10000"/>
                <a:gd name="connsiteY320" fmla="*/ 83 h 9989"/>
                <a:gd name="connsiteX321" fmla="*/ 753 w 10000"/>
                <a:gd name="connsiteY321" fmla="*/ 145 h 9989"/>
                <a:gd name="connsiteX322" fmla="*/ 577 w 10000"/>
                <a:gd name="connsiteY322" fmla="*/ 179 h 9989"/>
                <a:gd name="connsiteX323" fmla="*/ 417 w 10000"/>
                <a:gd name="connsiteY323" fmla="*/ 241 h 9989"/>
                <a:gd name="connsiteX324" fmla="*/ 332 w 10000"/>
                <a:gd name="connsiteY324" fmla="*/ 359 h 9989"/>
                <a:gd name="connsiteX325" fmla="*/ 135 w 10000"/>
                <a:gd name="connsiteY325" fmla="*/ 380 h 9989"/>
                <a:gd name="connsiteX326" fmla="*/ 88 w 10000"/>
                <a:gd name="connsiteY326" fmla="*/ 450 h 9989"/>
                <a:gd name="connsiteX327" fmla="*/ 332 w 10000"/>
                <a:gd name="connsiteY327" fmla="*/ 600 h 9989"/>
                <a:gd name="connsiteX328" fmla="*/ 437 w 10000"/>
                <a:gd name="connsiteY328" fmla="*/ 656 h 9989"/>
                <a:gd name="connsiteX329" fmla="*/ 527 w 10000"/>
                <a:gd name="connsiteY329" fmla="*/ 697 h 9989"/>
                <a:gd name="connsiteX330" fmla="*/ 332 w 10000"/>
                <a:gd name="connsiteY330" fmla="*/ 722 h 9989"/>
                <a:gd name="connsiteX331" fmla="*/ 332 w 10000"/>
                <a:gd name="connsiteY331" fmla="*/ 662 h 9989"/>
                <a:gd name="connsiteX332" fmla="*/ 255 w 10000"/>
                <a:gd name="connsiteY332" fmla="*/ 662 h 9989"/>
                <a:gd name="connsiteX333" fmla="*/ 0 w 10000"/>
                <a:gd name="connsiteY333" fmla="*/ 781 h 9989"/>
                <a:gd name="connsiteX0" fmla="*/ 0 w 10000"/>
                <a:gd name="connsiteY0" fmla="*/ 782 h 9818"/>
                <a:gd name="connsiteX1" fmla="*/ 137 w 10000"/>
                <a:gd name="connsiteY1" fmla="*/ 808 h 9818"/>
                <a:gd name="connsiteX2" fmla="*/ 85 w 10000"/>
                <a:gd name="connsiteY2" fmla="*/ 823 h 9818"/>
                <a:gd name="connsiteX3" fmla="*/ 137 w 10000"/>
                <a:gd name="connsiteY3" fmla="*/ 894 h 9818"/>
                <a:gd name="connsiteX4" fmla="*/ 357 w 10000"/>
                <a:gd name="connsiteY4" fmla="*/ 882 h 9818"/>
                <a:gd name="connsiteX5" fmla="*/ 401 w 10000"/>
                <a:gd name="connsiteY5" fmla="*/ 926 h 9818"/>
                <a:gd name="connsiteX6" fmla="*/ 489 w 10000"/>
                <a:gd name="connsiteY6" fmla="*/ 894 h 9818"/>
                <a:gd name="connsiteX7" fmla="*/ 516 w 10000"/>
                <a:gd name="connsiteY7" fmla="*/ 1014 h 9818"/>
                <a:gd name="connsiteX8" fmla="*/ 209 w 10000"/>
                <a:gd name="connsiteY8" fmla="*/ 1121 h 9818"/>
                <a:gd name="connsiteX9" fmla="*/ 159 w 10000"/>
                <a:gd name="connsiteY9" fmla="*/ 1238 h 9818"/>
                <a:gd name="connsiteX10" fmla="*/ 206 w 10000"/>
                <a:gd name="connsiteY10" fmla="*/ 1280 h 9818"/>
                <a:gd name="connsiteX11" fmla="*/ 319 w 10000"/>
                <a:gd name="connsiteY11" fmla="*/ 1302 h 9818"/>
                <a:gd name="connsiteX12" fmla="*/ 269 w 10000"/>
                <a:gd name="connsiteY12" fmla="*/ 1360 h 9818"/>
                <a:gd name="connsiteX13" fmla="*/ 316 w 10000"/>
                <a:gd name="connsiteY13" fmla="*/ 1416 h 9818"/>
                <a:gd name="connsiteX14" fmla="*/ 357 w 10000"/>
                <a:gd name="connsiteY14" fmla="*/ 1423 h 9818"/>
                <a:gd name="connsiteX15" fmla="*/ 417 w 10000"/>
                <a:gd name="connsiteY15" fmla="*/ 1349 h 9818"/>
                <a:gd name="connsiteX16" fmla="*/ 470 w 10000"/>
                <a:gd name="connsiteY16" fmla="*/ 1474 h 9818"/>
                <a:gd name="connsiteX17" fmla="*/ 434 w 10000"/>
                <a:gd name="connsiteY17" fmla="*/ 1528 h 9818"/>
                <a:gd name="connsiteX18" fmla="*/ 566 w 10000"/>
                <a:gd name="connsiteY18" fmla="*/ 1460 h 9818"/>
                <a:gd name="connsiteX19" fmla="*/ 676 w 10000"/>
                <a:gd name="connsiteY19" fmla="*/ 1552 h 9818"/>
                <a:gd name="connsiteX20" fmla="*/ 840 w 10000"/>
                <a:gd name="connsiteY20" fmla="*/ 1479 h 9818"/>
                <a:gd name="connsiteX21" fmla="*/ 687 w 10000"/>
                <a:gd name="connsiteY21" fmla="*/ 1710 h 9818"/>
                <a:gd name="connsiteX22" fmla="*/ 569 w 10000"/>
                <a:gd name="connsiteY22" fmla="*/ 1754 h 9818"/>
                <a:gd name="connsiteX23" fmla="*/ 566 w 10000"/>
                <a:gd name="connsiteY23" fmla="*/ 1803 h 9818"/>
                <a:gd name="connsiteX24" fmla="*/ 434 w 10000"/>
                <a:gd name="connsiteY24" fmla="*/ 1810 h 9818"/>
                <a:gd name="connsiteX25" fmla="*/ 343 w 10000"/>
                <a:gd name="connsiteY25" fmla="*/ 1898 h 9818"/>
                <a:gd name="connsiteX26" fmla="*/ 470 w 10000"/>
                <a:gd name="connsiteY26" fmla="*/ 1831 h 9818"/>
                <a:gd name="connsiteX27" fmla="*/ 604 w 10000"/>
                <a:gd name="connsiteY27" fmla="*/ 1837 h 9818"/>
                <a:gd name="connsiteX28" fmla="*/ 659 w 10000"/>
                <a:gd name="connsiteY28" fmla="*/ 1763 h 9818"/>
                <a:gd name="connsiteX29" fmla="*/ 750 w 10000"/>
                <a:gd name="connsiteY29" fmla="*/ 1744 h 9818"/>
                <a:gd name="connsiteX30" fmla="*/ 1035 w 10000"/>
                <a:gd name="connsiteY30" fmla="*/ 1574 h 9818"/>
                <a:gd name="connsiteX31" fmla="*/ 1088 w 10000"/>
                <a:gd name="connsiteY31" fmla="*/ 1504 h 9818"/>
                <a:gd name="connsiteX32" fmla="*/ 1038 w 10000"/>
                <a:gd name="connsiteY32" fmla="*/ 1457 h 9818"/>
                <a:gd name="connsiteX33" fmla="*/ 1299 w 10000"/>
                <a:gd name="connsiteY33" fmla="*/ 1244 h 9818"/>
                <a:gd name="connsiteX34" fmla="*/ 1343 w 10000"/>
                <a:gd name="connsiteY34" fmla="*/ 1265 h 9818"/>
                <a:gd name="connsiteX35" fmla="*/ 1239 w 10000"/>
                <a:gd name="connsiteY35" fmla="*/ 1314 h 9818"/>
                <a:gd name="connsiteX36" fmla="*/ 1203 w 10000"/>
                <a:gd name="connsiteY36" fmla="*/ 1416 h 9818"/>
                <a:gd name="connsiteX37" fmla="*/ 1269 w 10000"/>
                <a:gd name="connsiteY37" fmla="*/ 1416 h 9818"/>
                <a:gd name="connsiteX38" fmla="*/ 1206 w 10000"/>
                <a:gd name="connsiteY38" fmla="*/ 1472 h 9818"/>
                <a:gd name="connsiteX39" fmla="*/ 1450 w 10000"/>
                <a:gd name="connsiteY39" fmla="*/ 1395 h 9818"/>
                <a:gd name="connsiteX40" fmla="*/ 1505 w 10000"/>
                <a:gd name="connsiteY40" fmla="*/ 1292 h 9818"/>
                <a:gd name="connsiteX41" fmla="*/ 1626 w 10000"/>
                <a:gd name="connsiteY41" fmla="*/ 1263 h 9818"/>
                <a:gd name="connsiteX42" fmla="*/ 1585 w 10000"/>
                <a:gd name="connsiteY42" fmla="*/ 1319 h 9818"/>
                <a:gd name="connsiteX43" fmla="*/ 1793 w 10000"/>
                <a:gd name="connsiteY43" fmla="*/ 1395 h 9818"/>
                <a:gd name="connsiteX44" fmla="*/ 2172 w 10000"/>
                <a:gd name="connsiteY44" fmla="*/ 1406 h 9818"/>
                <a:gd name="connsiteX45" fmla="*/ 2200 w 10000"/>
                <a:gd name="connsiteY45" fmla="*/ 1474 h 9818"/>
                <a:gd name="connsiteX46" fmla="*/ 2274 w 10000"/>
                <a:gd name="connsiteY46" fmla="*/ 1535 h 9818"/>
                <a:gd name="connsiteX47" fmla="*/ 2351 w 10000"/>
                <a:gd name="connsiteY47" fmla="*/ 1571 h 9818"/>
                <a:gd name="connsiteX48" fmla="*/ 2499 w 10000"/>
                <a:gd name="connsiteY48" fmla="*/ 1559 h 9818"/>
                <a:gd name="connsiteX49" fmla="*/ 2615 w 10000"/>
                <a:gd name="connsiteY49" fmla="*/ 1604 h 9818"/>
                <a:gd name="connsiteX50" fmla="*/ 2595 w 10000"/>
                <a:gd name="connsiteY50" fmla="*/ 1681 h 9818"/>
                <a:gd name="connsiteX51" fmla="*/ 2771 w 10000"/>
                <a:gd name="connsiteY51" fmla="*/ 1785 h 9818"/>
                <a:gd name="connsiteX52" fmla="*/ 2823 w 10000"/>
                <a:gd name="connsiteY52" fmla="*/ 1944 h 9818"/>
                <a:gd name="connsiteX53" fmla="*/ 3010 w 10000"/>
                <a:gd name="connsiteY53" fmla="*/ 2142 h 9818"/>
                <a:gd name="connsiteX54" fmla="*/ 3027 w 10000"/>
                <a:gd name="connsiteY54" fmla="*/ 2257 h 9818"/>
                <a:gd name="connsiteX55" fmla="*/ 3263 w 10000"/>
                <a:gd name="connsiteY55" fmla="*/ 2368 h 9818"/>
                <a:gd name="connsiteX56" fmla="*/ 3378 w 10000"/>
                <a:gd name="connsiteY56" fmla="*/ 2385 h 9818"/>
                <a:gd name="connsiteX57" fmla="*/ 3414 w 10000"/>
                <a:gd name="connsiteY57" fmla="*/ 2532 h 9818"/>
                <a:gd name="connsiteX58" fmla="*/ 3263 w 10000"/>
                <a:gd name="connsiteY58" fmla="*/ 2532 h 9818"/>
                <a:gd name="connsiteX59" fmla="*/ 3318 w 10000"/>
                <a:gd name="connsiteY59" fmla="*/ 2716 h 9818"/>
                <a:gd name="connsiteX60" fmla="*/ 3288 w 10000"/>
                <a:gd name="connsiteY60" fmla="*/ 3199 h 9818"/>
                <a:gd name="connsiteX61" fmla="*/ 3439 w 10000"/>
                <a:gd name="connsiteY61" fmla="*/ 3461 h 9818"/>
                <a:gd name="connsiteX62" fmla="*/ 3573 w 10000"/>
                <a:gd name="connsiteY62" fmla="*/ 3670 h 9818"/>
                <a:gd name="connsiteX63" fmla="*/ 3727 w 10000"/>
                <a:gd name="connsiteY63" fmla="*/ 3707 h 9818"/>
                <a:gd name="connsiteX64" fmla="*/ 3840 w 10000"/>
                <a:gd name="connsiteY64" fmla="*/ 3828 h 9818"/>
                <a:gd name="connsiteX65" fmla="*/ 3944 w 10000"/>
                <a:gd name="connsiteY65" fmla="*/ 4041 h 9818"/>
                <a:gd name="connsiteX66" fmla="*/ 4136 w 10000"/>
                <a:gd name="connsiteY66" fmla="*/ 4254 h 9818"/>
                <a:gd name="connsiteX67" fmla="*/ 4205 w 10000"/>
                <a:gd name="connsiteY67" fmla="*/ 4415 h 9818"/>
                <a:gd name="connsiteX68" fmla="*/ 4372 w 10000"/>
                <a:gd name="connsiteY68" fmla="*/ 4553 h 9818"/>
                <a:gd name="connsiteX69" fmla="*/ 4419 w 10000"/>
                <a:gd name="connsiteY69" fmla="*/ 4513 h 9818"/>
                <a:gd name="connsiteX70" fmla="*/ 4024 w 10000"/>
                <a:gd name="connsiteY70" fmla="*/ 4008 h 9818"/>
                <a:gd name="connsiteX71" fmla="*/ 4002 w 10000"/>
                <a:gd name="connsiteY71" fmla="*/ 3871 h 9818"/>
                <a:gd name="connsiteX72" fmla="*/ 4084 w 10000"/>
                <a:gd name="connsiteY72" fmla="*/ 3901 h 9818"/>
                <a:gd name="connsiteX73" fmla="*/ 4235 w 10000"/>
                <a:gd name="connsiteY73" fmla="*/ 4129 h 9818"/>
                <a:gd name="connsiteX74" fmla="*/ 4436 w 10000"/>
                <a:gd name="connsiteY74" fmla="*/ 4294 h 9818"/>
                <a:gd name="connsiteX75" fmla="*/ 4430 w 10000"/>
                <a:gd name="connsiteY75" fmla="*/ 4354 h 9818"/>
                <a:gd name="connsiteX76" fmla="*/ 4699 w 10000"/>
                <a:gd name="connsiteY76" fmla="*/ 4579 h 9818"/>
                <a:gd name="connsiteX77" fmla="*/ 4740 w 10000"/>
                <a:gd name="connsiteY77" fmla="*/ 4672 h 9818"/>
                <a:gd name="connsiteX78" fmla="*/ 4710 w 10000"/>
                <a:gd name="connsiteY78" fmla="*/ 4745 h 9818"/>
                <a:gd name="connsiteX79" fmla="*/ 4771 w 10000"/>
                <a:gd name="connsiteY79" fmla="*/ 4828 h 9818"/>
                <a:gd name="connsiteX80" fmla="*/ 5306 w 10000"/>
                <a:gd name="connsiteY80" fmla="*/ 5065 h 9818"/>
                <a:gd name="connsiteX81" fmla="*/ 5548 w 10000"/>
                <a:gd name="connsiteY81" fmla="*/ 5040 h 9818"/>
                <a:gd name="connsiteX82" fmla="*/ 5707 w 10000"/>
                <a:gd name="connsiteY82" fmla="*/ 5150 h 9818"/>
                <a:gd name="connsiteX83" fmla="*/ 5869 w 10000"/>
                <a:gd name="connsiteY83" fmla="*/ 5215 h 9818"/>
                <a:gd name="connsiteX84" fmla="*/ 6037 w 10000"/>
                <a:gd name="connsiteY84" fmla="*/ 5235 h 9818"/>
                <a:gd name="connsiteX85" fmla="*/ 6188 w 10000"/>
                <a:gd name="connsiteY85" fmla="*/ 5406 h 9818"/>
                <a:gd name="connsiteX86" fmla="*/ 6199 w 10000"/>
                <a:gd name="connsiteY86" fmla="*/ 5482 h 9818"/>
                <a:gd name="connsiteX87" fmla="*/ 6251 w 10000"/>
                <a:gd name="connsiteY87" fmla="*/ 5469 h 9818"/>
                <a:gd name="connsiteX88" fmla="*/ 6399 w 10000"/>
                <a:gd name="connsiteY88" fmla="*/ 5593 h 9818"/>
                <a:gd name="connsiteX89" fmla="*/ 6581 w 10000"/>
                <a:gd name="connsiteY89" fmla="*/ 5680 h 9818"/>
                <a:gd name="connsiteX90" fmla="*/ 6594 w 10000"/>
                <a:gd name="connsiteY90" fmla="*/ 5609 h 9818"/>
                <a:gd name="connsiteX91" fmla="*/ 6685 w 10000"/>
                <a:gd name="connsiteY91" fmla="*/ 5554 h 9818"/>
                <a:gd name="connsiteX92" fmla="*/ 6773 w 10000"/>
                <a:gd name="connsiteY92" fmla="*/ 5593 h 9818"/>
                <a:gd name="connsiteX93" fmla="*/ 6784 w 10000"/>
                <a:gd name="connsiteY93" fmla="*/ 5675 h 9818"/>
                <a:gd name="connsiteX94" fmla="*/ 6820 w 10000"/>
                <a:gd name="connsiteY94" fmla="*/ 5904 h 9818"/>
                <a:gd name="connsiteX95" fmla="*/ 6625 w 10000"/>
                <a:gd name="connsiteY95" fmla="*/ 6126 h 9818"/>
                <a:gd name="connsiteX96" fmla="*/ 6567 w 10000"/>
                <a:gd name="connsiteY96" fmla="*/ 6344 h 9818"/>
                <a:gd name="connsiteX97" fmla="*/ 6548 w 10000"/>
                <a:gd name="connsiteY97" fmla="*/ 6591 h 9818"/>
                <a:gd name="connsiteX98" fmla="*/ 6710 w 10000"/>
                <a:gd name="connsiteY98" fmla="*/ 6763 h 9818"/>
                <a:gd name="connsiteX99" fmla="*/ 6899 w 10000"/>
                <a:gd name="connsiteY99" fmla="*/ 7185 h 9818"/>
                <a:gd name="connsiteX100" fmla="*/ 7344 w 10000"/>
                <a:gd name="connsiteY100" fmla="*/ 7471 h 9818"/>
                <a:gd name="connsiteX101" fmla="*/ 7366 w 10000"/>
                <a:gd name="connsiteY101" fmla="*/ 7710 h 9818"/>
                <a:gd name="connsiteX102" fmla="*/ 7267 w 10000"/>
                <a:gd name="connsiteY102" fmla="*/ 8264 h 9818"/>
                <a:gd name="connsiteX103" fmla="*/ 7270 w 10000"/>
                <a:gd name="connsiteY103" fmla="*/ 8560 h 9818"/>
                <a:gd name="connsiteX104" fmla="*/ 7111 w 10000"/>
                <a:gd name="connsiteY104" fmla="*/ 8911 h 9818"/>
                <a:gd name="connsiteX105" fmla="*/ 7097 w 10000"/>
                <a:gd name="connsiteY105" fmla="*/ 9251 h 9818"/>
                <a:gd name="connsiteX106" fmla="*/ 7210 w 10000"/>
                <a:gd name="connsiteY106" fmla="*/ 9278 h 9818"/>
                <a:gd name="connsiteX107" fmla="*/ 7185 w 10000"/>
                <a:gd name="connsiteY107" fmla="*/ 9534 h 9818"/>
                <a:gd name="connsiteX108" fmla="*/ 7064 w 10000"/>
                <a:gd name="connsiteY108" fmla="*/ 9709 h 9818"/>
                <a:gd name="connsiteX109" fmla="*/ 7042 w 10000"/>
                <a:gd name="connsiteY109" fmla="*/ 9815 h 9818"/>
                <a:gd name="connsiteX110" fmla="*/ 7709 w 10000"/>
                <a:gd name="connsiteY110" fmla="*/ 9779 h 9818"/>
                <a:gd name="connsiteX111" fmla="*/ 7572 w 10000"/>
                <a:gd name="connsiteY111" fmla="*/ 9643 h 9818"/>
                <a:gd name="connsiteX112" fmla="*/ 7723 w 10000"/>
                <a:gd name="connsiteY112" fmla="*/ 9558 h 9818"/>
                <a:gd name="connsiteX113" fmla="*/ 7849 w 10000"/>
                <a:gd name="connsiteY113" fmla="*/ 9307 h 9818"/>
                <a:gd name="connsiteX114" fmla="*/ 7753 w 10000"/>
                <a:gd name="connsiteY114" fmla="*/ 9200 h 9818"/>
                <a:gd name="connsiteX115" fmla="*/ 7951 w 10000"/>
                <a:gd name="connsiteY115" fmla="*/ 9202 h 9818"/>
                <a:gd name="connsiteX116" fmla="*/ 7957 w 10000"/>
                <a:gd name="connsiteY116" fmla="*/ 9033 h 9818"/>
                <a:gd name="connsiteX117" fmla="*/ 8283 w 10000"/>
                <a:gd name="connsiteY117" fmla="*/ 9002 h 9818"/>
                <a:gd name="connsiteX118" fmla="*/ 8382 w 10000"/>
                <a:gd name="connsiteY118" fmla="*/ 8883 h 9818"/>
                <a:gd name="connsiteX119" fmla="*/ 8250 w 10000"/>
                <a:gd name="connsiteY119" fmla="*/ 8653 h 9818"/>
                <a:gd name="connsiteX120" fmla="*/ 8520 w 10000"/>
                <a:gd name="connsiteY120" fmla="*/ 8730 h 9818"/>
                <a:gd name="connsiteX121" fmla="*/ 8629 w 10000"/>
                <a:gd name="connsiteY121" fmla="*/ 8628 h 9818"/>
                <a:gd name="connsiteX122" fmla="*/ 8995 w 10000"/>
                <a:gd name="connsiteY122" fmla="*/ 8210 h 9818"/>
                <a:gd name="connsiteX123" fmla="*/ 9017 w 10000"/>
                <a:gd name="connsiteY123" fmla="*/ 7992 h 9818"/>
                <a:gd name="connsiteX124" fmla="*/ 9300 w 10000"/>
                <a:gd name="connsiteY124" fmla="*/ 7807 h 9818"/>
                <a:gd name="connsiteX125" fmla="*/ 9555 w 10000"/>
                <a:gd name="connsiteY125" fmla="*/ 7735 h 9818"/>
                <a:gd name="connsiteX126" fmla="*/ 9701 w 10000"/>
                <a:gd name="connsiteY126" fmla="*/ 7417 h 9818"/>
                <a:gd name="connsiteX127" fmla="*/ 9720 w 10000"/>
                <a:gd name="connsiteY127" fmla="*/ 7112 h 9818"/>
                <a:gd name="connsiteX128" fmla="*/ 10000 w 10000"/>
                <a:gd name="connsiteY128" fmla="*/ 6807 h 9818"/>
                <a:gd name="connsiteX129" fmla="*/ 9978 w 10000"/>
                <a:gd name="connsiteY129" fmla="*/ 6547 h 9818"/>
                <a:gd name="connsiteX130" fmla="*/ 9690 w 10000"/>
                <a:gd name="connsiteY130" fmla="*/ 6400 h 9818"/>
                <a:gd name="connsiteX131" fmla="*/ 9311 w 10000"/>
                <a:gd name="connsiteY131" fmla="*/ 6368 h 9818"/>
                <a:gd name="connsiteX132" fmla="*/ 9275 w 10000"/>
                <a:gd name="connsiteY132" fmla="*/ 6287 h 9818"/>
                <a:gd name="connsiteX133" fmla="*/ 9110 w 10000"/>
                <a:gd name="connsiteY133" fmla="*/ 6232 h 9818"/>
                <a:gd name="connsiteX134" fmla="*/ 8778 w 10000"/>
                <a:gd name="connsiteY134" fmla="*/ 6324 h 9818"/>
                <a:gd name="connsiteX135" fmla="*/ 8792 w 10000"/>
                <a:gd name="connsiteY135" fmla="*/ 6216 h 9818"/>
                <a:gd name="connsiteX136" fmla="*/ 8901 w 10000"/>
                <a:gd name="connsiteY136" fmla="*/ 6074 h 9818"/>
                <a:gd name="connsiteX137" fmla="*/ 8778 w 10000"/>
                <a:gd name="connsiteY137" fmla="*/ 5891 h 9818"/>
                <a:gd name="connsiteX138" fmla="*/ 8591 w 10000"/>
                <a:gd name="connsiteY138" fmla="*/ 5791 h 9818"/>
                <a:gd name="connsiteX139" fmla="*/ 8360 w 10000"/>
                <a:gd name="connsiteY139" fmla="*/ 5776 h 9818"/>
                <a:gd name="connsiteX140" fmla="*/ 8146 w 10000"/>
                <a:gd name="connsiteY140" fmla="*/ 5599 h 9818"/>
                <a:gd name="connsiteX141" fmla="*/ 8061 w 10000"/>
                <a:gd name="connsiteY141" fmla="*/ 5528 h 9818"/>
                <a:gd name="connsiteX142" fmla="*/ 7918 w 10000"/>
                <a:gd name="connsiteY142" fmla="*/ 5454 h 9818"/>
                <a:gd name="connsiteX143" fmla="*/ 7531 w 10000"/>
                <a:gd name="connsiteY143" fmla="*/ 5442 h 9818"/>
                <a:gd name="connsiteX144" fmla="*/ 7380 w 10000"/>
                <a:gd name="connsiteY144" fmla="*/ 5318 h 9818"/>
                <a:gd name="connsiteX145" fmla="*/ 7281 w 10000"/>
                <a:gd name="connsiteY145" fmla="*/ 5419 h 9818"/>
                <a:gd name="connsiteX146" fmla="*/ 7267 w 10000"/>
                <a:gd name="connsiteY146" fmla="*/ 5316 h 9818"/>
                <a:gd name="connsiteX147" fmla="*/ 7004 w 10000"/>
                <a:gd name="connsiteY147" fmla="*/ 5411 h 9818"/>
                <a:gd name="connsiteX148" fmla="*/ 6866 w 10000"/>
                <a:gd name="connsiteY148" fmla="*/ 5619 h 9818"/>
                <a:gd name="connsiteX149" fmla="*/ 6822 w 10000"/>
                <a:gd name="connsiteY149" fmla="*/ 5576 h 9818"/>
                <a:gd name="connsiteX150" fmla="*/ 6685 w 10000"/>
                <a:gd name="connsiteY150" fmla="*/ 5507 h 9818"/>
                <a:gd name="connsiteX151" fmla="*/ 6528 w 10000"/>
                <a:gd name="connsiteY151" fmla="*/ 5559 h 9818"/>
                <a:gd name="connsiteX152" fmla="*/ 6435 w 10000"/>
                <a:gd name="connsiteY152" fmla="*/ 5500 h 9818"/>
                <a:gd name="connsiteX153" fmla="*/ 6350 w 10000"/>
                <a:gd name="connsiteY153" fmla="*/ 5416 h 9818"/>
                <a:gd name="connsiteX154" fmla="*/ 6383 w 10000"/>
                <a:gd name="connsiteY154" fmla="*/ 5119 h 9818"/>
                <a:gd name="connsiteX155" fmla="*/ 6243 w 10000"/>
                <a:gd name="connsiteY155" fmla="*/ 5052 h 9818"/>
                <a:gd name="connsiteX156" fmla="*/ 5957 w 10000"/>
                <a:gd name="connsiteY156" fmla="*/ 5052 h 9818"/>
                <a:gd name="connsiteX157" fmla="*/ 6034 w 10000"/>
                <a:gd name="connsiteY157" fmla="*/ 4900 h 9818"/>
                <a:gd name="connsiteX158" fmla="*/ 6114 w 10000"/>
                <a:gd name="connsiteY158" fmla="*/ 4674 h 9818"/>
                <a:gd name="connsiteX159" fmla="*/ 6020 w 10000"/>
                <a:gd name="connsiteY159" fmla="*/ 4635 h 9818"/>
                <a:gd name="connsiteX160" fmla="*/ 5842 w 10000"/>
                <a:gd name="connsiteY160" fmla="*/ 4685 h 9818"/>
                <a:gd name="connsiteX161" fmla="*/ 5751 w 10000"/>
                <a:gd name="connsiteY161" fmla="*/ 4871 h 9818"/>
                <a:gd name="connsiteX162" fmla="*/ 5444 w 10000"/>
                <a:gd name="connsiteY162" fmla="*/ 4849 h 9818"/>
                <a:gd name="connsiteX163" fmla="*/ 5295 w 10000"/>
                <a:gd name="connsiteY163" fmla="*/ 4604 h 9818"/>
                <a:gd name="connsiteX164" fmla="*/ 5350 w 10000"/>
                <a:gd name="connsiteY164" fmla="*/ 4332 h 9818"/>
                <a:gd name="connsiteX165" fmla="*/ 5320 w 10000"/>
                <a:gd name="connsiteY165" fmla="*/ 4187 h 9818"/>
                <a:gd name="connsiteX166" fmla="*/ 5496 w 10000"/>
                <a:gd name="connsiteY166" fmla="*/ 4041 h 9818"/>
                <a:gd name="connsiteX167" fmla="*/ 5729 w 10000"/>
                <a:gd name="connsiteY167" fmla="*/ 4031 h 9818"/>
                <a:gd name="connsiteX168" fmla="*/ 5916 w 10000"/>
                <a:gd name="connsiteY168" fmla="*/ 4097 h 9818"/>
                <a:gd name="connsiteX169" fmla="*/ 5919 w 10000"/>
                <a:gd name="connsiteY169" fmla="*/ 4008 h 9818"/>
                <a:gd name="connsiteX170" fmla="*/ 6023 w 10000"/>
                <a:gd name="connsiteY170" fmla="*/ 3949 h 9818"/>
                <a:gd name="connsiteX171" fmla="*/ 6342 w 10000"/>
                <a:gd name="connsiteY171" fmla="*/ 4021 h 9818"/>
                <a:gd name="connsiteX172" fmla="*/ 6416 w 10000"/>
                <a:gd name="connsiteY172" fmla="*/ 4089 h 9818"/>
                <a:gd name="connsiteX173" fmla="*/ 6427 w 10000"/>
                <a:gd name="connsiteY173" fmla="*/ 4217 h 9818"/>
                <a:gd name="connsiteX174" fmla="*/ 6531 w 10000"/>
                <a:gd name="connsiteY174" fmla="*/ 4385 h 9818"/>
                <a:gd name="connsiteX175" fmla="*/ 6592 w 10000"/>
                <a:gd name="connsiteY175" fmla="*/ 4383 h 9818"/>
                <a:gd name="connsiteX176" fmla="*/ 6616 w 10000"/>
                <a:gd name="connsiteY176" fmla="*/ 4254 h 9818"/>
                <a:gd name="connsiteX177" fmla="*/ 6515 w 10000"/>
                <a:gd name="connsiteY177" fmla="*/ 3949 h 9818"/>
                <a:gd name="connsiteX178" fmla="*/ 6575 w 10000"/>
                <a:gd name="connsiteY178" fmla="*/ 3828 h 9818"/>
                <a:gd name="connsiteX179" fmla="*/ 6954 w 10000"/>
                <a:gd name="connsiteY179" fmla="*/ 3583 h 9818"/>
                <a:gd name="connsiteX180" fmla="*/ 6905 w 10000"/>
                <a:gd name="connsiteY180" fmla="*/ 3399 h 9818"/>
                <a:gd name="connsiteX181" fmla="*/ 6954 w 10000"/>
                <a:gd name="connsiteY181" fmla="*/ 3461 h 9818"/>
                <a:gd name="connsiteX182" fmla="*/ 7017 w 10000"/>
                <a:gd name="connsiteY182" fmla="*/ 3314 h 9818"/>
                <a:gd name="connsiteX183" fmla="*/ 7097 w 10000"/>
                <a:gd name="connsiteY183" fmla="*/ 3156 h 9818"/>
                <a:gd name="connsiteX184" fmla="*/ 7391 w 10000"/>
                <a:gd name="connsiteY184" fmla="*/ 3083 h 9818"/>
                <a:gd name="connsiteX185" fmla="*/ 7308 w 10000"/>
                <a:gd name="connsiteY185" fmla="*/ 3046 h 9818"/>
                <a:gd name="connsiteX186" fmla="*/ 7366 w 10000"/>
                <a:gd name="connsiteY186" fmla="*/ 2925 h 9818"/>
                <a:gd name="connsiteX187" fmla="*/ 7608 w 10000"/>
                <a:gd name="connsiteY187" fmla="*/ 2836 h 9818"/>
                <a:gd name="connsiteX188" fmla="*/ 7613 w 10000"/>
                <a:gd name="connsiteY188" fmla="*/ 2790 h 9818"/>
                <a:gd name="connsiteX189" fmla="*/ 7786 w 10000"/>
                <a:gd name="connsiteY189" fmla="*/ 2721 h 9818"/>
                <a:gd name="connsiteX190" fmla="*/ 7784 w 10000"/>
                <a:gd name="connsiteY190" fmla="*/ 2777 h 9818"/>
                <a:gd name="connsiteX191" fmla="*/ 7888 w 10000"/>
                <a:gd name="connsiteY191" fmla="*/ 2768 h 9818"/>
                <a:gd name="connsiteX192" fmla="*/ 7685 w 10000"/>
                <a:gd name="connsiteY192" fmla="*/ 2843 h 9818"/>
                <a:gd name="connsiteX193" fmla="*/ 7737 w 10000"/>
                <a:gd name="connsiteY193" fmla="*/ 2935 h 9818"/>
                <a:gd name="connsiteX194" fmla="*/ 7828 w 10000"/>
                <a:gd name="connsiteY194" fmla="*/ 2841 h 9818"/>
                <a:gd name="connsiteX195" fmla="*/ 8055 w 10000"/>
                <a:gd name="connsiteY195" fmla="*/ 2777 h 9818"/>
                <a:gd name="connsiteX196" fmla="*/ 8146 w 10000"/>
                <a:gd name="connsiteY196" fmla="*/ 2704 h 9818"/>
                <a:gd name="connsiteX197" fmla="*/ 8094 w 10000"/>
                <a:gd name="connsiteY197" fmla="*/ 2629 h 9818"/>
                <a:gd name="connsiteX198" fmla="*/ 8036 w 10000"/>
                <a:gd name="connsiteY198" fmla="*/ 2753 h 9818"/>
                <a:gd name="connsiteX199" fmla="*/ 7844 w 10000"/>
                <a:gd name="connsiteY199" fmla="*/ 2721 h 9818"/>
                <a:gd name="connsiteX200" fmla="*/ 7742 w 10000"/>
                <a:gd name="connsiteY200" fmla="*/ 2626 h 9818"/>
                <a:gd name="connsiteX201" fmla="*/ 7784 w 10000"/>
                <a:gd name="connsiteY201" fmla="*/ 2560 h 9818"/>
                <a:gd name="connsiteX202" fmla="*/ 7644 w 10000"/>
                <a:gd name="connsiteY202" fmla="*/ 2538 h 9818"/>
                <a:gd name="connsiteX203" fmla="*/ 7822 w 10000"/>
                <a:gd name="connsiteY203" fmla="*/ 2489 h 9818"/>
                <a:gd name="connsiteX204" fmla="*/ 7723 w 10000"/>
                <a:gd name="connsiteY204" fmla="*/ 2432 h 9818"/>
                <a:gd name="connsiteX205" fmla="*/ 7468 w 10000"/>
                <a:gd name="connsiteY205" fmla="*/ 2474 h 9818"/>
                <a:gd name="connsiteX206" fmla="*/ 7660 w 10000"/>
                <a:gd name="connsiteY206" fmla="*/ 2340 h 9818"/>
                <a:gd name="connsiteX207" fmla="*/ 8130 w 10000"/>
                <a:gd name="connsiteY207" fmla="*/ 2340 h 9818"/>
                <a:gd name="connsiteX208" fmla="*/ 8465 w 10000"/>
                <a:gd name="connsiteY208" fmla="*/ 2160 h 9818"/>
                <a:gd name="connsiteX209" fmla="*/ 8448 w 10000"/>
                <a:gd name="connsiteY209" fmla="*/ 2022 h 9818"/>
                <a:gd name="connsiteX210" fmla="*/ 8347 w 10000"/>
                <a:gd name="connsiteY210" fmla="*/ 2045 h 9818"/>
                <a:gd name="connsiteX211" fmla="*/ 8347 w 10000"/>
                <a:gd name="connsiteY211" fmla="*/ 1972 h 9818"/>
                <a:gd name="connsiteX212" fmla="*/ 8116 w 10000"/>
                <a:gd name="connsiteY212" fmla="*/ 2057 h 9818"/>
                <a:gd name="connsiteX213" fmla="*/ 8055 w 10000"/>
                <a:gd name="connsiteY213" fmla="*/ 2020 h 9818"/>
                <a:gd name="connsiteX214" fmla="*/ 8333 w 10000"/>
                <a:gd name="connsiteY214" fmla="*/ 1927 h 9818"/>
                <a:gd name="connsiteX215" fmla="*/ 8116 w 10000"/>
                <a:gd name="connsiteY215" fmla="*/ 1816 h 9818"/>
                <a:gd name="connsiteX216" fmla="*/ 8001 w 10000"/>
                <a:gd name="connsiteY216" fmla="*/ 1734 h 9818"/>
                <a:gd name="connsiteX217" fmla="*/ 7998 w 10000"/>
                <a:gd name="connsiteY217" fmla="*/ 1626 h 9818"/>
                <a:gd name="connsiteX218" fmla="*/ 7902 w 10000"/>
                <a:gd name="connsiteY218" fmla="*/ 1586 h 9818"/>
                <a:gd name="connsiteX219" fmla="*/ 7921 w 10000"/>
                <a:gd name="connsiteY219" fmla="*/ 1528 h 9818"/>
                <a:gd name="connsiteX220" fmla="*/ 7877 w 10000"/>
                <a:gd name="connsiteY220" fmla="*/ 1465 h 9818"/>
                <a:gd name="connsiteX221" fmla="*/ 7786 w 10000"/>
                <a:gd name="connsiteY221" fmla="*/ 1360 h 9818"/>
                <a:gd name="connsiteX222" fmla="*/ 7720 w 10000"/>
                <a:gd name="connsiteY222" fmla="*/ 1416 h 9818"/>
                <a:gd name="connsiteX223" fmla="*/ 7654 w 10000"/>
                <a:gd name="connsiteY223" fmla="*/ 1504 h 9818"/>
                <a:gd name="connsiteX224" fmla="*/ 7509 w 10000"/>
                <a:gd name="connsiteY224" fmla="*/ 1576 h 9818"/>
                <a:gd name="connsiteX225" fmla="*/ 7498 w 10000"/>
                <a:gd name="connsiteY225" fmla="*/ 1504 h 9818"/>
                <a:gd name="connsiteX226" fmla="*/ 7319 w 10000"/>
                <a:gd name="connsiteY226" fmla="*/ 1552 h 9818"/>
                <a:gd name="connsiteX227" fmla="*/ 7449 w 10000"/>
                <a:gd name="connsiteY227" fmla="*/ 1460 h 9818"/>
                <a:gd name="connsiteX228" fmla="*/ 7418 w 10000"/>
                <a:gd name="connsiteY228" fmla="*/ 1389 h 9818"/>
                <a:gd name="connsiteX229" fmla="*/ 7407 w 10000"/>
                <a:gd name="connsiteY229" fmla="*/ 1273 h 9818"/>
                <a:gd name="connsiteX230" fmla="*/ 7267 w 10000"/>
                <a:gd name="connsiteY230" fmla="*/ 1263 h 9818"/>
                <a:gd name="connsiteX231" fmla="*/ 7267 w 10000"/>
                <a:gd name="connsiteY231" fmla="*/ 1226 h 9818"/>
                <a:gd name="connsiteX232" fmla="*/ 7097 w 10000"/>
                <a:gd name="connsiteY232" fmla="*/ 1128 h 9818"/>
                <a:gd name="connsiteX233" fmla="*/ 7004 w 10000"/>
                <a:gd name="connsiteY233" fmla="*/ 1155 h 9818"/>
                <a:gd name="connsiteX234" fmla="*/ 6792 w 10000"/>
                <a:gd name="connsiteY234" fmla="*/ 1126 h 9818"/>
                <a:gd name="connsiteX235" fmla="*/ 6762 w 10000"/>
                <a:gd name="connsiteY235" fmla="*/ 1177 h 9818"/>
                <a:gd name="connsiteX236" fmla="*/ 6820 w 10000"/>
                <a:gd name="connsiteY236" fmla="*/ 1226 h 9818"/>
                <a:gd name="connsiteX237" fmla="*/ 6770 w 10000"/>
                <a:gd name="connsiteY237" fmla="*/ 1309 h 9818"/>
                <a:gd name="connsiteX238" fmla="*/ 6850 w 10000"/>
                <a:gd name="connsiteY238" fmla="*/ 1435 h 9818"/>
                <a:gd name="connsiteX239" fmla="*/ 6712 w 10000"/>
                <a:gd name="connsiteY239" fmla="*/ 1514 h 9818"/>
                <a:gd name="connsiteX240" fmla="*/ 6820 w 10000"/>
                <a:gd name="connsiteY240" fmla="*/ 1571 h 9818"/>
                <a:gd name="connsiteX241" fmla="*/ 6866 w 10000"/>
                <a:gd name="connsiteY241" fmla="*/ 1768 h 9818"/>
                <a:gd name="connsiteX242" fmla="*/ 6647 w 10000"/>
                <a:gd name="connsiteY242" fmla="*/ 1937 h 9818"/>
                <a:gd name="connsiteX243" fmla="*/ 6726 w 10000"/>
                <a:gd name="connsiteY243" fmla="*/ 2135 h 9818"/>
                <a:gd name="connsiteX244" fmla="*/ 6784 w 10000"/>
                <a:gd name="connsiteY244" fmla="*/ 2158 h 9818"/>
                <a:gd name="connsiteX245" fmla="*/ 6647 w 10000"/>
                <a:gd name="connsiteY245" fmla="*/ 2264 h 9818"/>
                <a:gd name="connsiteX246" fmla="*/ 6542 w 10000"/>
                <a:gd name="connsiteY246" fmla="*/ 2271 h 9818"/>
                <a:gd name="connsiteX247" fmla="*/ 6578 w 10000"/>
                <a:gd name="connsiteY247" fmla="*/ 2200 h 9818"/>
                <a:gd name="connsiteX248" fmla="*/ 6457 w 10000"/>
                <a:gd name="connsiteY248" fmla="*/ 2089 h 9818"/>
                <a:gd name="connsiteX249" fmla="*/ 6457 w 10000"/>
                <a:gd name="connsiteY249" fmla="*/ 1883 h 9818"/>
                <a:gd name="connsiteX250" fmla="*/ 6218 w 10000"/>
                <a:gd name="connsiteY250" fmla="*/ 1854 h 9818"/>
                <a:gd name="connsiteX251" fmla="*/ 5932 w 10000"/>
                <a:gd name="connsiteY251" fmla="*/ 1710 h 9818"/>
                <a:gd name="connsiteX252" fmla="*/ 5790 w 10000"/>
                <a:gd name="connsiteY252" fmla="*/ 1671 h 9818"/>
                <a:gd name="connsiteX253" fmla="*/ 5661 w 10000"/>
                <a:gd name="connsiteY253" fmla="*/ 1699 h 9818"/>
                <a:gd name="connsiteX254" fmla="*/ 5630 w 10000"/>
                <a:gd name="connsiteY254" fmla="*/ 1517 h 9818"/>
                <a:gd name="connsiteX255" fmla="*/ 5548 w 10000"/>
                <a:gd name="connsiteY255" fmla="*/ 1549 h 9818"/>
                <a:gd name="connsiteX256" fmla="*/ 5531 w 10000"/>
                <a:gd name="connsiteY256" fmla="*/ 1240 h 9818"/>
                <a:gd name="connsiteX257" fmla="*/ 5674 w 10000"/>
                <a:gd name="connsiteY257" fmla="*/ 1167 h 9818"/>
                <a:gd name="connsiteX258" fmla="*/ 5688 w 10000"/>
                <a:gd name="connsiteY258" fmla="*/ 1092 h 9818"/>
                <a:gd name="connsiteX259" fmla="*/ 5825 w 10000"/>
                <a:gd name="connsiteY259" fmla="*/ 1066 h 9818"/>
                <a:gd name="connsiteX260" fmla="*/ 5614 w 10000"/>
                <a:gd name="connsiteY260" fmla="*/ 940 h 9818"/>
                <a:gd name="connsiteX261" fmla="*/ 5825 w 10000"/>
                <a:gd name="connsiteY261" fmla="*/ 1014 h 9818"/>
                <a:gd name="connsiteX262" fmla="*/ 5883 w 10000"/>
                <a:gd name="connsiteY262" fmla="*/ 940 h 9818"/>
                <a:gd name="connsiteX263" fmla="*/ 6001 w 10000"/>
                <a:gd name="connsiteY263" fmla="*/ 940 h 9818"/>
                <a:gd name="connsiteX264" fmla="*/ 6108 w 10000"/>
                <a:gd name="connsiteY264" fmla="*/ 821 h 9818"/>
                <a:gd name="connsiteX265" fmla="*/ 5949 w 10000"/>
                <a:gd name="connsiteY265" fmla="*/ 802 h 9818"/>
                <a:gd name="connsiteX266" fmla="*/ 5869 w 10000"/>
                <a:gd name="connsiteY266" fmla="*/ 748 h 9818"/>
                <a:gd name="connsiteX267" fmla="*/ 6119 w 10000"/>
                <a:gd name="connsiteY267" fmla="*/ 785 h 9818"/>
                <a:gd name="connsiteX268" fmla="*/ 6136 w 10000"/>
                <a:gd name="connsiteY268" fmla="*/ 668 h 9818"/>
                <a:gd name="connsiteX269" fmla="*/ 6383 w 10000"/>
                <a:gd name="connsiteY269" fmla="*/ 685 h 9818"/>
                <a:gd name="connsiteX270" fmla="*/ 6523 w 10000"/>
                <a:gd name="connsiteY270" fmla="*/ 601 h 9818"/>
                <a:gd name="connsiteX271" fmla="*/ 6435 w 10000"/>
                <a:gd name="connsiteY271" fmla="*/ 442 h 9818"/>
                <a:gd name="connsiteX272" fmla="*/ 6528 w 10000"/>
                <a:gd name="connsiteY272" fmla="*/ 420 h 9818"/>
                <a:gd name="connsiteX273" fmla="*/ 6213 w 10000"/>
                <a:gd name="connsiteY273" fmla="*/ 273 h 9818"/>
                <a:gd name="connsiteX274" fmla="*/ 6276 w 10000"/>
                <a:gd name="connsiteY274" fmla="*/ 405 h 9818"/>
                <a:gd name="connsiteX275" fmla="*/ 6188 w 10000"/>
                <a:gd name="connsiteY275" fmla="*/ 420 h 9818"/>
                <a:gd name="connsiteX276" fmla="*/ 6075 w 10000"/>
                <a:gd name="connsiteY276" fmla="*/ 580 h 9818"/>
                <a:gd name="connsiteX277" fmla="*/ 6034 w 10000"/>
                <a:gd name="connsiteY277" fmla="*/ 459 h 9818"/>
                <a:gd name="connsiteX278" fmla="*/ 5916 w 10000"/>
                <a:gd name="connsiteY278" fmla="*/ 337 h 9818"/>
                <a:gd name="connsiteX279" fmla="*/ 5850 w 10000"/>
                <a:gd name="connsiteY279" fmla="*/ 459 h 9818"/>
                <a:gd name="connsiteX280" fmla="*/ 5768 w 10000"/>
                <a:gd name="connsiteY280" fmla="*/ 332 h 9818"/>
                <a:gd name="connsiteX281" fmla="*/ 5666 w 10000"/>
                <a:gd name="connsiteY281" fmla="*/ 291 h 9818"/>
                <a:gd name="connsiteX282" fmla="*/ 5688 w 10000"/>
                <a:gd name="connsiteY282" fmla="*/ 236 h 9818"/>
                <a:gd name="connsiteX283" fmla="*/ 5759 w 10000"/>
                <a:gd name="connsiteY283" fmla="*/ 236 h 9818"/>
                <a:gd name="connsiteX284" fmla="*/ 5641 w 10000"/>
                <a:gd name="connsiteY284" fmla="*/ 88 h 9818"/>
                <a:gd name="connsiteX285" fmla="*/ 5479 w 10000"/>
                <a:gd name="connsiteY285" fmla="*/ 0 h 9818"/>
                <a:gd name="connsiteX286" fmla="*/ 5397 w 10000"/>
                <a:gd name="connsiteY286" fmla="*/ 88 h 9818"/>
                <a:gd name="connsiteX287" fmla="*/ 5375 w 10000"/>
                <a:gd name="connsiteY287" fmla="*/ 238 h 9818"/>
                <a:gd name="connsiteX288" fmla="*/ 5595 w 10000"/>
                <a:gd name="connsiteY288" fmla="*/ 311 h 9818"/>
                <a:gd name="connsiteX289" fmla="*/ 5614 w 10000"/>
                <a:gd name="connsiteY289" fmla="*/ 428 h 9818"/>
                <a:gd name="connsiteX290" fmla="*/ 5446 w 10000"/>
                <a:gd name="connsiteY290" fmla="*/ 481 h 9818"/>
                <a:gd name="connsiteX291" fmla="*/ 5474 w 10000"/>
                <a:gd name="connsiteY291" fmla="*/ 580 h 9818"/>
                <a:gd name="connsiteX292" fmla="*/ 5391 w 10000"/>
                <a:gd name="connsiteY292" fmla="*/ 555 h 9818"/>
                <a:gd name="connsiteX293" fmla="*/ 5367 w 10000"/>
                <a:gd name="connsiteY293" fmla="*/ 488 h 9818"/>
                <a:gd name="connsiteX294" fmla="*/ 5246 w 10000"/>
                <a:gd name="connsiteY294" fmla="*/ 521 h 9818"/>
                <a:gd name="connsiteX295" fmla="*/ 4941 w 10000"/>
                <a:gd name="connsiteY295" fmla="*/ 533 h 9818"/>
                <a:gd name="connsiteX296" fmla="*/ 4861 w 10000"/>
                <a:gd name="connsiteY296" fmla="*/ 476 h 9818"/>
                <a:gd name="connsiteX297" fmla="*/ 4647 w 10000"/>
                <a:gd name="connsiteY297" fmla="*/ 378 h 9818"/>
                <a:gd name="connsiteX298" fmla="*/ 4452 w 10000"/>
                <a:gd name="connsiteY298" fmla="*/ 450 h 9818"/>
                <a:gd name="connsiteX299" fmla="*/ 4512 w 10000"/>
                <a:gd name="connsiteY299" fmla="*/ 476 h 9818"/>
                <a:gd name="connsiteX300" fmla="*/ 4675 w 10000"/>
                <a:gd name="connsiteY300" fmla="*/ 409 h 9818"/>
                <a:gd name="connsiteX301" fmla="*/ 4567 w 10000"/>
                <a:gd name="connsiteY301" fmla="*/ 596 h 9818"/>
                <a:gd name="connsiteX302" fmla="*/ 4356 w 10000"/>
                <a:gd name="connsiteY302" fmla="*/ 488 h 9818"/>
                <a:gd name="connsiteX303" fmla="*/ 3944 w 10000"/>
                <a:gd name="connsiteY303" fmla="*/ 490 h 9818"/>
                <a:gd name="connsiteX304" fmla="*/ 4059 w 10000"/>
                <a:gd name="connsiteY304" fmla="*/ 440 h 9818"/>
                <a:gd name="connsiteX305" fmla="*/ 3790 w 10000"/>
                <a:gd name="connsiteY305" fmla="*/ 380 h 9818"/>
                <a:gd name="connsiteX306" fmla="*/ 3406 w 10000"/>
                <a:gd name="connsiteY306" fmla="*/ 267 h 9818"/>
                <a:gd name="connsiteX307" fmla="*/ 3268 w 10000"/>
                <a:gd name="connsiteY307" fmla="*/ 332 h 9818"/>
                <a:gd name="connsiteX308" fmla="*/ 3274 w 10000"/>
                <a:gd name="connsiteY308" fmla="*/ 236 h 9818"/>
                <a:gd name="connsiteX309" fmla="*/ 3175 w 10000"/>
                <a:gd name="connsiteY309" fmla="*/ 332 h 9818"/>
                <a:gd name="connsiteX310" fmla="*/ 3027 w 10000"/>
                <a:gd name="connsiteY310" fmla="*/ 223 h 9818"/>
                <a:gd name="connsiteX311" fmla="*/ 2777 w 10000"/>
                <a:gd name="connsiteY311" fmla="*/ 346 h 9818"/>
                <a:gd name="connsiteX312" fmla="*/ 2771 w 10000"/>
                <a:gd name="connsiteY312" fmla="*/ 318 h 9818"/>
                <a:gd name="connsiteX313" fmla="*/ 2505 w 10000"/>
                <a:gd name="connsiteY313" fmla="*/ 364 h 9818"/>
                <a:gd name="connsiteX314" fmla="*/ 2543 w 10000"/>
                <a:gd name="connsiteY314" fmla="*/ 433 h 9818"/>
                <a:gd name="connsiteX315" fmla="*/ 2024 w 10000"/>
                <a:gd name="connsiteY315" fmla="*/ 289 h 9818"/>
                <a:gd name="connsiteX316" fmla="*/ 1219 w 10000"/>
                <a:gd name="connsiteY316" fmla="*/ 194 h 9818"/>
                <a:gd name="connsiteX317" fmla="*/ 1186 w 10000"/>
                <a:gd name="connsiteY317" fmla="*/ 145 h 9818"/>
                <a:gd name="connsiteX318" fmla="*/ 931 w 10000"/>
                <a:gd name="connsiteY318" fmla="*/ 102 h 9818"/>
                <a:gd name="connsiteX319" fmla="*/ 843 w 10000"/>
                <a:gd name="connsiteY319" fmla="*/ 83 h 9818"/>
                <a:gd name="connsiteX320" fmla="*/ 753 w 10000"/>
                <a:gd name="connsiteY320" fmla="*/ 145 h 9818"/>
                <a:gd name="connsiteX321" fmla="*/ 577 w 10000"/>
                <a:gd name="connsiteY321" fmla="*/ 179 h 9818"/>
                <a:gd name="connsiteX322" fmla="*/ 417 w 10000"/>
                <a:gd name="connsiteY322" fmla="*/ 241 h 9818"/>
                <a:gd name="connsiteX323" fmla="*/ 332 w 10000"/>
                <a:gd name="connsiteY323" fmla="*/ 359 h 9818"/>
                <a:gd name="connsiteX324" fmla="*/ 135 w 10000"/>
                <a:gd name="connsiteY324" fmla="*/ 380 h 9818"/>
                <a:gd name="connsiteX325" fmla="*/ 88 w 10000"/>
                <a:gd name="connsiteY325" fmla="*/ 450 h 9818"/>
                <a:gd name="connsiteX326" fmla="*/ 332 w 10000"/>
                <a:gd name="connsiteY326" fmla="*/ 601 h 9818"/>
                <a:gd name="connsiteX327" fmla="*/ 437 w 10000"/>
                <a:gd name="connsiteY327" fmla="*/ 657 h 9818"/>
                <a:gd name="connsiteX328" fmla="*/ 527 w 10000"/>
                <a:gd name="connsiteY328" fmla="*/ 698 h 9818"/>
                <a:gd name="connsiteX329" fmla="*/ 332 w 10000"/>
                <a:gd name="connsiteY329" fmla="*/ 723 h 9818"/>
                <a:gd name="connsiteX330" fmla="*/ 332 w 10000"/>
                <a:gd name="connsiteY330" fmla="*/ 663 h 9818"/>
                <a:gd name="connsiteX331" fmla="*/ 255 w 10000"/>
                <a:gd name="connsiteY331" fmla="*/ 663 h 9818"/>
                <a:gd name="connsiteX332" fmla="*/ 0 w 10000"/>
                <a:gd name="connsiteY332" fmla="*/ 782 h 9818"/>
                <a:gd name="connsiteX0" fmla="*/ 0 w 10000"/>
                <a:gd name="connsiteY0" fmla="*/ 796 h 9961"/>
                <a:gd name="connsiteX1" fmla="*/ 137 w 10000"/>
                <a:gd name="connsiteY1" fmla="*/ 823 h 9961"/>
                <a:gd name="connsiteX2" fmla="*/ 85 w 10000"/>
                <a:gd name="connsiteY2" fmla="*/ 838 h 9961"/>
                <a:gd name="connsiteX3" fmla="*/ 137 w 10000"/>
                <a:gd name="connsiteY3" fmla="*/ 911 h 9961"/>
                <a:gd name="connsiteX4" fmla="*/ 357 w 10000"/>
                <a:gd name="connsiteY4" fmla="*/ 898 h 9961"/>
                <a:gd name="connsiteX5" fmla="*/ 401 w 10000"/>
                <a:gd name="connsiteY5" fmla="*/ 943 h 9961"/>
                <a:gd name="connsiteX6" fmla="*/ 489 w 10000"/>
                <a:gd name="connsiteY6" fmla="*/ 911 h 9961"/>
                <a:gd name="connsiteX7" fmla="*/ 516 w 10000"/>
                <a:gd name="connsiteY7" fmla="*/ 1033 h 9961"/>
                <a:gd name="connsiteX8" fmla="*/ 209 w 10000"/>
                <a:gd name="connsiteY8" fmla="*/ 1142 h 9961"/>
                <a:gd name="connsiteX9" fmla="*/ 159 w 10000"/>
                <a:gd name="connsiteY9" fmla="*/ 1261 h 9961"/>
                <a:gd name="connsiteX10" fmla="*/ 206 w 10000"/>
                <a:gd name="connsiteY10" fmla="*/ 1304 h 9961"/>
                <a:gd name="connsiteX11" fmla="*/ 319 w 10000"/>
                <a:gd name="connsiteY11" fmla="*/ 1326 h 9961"/>
                <a:gd name="connsiteX12" fmla="*/ 269 w 10000"/>
                <a:gd name="connsiteY12" fmla="*/ 1385 h 9961"/>
                <a:gd name="connsiteX13" fmla="*/ 316 w 10000"/>
                <a:gd name="connsiteY13" fmla="*/ 1442 h 9961"/>
                <a:gd name="connsiteX14" fmla="*/ 357 w 10000"/>
                <a:gd name="connsiteY14" fmla="*/ 1449 h 9961"/>
                <a:gd name="connsiteX15" fmla="*/ 417 w 10000"/>
                <a:gd name="connsiteY15" fmla="*/ 1374 h 9961"/>
                <a:gd name="connsiteX16" fmla="*/ 470 w 10000"/>
                <a:gd name="connsiteY16" fmla="*/ 1501 h 9961"/>
                <a:gd name="connsiteX17" fmla="*/ 434 w 10000"/>
                <a:gd name="connsiteY17" fmla="*/ 1556 h 9961"/>
                <a:gd name="connsiteX18" fmla="*/ 566 w 10000"/>
                <a:gd name="connsiteY18" fmla="*/ 1487 h 9961"/>
                <a:gd name="connsiteX19" fmla="*/ 676 w 10000"/>
                <a:gd name="connsiteY19" fmla="*/ 1581 h 9961"/>
                <a:gd name="connsiteX20" fmla="*/ 840 w 10000"/>
                <a:gd name="connsiteY20" fmla="*/ 1506 h 9961"/>
                <a:gd name="connsiteX21" fmla="*/ 687 w 10000"/>
                <a:gd name="connsiteY21" fmla="*/ 1742 h 9961"/>
                <a:gd name="connsiteX22" fmla="*/ 569 w 10000"/>
                <a:gd name="connsiteY22" fmla="*/ 1787 h 9961"/>
                <a:gd name="connsiteX23" fmla="*/ 566 w 10000"/>
                <a:gd name="connsiteY23" fmla="*/ 1836 h 9961"/>
                <a:gd name="connsiteX24" fmla="*/ 434 w 10000"/>
                <a:gd name="connsiteY24" fmla="*/ 1844 h 9961"/>
                <a:gd name="connsiteX25" fmla="*/ 343 w 10000"/>
                <a:gd name="connsiteY25" fmla="*/ 1933 h 9961"/>
                <a:gd name="connsiteX26" fmla="*/ 470 w 10000"/>
                <a:gd name="connsiteY26" fmla="*/ 1865 h 9961"/>
                <a:gd name="connsiteX27" fmla="*/ 604 w 10000"/>
                <a:gd name="connsiteY27" fmla="*/ 1871 h 9961"/>
                <a:gd name="connsiteX28" fmla="*/ 659 w 10000"/>
                <a:gd name="connsiteY28" fmla="*/ 1796 h 9961"/>
                <a:gd name="connsiteX29" fmla="*/ 750 w 10000"/>
                <a:gd name="connsiteY29" fmla="*/ 1776 h 9961"/>
                <a:gd name="connsiteX30" fmla="*/ 1035 w 10000"/>
                <a:gd name="connsiteY30" fmla="*/ 1603 h 9961"/>
                <a:gd name="connsiteX31" fmla="*/ 1088 w 10000"/>
                <a:gd name="connsiteY31" fmla="*/ 1532 h 9961"/>
                <a:gd name="connsiteX32" fmla="*/ 1038 w 10000"/>
                <a:gd name="connsiteY32" fmla="*/ 1484 h 9961"/>
                <a:gd name="connsiteX33" fmla="*/ 1299 w 10000"/>
                <a:gd name="connsiteY33" fmla="*/ 1267 h 9961"/>
                <a:gd name="connsiteX34" fmla="*/ 1343 w 10000"/>
                <a:gd name="connsiteY34" fmla="*/ 1288 h 9961"/>
                <a:gd name="connsiteX35" fmla="*/ 1239 w 10000"/>
                <a:gd name="connsiteY35" fmla="*/ 1338 h 9961"/>
                <a:gd name="connsiteX36" fmla="*/ 1203 w 10000"/>
                <a:gd name="connsiteY36" fmla="*/ 1442 h 9961"/>
                <a:gd name="connsiteX37" fmla="*/ 1269 w 10000"/>
                <a:gd name="connsiteY37" fmla="*/ 1442 h 9961"/>
                <a:gd name="connsiteX38" fmla="*/ 1206 w 10000"/>
                <a:gd name="connsiteY38" fmla="*/ 1499 h 9961"/>
                <a:gd name="connsiteX39" fmla="*/ 1450 w 10000"/>
                <a:gd name="connsiteY39" fmla="*/ 1421 h 9961"/>
                <a:gd name="connsiteX40" fmla="*/ 1505 w 10000"/>
                <a:gd name="connsiteY40" fmla="*/ 1316 h 9961"/>
                <a:gd name="connsiteX41" fmla="*/ 1626 w 10000"/>
                <a:gd name="connsiteY41" fmla="*/ 1286 h 9961"/>
                <a:gd name="connsiteX42" fmla="*/ 1585 w 10000"/>
                <a:gd name="connsiteY42" fmla="*/ 1343 h 9961"/>
                <a:gd name="connsiteX43" fmla="*/ 1793 w 10000"/>
                <a:gd name="connsiteY43" fmla="*/ 1421 h 9961"/>
                <a:gd name="connsiteX44" fmla="*/ 2172 w 10000"/>
                <a:gd name="connsiteY44" fmla="*/ 1432 h 9961"/>
                <a:gd name="connsiteX45" fmla="*/ 2200 w 10000"/>
                <a:gd name="connsiteY45" fmla="*/ 1501 h 9961"/>
                <a:gd name="connsiteX46" fmla="*/ 2274 w 10000"/>
                <a:gd name="connsiteY46" fmla="*/ 1563 h 9961"/>
                <a:gd name="connsiteX47" fmla="*/ 2351 w 10000"/>
                <a:gd name="connsiteY47" fmla="*/ 1600 h 9961"/>
                <a:gd name="connsiteX48" fmla="*/ 2499 w 10000"/>
                <a:gd name="connsiteY48" fmla="*/ 1588 h 9961"/>
                <a:gd name="connsiteX49" fmla="*/ 2615 w 10000"/>
                <a:gd name="connsiteY49" fmla="*/ 1634 h 9961"/>
                <a:gd name="connsiteX50" fmla="*/ 2595 w 10000"/>
                <a:gd name="connsiteY50" fmla="*/ 1712 h 9961"/>
                <a:gd name="connsiteX51" fmla="*/ 2771 w 10000"/>
                <a:gd name="connsiteY51" fmla="*/ 1818 h 9961"/>
                <a:gd name="connsiteX52" fmla="*/ 2823 w 10000"/>
                <a:gd name="connsiteY52" fmla="*/ 1980 h 9961"/>
                <a:gd name="connsiteX53" fmla="*/ 3010 w 10000"/>
                <a:gd name="connsiteY53" fmla="*/ 2182 h 9961"/>
                <a:gd name="connsiteX54" fmla="*/ 3027 w 10000"/>
                <a:gd name="connsiteY54" fmla="*/ 2299 h 9961"/>
                <a:gd name="connsiteX55" fmla="*/ 3263 w 10000"/>
                <a:gd name="connsiteY55" fmla="*/ 2412 h 9961"/>
                <a:gd name="connsiteX56" fmla="*/ 3378 w 10000"/>
                <a:gd name="connsiteY56" fmla="*/ 2429 h 9961"/>
                <a:gd name="connsiteX57" fmla="*/ 3414 w 10000"/>
                <a:gd name="connsiteY57" fmla="*/ 2579 h 9961"/>
                <a:gd name="connsiteX58" fmla="*/ 3263 w 10000"/>
                <a:gd name="connsiteY58" fmla="*/ 2579 h 9961"/>
                <a:gd name="connsiteX59" fmla="*/ 3318 w 10000"/>
                <a:gd name="connsiteY59" fmla="*/ 2766 h 9961"/>
                <a:gd name="connsiteX60" fmla="*/ 3288 w 10000"/>
                <a:gd name="connsiteY60" fmla="*/ 3258 h 9961"/>
                <a:gd name="connsiteX61" fmla="*/ 3439 w 10000"/>
                <a:gd name="connsiteY61" fmla="*/ 3525 h 9961"/>
                <a:gd name="connsiteX62" fmla="*/ 3573 w 10000"/>
                <a:gd name="connsiteY62" fmla="*/ 3738 h 9961"/>
                <a:gd name="connsiteX63" fmla="*/ 3727 w 10000"/>
                <a:gd name="connsiteY63" fmla="*/ 3776 h 9961"/>
                <a:gd name="connsiteX64" fmla="*/ 3840 w 10000"/>
                <a:gd name="connsiteY64" fmla="*/ 3899 h 9961"/>
                <a:gd name="connsiteX65" fmla="*/ 3944 w 10000"/>
                <a:gd name="connsiteY65" fmla="*/ 4116 h 9961"/>
                <a:gd name="connsiteX66" fmla="*/ 4136 w 10000"/>
                <a:gd name="connsiteY66" fmla="*/ 4333 h 9961"/>
                <a:gd name="connsiteX67" fmla="*/ 4205 w 10000"/>
                <a:gd name="connsiteY67" fmla="*/ 4497 h 9961"/>
                <a:gd name="connsiteX68" fmla="*/ 4372 w 10000"/>
                <a:gd name="connsiteY68" fmla="*/ 4637 h 9961"/>
                <a:gd name="connsiteX69" fmla="*/ 4419 w 10000"/>
                <a:gd name="connsiteY69" fmla="*/ 4597 h 9961"/>
                <a:gd name="connsiteX70" fmla="*/ 4024 w 10000"/>
                <a:gd name="connsiteY70" fmla="*/ 4082 h 9961"/>
                <a:gd name="connsiteX71" fmla="*/ 4002 w 10000"/>
                <a:gd name="connsiteY71" fmla="*/ 3943 h 9961"/>
                <a:gd name="connsiteX72" fmla="*/ 4084 w 10000"/>
                <a:gd name="connsiteY72" fmla="*/ 3973 h 9961"/>
                <a:gd name="connsiteX73" fmla="*/ 4235 w 10000"/>
                <a:gd name="connsiteY73" fmla="*/ 4206 h 9961"/>
                <a:gd name="connsiteX74" fmla="*/ 4436 w 10000"/>
                <a:gd name="connsiteY74" fmla="*/ 4374 h 9961"/>
                <a:gd name="connsiteX75" fmla="*/ 4430 w 10000"/>
                <a:gd name="connsiteY75" fmla="*/ 4435 h 9961"/>
                <a:gd name="connsiteX76" fmla="*/ 4699 w 10000"/>
                <a:gd name="connsiteY76" fmla="*/ 4664 h 9961"/>
                <a:gd name="connsiteX77" fmla="*/ 4740 w 10000"/>
                <a:gd name="connsiteY77" fmla="*/ 4759 h 9961"/>
                <a:gd name="connsiteX78" fmla="*/ 4710 w 10000"/>
                <a:gd name="connsiteY78" fmla="*/ 4833 h 9961"/>
                <a:gd name="connsiteX79" fmla="*/ 4771 w 10000"/>
                <a:gd name="connsiteY79" fmla="*/ 4917 h 9961"/>
                <a:gd name="connsiteX80" fmla="*/ 5306 w 10000"/>
                <a:gd name="connsiteY80" fmla="*/ 5159 h 9961"/>
                <a:gd name="connsiteX81" fmla="*/ 5548 w 10000"/>
                <a:gd name="connsiteY81" fmla="*/ 5133 h 9961"/>
                <a:gd name="connsiteX82" fmla="*/ 5707 w 10000"/>
                <a:gd name="connsiteY82" fmla="*/ 5245 h 9961"/>
                <a:gd name="connsiteX83" fmla="*/ 5869 w 10000"/>
                <a:gd name="connsiteY83" fmla="*/ 5312 h 9961"/>
                <a:gd name="connsiteX84" fmla="*/ 6037 w 10000"/>
                <a:gd name="connsiteY84" fmla="*/ 5332 h 9961"/>
                <a:gd name="connsiteX85" fmla="*/ 6188 w 10000"/>
                <a:gd name="connsiteY85" fmla="*/ 5506 h 9961"/>
                <a:gd name="connsiteX86" fmla="*/ 6199 w 10000"/>
                <a:gd name="connsiteY86" fmla="*/ 5584 h 9961"/>
                <a:gd name="connsiteX87" fmla="*/ 6251 w 10000"/>
                <a:gd name="connsiteY87" fmla="*/ 5570 h 9961"/>
                <a:gd name="connsiteX88" fmla="*/ 6399 w 10000"/>
                <a:gd name="connsiteY88" fmla="*/ 5697 h 9961"/>
                <a:gd name="connsiteX89" fmla="*/ 6581 w 10000"/>
                <a:gd name="connsiteY89" fmla="*/ 5785 h 9961"/>
                <a:gd name="connsiteX90" fmla="*/ 6594 w 10000"/>
                <a:gd name="connsiteY90" fmla="*/ 5713 h 9961"/>
                <a:gd name="connsiteX91" fmla="*/ 6685 w 10000"/>
                <a:gd name="connsiteY91" fmla="*/ 5657 h 9961"/>
                <a:gd name="connsiteX92" fmla="*/ 6773 w 10000"/>
                <a:gd name="connsiteY92" fmla="*/ 5697 h 9961"/>
                <a:gd name="connsiteX93" fmla="*/ 6784 w 10000"/>
                <a:gd name="connsiteY93" fmla="*/ 5780 h 9961"/>
                <a:gd name="connsiteX94" fmla="*/ 6820 w 10000"/>
                <a:gd name="connsiteY94" fmla="*/ 6013 h 9961"/>
                <a:gd name="connsiteX95" fmla="*/ 6625 w 10000"/>
                <a:gd name="connsiteY95" fmla="*/ 6240 h 9961"/>
                <a:gd name="connsiteX96" fmla="*/ 6567 w 10000"/>
                <a:gd name="connsiteY96" fmla="*/ 6462 h 9961"/>
                <a:gd name="connsiteX97" fmla="*/ 6548 w 10000"/>
                <a:gd name="connsiteY97" fmla="*/ 6713 h 9961"/>
                <a:gd name="connsiteX98" fmla="*/ 6710 w 10000"/>
                <a:gd name="connsiteY98" fmla="*/ 6888 h 9961"/>
                <a:gd name="connsiteX99" fmla="*/ 6899 w 10000"/>
                <a:gd name="connsiteY99" fmla="*/ 7318 h 9961"/>
                <a:gd name="connsiteX100" fmla="*/ 7344 w 10000"/>
                <a:gd name="connsiteY100" fmla="*/ 7609 h 9961"/>
                <a:gd name="connsiteX101" fmla="*/ 7366 w 10000"/>
                <a:gd name="connsiteY101" fmla="*/ 7853 h 9961"/>
                <a:gd name="connsiteX102" fmla="*/ 7267 w 10000"/>
                <a:gd name="connsiteY102" fmla="*/ 8417 h 9961"/>
                <a:gd name="connsiteX103" fmla="*/ 7270 w 10000"/>
                <a:gd name="connsiteY103" fmla="*/ 8719 h 9961"/>
                <a:gd name="connsiteX104" fmla="*/ 7111 w 10000"/>
                <a:gd name="connsiteY104" fmla="*/ 9076 h 9961"/>
                <a:gd name="connsiteX105" fmla="*/ 7097 w 10000"/>
                <a:gd name="connsiteY105" fmla="*/ 9422 h 9961"/>
                <a:gd name="connsiteX106" fmla="*/ 7210 w 10000"/>
                <a:gd name="connsiteY106" fmla="*/ 9450 h 9961"/>
                <a:gd name="connsiteX107" fmla="*/ 7185 w 10000"/>
                <a:gd name="connsiteY107" fmla="*/ 9711 h 9961"/>
                <a:gd name="connsiteX108" fmla="*/ 7064 w 10000"/>
                <a:gd name="connsiteY108" fmla="*/ 9889 h 9961"/>
                <a:gd name="connsiteX109" fmla="*/ 7709 w 10000"/>
                <a:gd name="connsiteY109" fmla="*/ 9960 h 9961"/>
                <a:gd name="connsiteX110" fmla="*/ 7572 w 10000"/>
                <a:gd name="connsiteY110" fmla="*/ 9822 h 9961"/>
                <a:gd name="connsiteX111" fmla="*/ 7723 w 10000"/>
                <a:gd name="connsiteY111" fmla="*/ 9735 h 9961"/>
                <a:gd name="connsiteX112" fmla="*/ 7849 w 10000"/>
                <a:gd name="connsiteY112" fmla="*/ 9480 h 9961"/>
                <a:gd name="connsiteX113" fmla="*/ 7753 w 10000"/>
                <a:gd name="connsiteY113" fmla="*/ 9371 h 9961"/>
                <a:gd name="connsiteX114" fmla="*/ 7951 w 10000"/>
                <a:gd name="connsiteY114" fmla="*/ 9373 h 9961"/>
                <a:gd name="connsiteX115" fmla="*/ 7957 w 10000"/>
                <a:gd name="connsiteY115" fmla="*/ 9200 h 9961"/>
                <a:gd name="connsiteX116" fmla="*/ 8283 w 10000"/>
                <a:gd name="connsiteY116" fmla="*/ 9169 h 9961"/>
                <a:gd name="connsiteX117" fmla="*/ 8382 w 10000"/>
                <a:gd name="connsiteY117" fmla="*/ 9048 h 9961"/>
                <a:gd name="connsiteX118" fmla="*/ 8250 w 10000"/>
                <a:gd name="connsiteY118" fmla="*/ 8813 h 9961"/>
                <a:gd name="connsiteX119" fmla="*/ 8520 w 10000"/>
                <a:gd name="connsiteY119" fmla="*/ 8892 h 9961"/>
                <a:gd name="connsiteX120" fmla="*/ 8629 w 10000"/>
                <a:gd name="connsiteY120" fmla="*/ 8788 h 9961"/>
                <a:gd name="connsiteX121" fmla="*/ 8995 w 10000"/>
                <a:gd name="connsiteY121" fmla="*/ 8362 h 9961"/>
                <a:gd name="connsiteX122" fmla="*/ 9017 w 10000"/>
                <a:gd name="connsiteY122" fmla="*/ 8140 h 9961"/>
                <a:gd name="connsiteX123" fmla="*/ 9300 w 10000"/>
                <a:gd name="connsiteY123" fmla="*/ 7952 h 9961"/>
                <a:gd name="connsiteX124" fmla="*/ 9555 w 10000"/>
                <a:gd name="connsiteY124" fmla="*/ 7878 h 9961"/>
                <a:gd name="connsiteX125" fmla="*/ 9701 w 10000"/>
                <a:gd name="connsiteY125" fmla="*/ 7554 h 9961"/>
                <a:gd name="connsiteX126" fmla="*/ 9720 w 10000"/>
                <a:gd name="connsiteY126" fmla="*/ 7244 h 9961"/>
                <a:gd name="connsiteX127" fmla="*/ 10000 w 10000"/>
                <a:gd name="connsiteY127" fmla="*/ 6933 h 9961"/>
                <a:gd name="connsiteX128" fmla="*/ 9978 w 10000"/>
                <a:gd name="connsiteY128" fmla="*/ 6668 h 9961"/>
                <a:gd name="connsiteX129" fmla="*/ 9690 w 10000"/>
                <a:gd name="connsiteY129" fmla="*/ 6519 h 9961"/>
                <a:gd name="connsiteX130" fmla="*/ 9311 w 10000"/>
                <a:gd name="connsiteY130" fmla="*/ 6486 h 9961"/>
                <a:gd name="connsiteX131" fmla="*/ 9275 w 10000"/>
                <a:gd name="connsiteY131" fmla="*/ 6404 h 9961"/>
                <a:gd name="connsiteX132" fmla="*/ 9110 w 10000"/>
                <a:gd name="connsiteY132" fmla="*/ 6348 h 9961"/>
                <a:gd name="connsiteX133" fmla="*/ 8778 w 10000"/>
                <a:gd name="connsiteY133" fmla="*/ 6441 h 9961"/>
                <a:gd name="connsiteX134" fmla="*/ 8792 w 10000"/>
                <a:gd name="connsiteY134" fmla="*/ 6331 h 9961"/>
                <a:gd name="connsiteX135" fmla="*/ 8901 w 10000"/>
                <a:gd name="connsiteY135" fmla="*/ 6187 h 9961"/>
                <a:gd name="connsiteX136" fmla="*/ 8778 w 10000"/>
                <a:gd name="connsiteY136" fmla="*/ 6000 h 9961"/>
                <a:gd name="connsiteX137" fmla="*/ 8591 w 10000"/>
                <a:gd name="connsiteY137" fmla="*/ 5898 h 9961"/>
                <a:gd name="connsiteX138" fmla="*/ 8360 w 10000"/>
                <a:gd name="connsiteY138" fmla="*/ 5883 h 9961"/>
                <a:gd name="connsiteX139" fmla="*/ 8146 w 10000"/>
                <a:gd name="connsiteY139" fmla="*/ 5703 h 9961"/>
                <a:gd name="connsiteX140" fmla="*/ 8061 w 10000"/>
                <a:gd name="connsiteY140" fmla="*/ 5630 h 9961"/>
                <a:gd name="connsiteX141" fmla="*/ 7918 w 10000"/>
                <a:gd name="connsiteY141" fmla="*/ 5555 h 9961"/>
                <a:gd name="connsiteX142" fmla="*/ 7531 w 10000"/>
                <a:gd name="connsiteY142" fmla="*/ 5543 h 9961"/>
                <a:gd name="connsiteX143" fmla="*/ 7380 w 10000"/>
                <a:gd name="connsiteY143" fmla="*/ 5417 h 9961"/>
                <a:gd name="connsiteX144" fmla="*/ 7281 w 10000"/>
                <a:gd name="connsiteY144" fmla="*/ 5519 h 9961"/>
                <a:gd name="connsiteX145" fmla="*/ 7267 w 10000"/>
                <a:gd name="connsiteY145" fmla="*/ 5415 h 9961"/>
                <a:gd name="connsiteX146" fmla="*/ 7004 w 10000"/>
                <a:gd name="connsiteY146" fmla="*/ 5511 h 9961"/>
                <a:gd name="connsiteX147" fmla="*/ 6866 w 10000"/>
                <a:gd name="connsiteY147" fmla="*/ 5723 h 9961"/>
                <a:gd name="connsiteX148" fmla="*/ 6822 w 10000"/>
                <a:gd name="connsiteY148" fmla="*/ 5679 h 9961"/>
                <a:gd name="connsiteX149" fmla="*/ 6685 w 10000"/>
                <a:gd name="connsiteY149" fmla="*/ 5609 h 9961"/>
                <a:gd name="connsiteX150" fmla="*/ 6528 w 10000"/>
                <a:gd name="connsiteY150" fmla="*/ 5662 h 9961"/>
                <a:gd name="connsiteX151" fmla="*/ 6435 w 10000"/>
                <a:gd name="connsiteY151" fmla="*/ 5602 h 9961"/>
                <a:gd name="connsiteX152" fmla="*/ 6350 w 10000"/>
                <a:gd name="connsiteY152" fmla="*/ 5516 h 9961"/>
                <a:gd name="connsiteX153" fmla="*/ 6383 w 10000"/>
                <a:gd name="connsiteY153" fmla="*/ 5214 h 9961"/>
                <a:gd name="connsiteX154" fmla="*/ 6243 w 10000"/>
                <a:gd name="connsiteY154" fmla="*/ 5146 h 9961"/>
                <a:gd name="connsiteX155" fmla="*/ 5957 w 10000"/>
                <a:gd name="connsiteY155" fmla="*/ 5146 h 9961"/>
                <a:gd name="connsiteX156" fmla="*/ 6034 w 10000"/>
                <a:gd name="connsiteY156" fmla="*/ 4991 h 9961"/>
                <a:gd name="connsiteX157" fmla="*/ 6114 w 10000"/>
                <a:gd name="connsiteY157" fmla="*/ 4761 h 9961"/>
                <a:gd name="connsiteX158" fmla="*/ 6020 w 10000"/>
                <a:gd name="connsiteY158" fmla="*/ 4721 h 9961"/>
                <a:gd name="connsiteX159" fmla="*/ 5842 w 10000"/>
                <a:gd name="connsiteY159" fmla="*/ 4772 h 9961"/>
                <a:gd name="connsiteX160" fmla="*/ 5751 w 10000"/>
                <a:gd name="connsiteY160" fmla="*/ 4961 h 9961"/>
                <a:gd name="connsiteX161" fmla="*/ 5444 w 10000"/>
                <a:gd name="connsiteY161" fmla="*/ 4939 h 9961"/>
                <a:gd name="connsiteX162" fmla="*/ 5295 w 10000"/>
                <a:gd name="connsiteY162" fmla="*/ 4689 h 9961"/>
                <a:gd name="connsiteX163" fmla="*/ 5350 w 10000"/>
                <a:gd name="connsiteY163" fmla="*/ 4412 h 9961"/>
                <a:gd name="connsiteX164" fmla="*/ 5320 w 10000"/>
                <a:gd name="connsiteY164" fmla="*/ 4265 h 9961"/>
                <a:gd name="connsiteX165" fmla="*/ 5496 w 10000"/>
                <a:gd name="connsiteY165" fmla="*/ 4116 h 9961"/>
                <a:gd name="connsiteX166" fmla="*/ 5729 w 10000"/>
                <a:gd name="connsiteY166" fmla="*/ 4106 h 9961"/>
                <a:gd name="connsiteX167" fmla="*/ 5916 w 10000"/>
                <a:gd name="connsiteY167" fmla="*/ 4173 h 9961"/>
                <a:gd name="connsiteX168" fmla="*/ 5919 w 10000"/>
                <a:gd name="connsiteY168" fmla="*/ 4082 h 9961"/>
                <a:gd name="connsiteX169" fmla="*/ 6023 w 10000"/>
                <a:gd name="connsiteY169" fmla="*/ 4022 h 9961"/>
                <a:gd name="connsiteX170" fmla="*/ 6342 w 10000"/>
                <a:gd name="connsiteY170" fmla="*/ 4096 h 9961"/>
                <a:gd name="connsiteX171" fmla="*/ 6416 w 10000"/>
                <a:gd name="connsiteY171" fmla="*/ 4165 h 9961"/>
                <a:gd name="connsiteX172" fmla="*/ 6427 w 10000"/>
                <a:gd name="connsiteY172" fmla="*/ 4295 h 9961"/>
                <a:gd name="connsiteX173" fmla="*/ 6531 w 10000"/>
                <a:gd name="connsiteY173" fmla="*/ 4466 h 9961"/>
                <a:gd name="connsiteX174" fmla="*/ 6592 w 10000"/>
                <a:gd name="connsiteY174" fmla="*/ 4464 h 9961"/>
                <a:gd name="connsiteX175" fmla="*/ 6616 w 10000"/>
                <a:gd name="connsiteY175" fmla="*/ 4333 h 9961"/>
                <a:gd name="connsiteX176" fmla="*/ 6515 w 10000"/>
                <a:gd name="connsiteY176" fmla="*/ 4022 h 9961"/>
                <a:gd name="connsiteX177" fmla="*/ 6575 w 10000"/>
                <a:gd name="connsiteY177" fmla="*/ 3899 h 9961"/>
                <a:gd name="connsiteX178" fmla="*/ 6954 w 10000"/>
                <a:gd name="connsiteY178" fmla="*/ 3649 h 9961"/>
                <a:gd name="connsiteX179" fmla="*/ 6905 w 10000"/>
                <a:gd name="connsiteY179" fmla="*/ 3462 h 9961"/>
                <a:gd name="connsiteX180" fmla="*/ 6954 w 10000"/>
                <a:gd name="connsiteY180" fmla="*/ 3525 h 9961"/>
                <a:gd name="connsiteX181" fmla="*/ 7017 w 10000"/>
                <a:gd name="connsiteY181" fmla="*/ 3375 h 9961"/>
                <a:gd name="connsiteX182" fmla="*/ 7097 w 10000"/>
                <a:gd name="connsiteY182" fmla="*/ 3215 h 9961"/>
                <a:gd name="connsiteX183" fmla="*/ 7391 w 10000"/>
                <a:gd name="connsiteY183" fmla="*/ 3140 h 9961"/>
                <a:gd name="connsiteX184" fmla="*/ 7308 w 10000"/>
                <a:gd name="connsiteY184" fmla="*/ 3102 h 9961"/>
                <a:gd name="connsiteX185" fmla="*/ 7366 w 10000"/>
                <a:gd name="connsiteY185" fmla="*/ 2979 h 9961"/>
                <a:gd name="connsiteX186" fmla="*/ 7608 w 10000"/>
                <a:gd name="connsiteY186" fmla="*/ 2889 h 9961"/>
                <a:gd name="connsiteX187" fmla="*/ 7613 w 10000"/>
                <a:gd name="connsiteY187" fmla="*/ 2842 h 9961"/>
                <a:gd name="connsiteX188" fmla="*/ 7786 w 10000"/>
                <a:gd name="connsiteY188" fmla="*/ 2771 h 9961"/>
                <a:gd name="connsiteX189" fmla="*/ 7784 w 10000"/>
                <a:gd name="connsiteY189" fmla="*/ 2828 h 9961"/>
                <a:gd name="connsiteX190" fmla="*/ 7888 w 10000"/>
                <a:gd name="connsiteY190" fmla="*/ 2819 h 9961"/>
                <a:gd name="connsiteX191" fmla="*/ 7685 w 10000"/>
                <a:gd name="connsiteY191" fmla="*/ 2896 h 9961"/>
                <a:gd name="connsiteX192" fmla="*/ 7737 w 10000"/>
                <a:gd name="connsiteY192" fmla="*/ 2989 h 9961"/>
                <a:gd name="connsiteX193" fmla="*/ 7828 w 10000"/>
                <a:gd name="connsiteY193" fmla="*/ 2894 h 9961"/>
                <a:gd name="connsiteX194" fmla="*/ 8055 w 10000"/>
                <a:gd name="connsiteY194" fmla="*/ 2828 h 9961"/>
                <a:gd name="connsiteX195" fmla="*/ 8146 w 10000"/>
                <a:gd name="connsiteY195" fmla="*/ 2754 h 9961"/>
                <a:gd name="connsiteX196" fmla="*/ 8094 w 10000"/>
                <a:gd name="connsiteY196" fmla="*/ 2678 h 9961"/>
                <a:gd name="connsiteX197" fmla="*/ 8036 w 10000"/>
                <a:gd name="connsiteY197" fmla="*/ 2804 h 9961"/>
                <a:gd name="connsiteX198" fmla="*/ 7844 w 10000"/>
                <a:gd name="connsiteY198" fmla="*/ 2771 h 9961"/>
                <a:gd name="connsiteX199" fmla="*/ 7742 w 10000"/>
                <a:gd name="connsiteY199" fmla="*/ 2675 h 9961"/>
                <a:gd name="connsiteX200" fmla="*/ 7784 w 10000"/>
                <a:gd name="connsiteY200" fmla="*/ 2607 h 9961"/>
                <a:gd name="connsiteX201" fmla="*/ 7644 w 10000"/>
                <a:gd name="connsiteY201" fmla="*/ 2585 h 9961"/>
                <a:gd name="connsiteX202" fmla="*/ 7822 w 10000"/>
                <a:gd name="connsiteY202" fmla="*/ 2535 h 9961"/>
                <a:gd name="connsiteX203" fmla="*/ 7723 w 10000"/>
                <a:gd name="connsiteY203" fmla="*/ 2477 h 9961"/>
                <a:gd name="connsiteX204" fmla="*/ 7468 w 10000"/>
                <a:gd name="connsiteY204" fmla="*/ 2520 h 9961"/>
                <a:gd name="connsiteX205" fmla="*/ 7660 w 10000"/>
                <a:gd name="connsiteY205" fmla="*/ 2383 h 9961"/>
                <a:gd name="connsiteX206" fmla="*/ 8130 w 10000"/>
                <a:gd name="connsiteY206" fmla="*/ 2383 h 9961"/>
                <a:gd name="connsiteX207" fmla="*/ 8465 w 10000"/>
                <a:gd name="connsiteY207" fmla="*/ 2200 h 9961"/>
                <a:gd name="connsiteX208" fmla="*/ 8448 w 10000"/>
                <a:gd name="connsiteY208" fmla="*/ 2059 h 9961"/>
                <a:gd name="connsiteX209" fmla="*/ 8347 w 10000"/>
                <a:gd name="connsiteY209" fmla="*/ 2083 h 9961"/>
                <a:gd name="connsiteX210" fmla="*/ 8347 w 10000"/>
                <a:gd name="connsiteY210" fmla="*/ 2009 h 9961"/>
                <a:gd name="connsiteX211" fmla="*/ 8116 w 10000"/>
                <a:gd name="connsiteY211" fmla="*/ 2095 h 9961"/>
                <a:gd name="connsiteX212" fmla="*/ 8055 w 10000"/>
                <a:gd name="connsiteY212" fmla="*/ 2057 h 9961"/>
                <a:gd name="connsiteX213" fmla="*/ 8333 w 10000"/>
                <a:gd name="connsiteY213" fmla="*/ 1963 h 9961"/>
                <a:gd name="connsiteX214" fmla="*/ 8116 w 10000"/>
                <a:gd name="connsiteY214" fmla="*/ 1850 h 9961"/>
                <a:gd name="connsiteX215" fmla="*/ 8001 w 10000"/>
                <a:gd name="connsiteY215" fmla="*/ 1766 h 9961"/>
                <a:gd name="connsiteX216" fmla="*/ 7998 w 10000"/>
                <a:gd name="connsiteY216" fmla="*/ 1656 h 9961"/>
                <a:gd name="connsiteX217" fmla="*/ 7902 w 10000"/>
                <a:gd name="connsiteY217" fmla="*/ 1615 h 9961"/>
                <a:gd name="connsiteX218" fmla="*/ 7921 w 10000"/>
                <a:gd name="connsiteY218" fmla="*/ 1556 h 9961"/>
                <a:gd name="connsiteX219" fmla="*/ 7877 w 10000"/>
                <a:gd name="connsiteY219" fmla="*/ 1492 h 9961"/>
                <a:gd name="connsiteX220" fmla="*/ 7786 w 10000"/>
                <a:gd name="connsiteY220" fmla="*/ 1385 h 9961"/>
                <a:gd name="connsiteX221" fmla="*/ 7720 w 10000"/>
                <a:gd name="connsiteY221" fmla="*/ 1442 h 9961"/>
                <a:gd name="connsiteX222" fmla="*/ 7654 w 10000"/>
                <a:gd name="connsiteY222" fmla="*/ 1532 h 9961"/>
                <a:gd name="connsiteX223" fmla="*/ 7509 w 10000"/>
                <a:gd name="connsiteY223" fmla="*/ 1605 h 9961"/>
                <a:gd name="connsiteX224" fmla="*/ 7498 w 10000"/>
                <a:gd name="connsiteY224" fmla="*/ 1532 h 9961"/>
                <a:gd name="connsiteX225" fmla="*/ 7319 w 10000"/>
                <a:gd name="connsiteY225" fmla="*/ 1581 h 9961"/>
                <a:gd name="connsiteX226" fmla="*/ 7449 w 10000"/>
                <a:gd name="connsiteY226" fmla="*/ 1487 h 9961"/>
                <a:gd name="connsiteX227" fmla="*/ 7418 w 10000"/>
                <a:gd name="connsiteY227" fmla="*/ 1415 h 9961"/>
                <a:gd name="connsiteX228" fmla="*/ 7407 w 10000"/>
                <a:gd name="connsiteY228" fmla="*/ 1297 h 9961"/>
                <a:gd name="connsiteX229" fmla="*/ 7267 w 10000"/>
                <a:gd name="connsiteY229" fmla="*/ 1286 h 9961"/>
                <a:gd name="connsiteX230" fmla="*/ 7267 w 10000"/>
                <a:gd name="connsiteY230" fmla="*/ 1249 h 9961"/>
                <a:gd name="connsiteX231" fmla="*/ 7097 w 10000"/>
                <a:gd name="connsiteY231" fmla="*/ 1149 h 9961"/>
                <a:gd name="connsiteX232" fmla="*/ 7004 w 10000"/>
                <a:gd name="connsiteY232" fmla="*/ 1176 h 9961"/>
                <a:gd name="connsiteX233" fmla="*/ 6792 w 10000"/>
                <a:gd name="connsiteY233" fmla="*/ 1147 h 9961"/>
                <a:gd name="connsiteX234" fmla="*/ 6762 w 10000"/>
                <a:gd name="connsiteY234" fmla="*/ 1199 h 9961"/>
                <a:gd name="connsiteX235" fmla="*/ 6820 w 10000"/>
                <a:gd name="connsiteY235" fmla="*/ 1249 h 9961"/>
                <a:gd name="connsiteX236" fmla="*/ 6770 w 10000"/>
                <a:gd name="connsiteY236" fmla="*/ 1333 h 9961"/>
                <a:gd name="connsiteX237" fmla="*/ 6850 w 10000"/>
                <a:gd name="connsiteY237" fmla="*/ 1462 h 9961"/>
                <a:gd name="connsiteX238" fmla="*/ 6712 w 10000"/>
                <a:gd name="connsiteY238" fmla="*/ 1542 h 9961"/>
                <a:gd name="connsiteX239" fmla="*/ 6820 w 10000"/>
                <a:gd name="connsiteY239" fmla="*/ 1600 h 9961"/>
                <a:gd name="connsiteX240" fmla="*/ 6866 w 10000"/>
                <a:gd name="connsiteY240" fmla="*/ 1801 h 9961"/>
                <a:gd name="connsiteX241" fmla="*/ 6647 w 10000"/>
                <a:gd name="connsiteY241" fmla="*/ 1973 h 9961"/>
                <a:gd name="connsiteX242" fmla="*/ 6726 w 10000"/>
                <a:gd name="connsiteY242" fmla="*/ 2175 h 9961"/>
                <a:gd name="connsiteX243" fmla="*/ 6784 w 10000"/>
                <a:gd name="connsiteY243" fmla="*/ 2198 h 9961"/>
                <a:gd name="connsiteX244" fmla="*/ 6647 w 10000"/>
                <a:gd name="connsiteY244" fmla="*/ 2306 h 9961"/>
                <a:gd name="connsiteX245" fmla="*/ 6542 w 10000"/>
                <a:gd name="connsiteY245" fmla="*/ 2313 h 9961"/>
                <a:gd name="connsiteX246" fmla="*/ 6578 w 10000"/>
                <a:gd name="connsiteY246" fmla="*/ 2241 h 9961"/>
                <a:gd name="connsiteX247" fmla="*/ 6457 w 10000"/>
                <a:gd name="connsiteY247" fmla="*/ 2128 h 9961"/>
                <a:gd name="connsiteX248" fmla="*/ 6457 w 10000"/>
                <a:gd name="connsiteY248" fmla="*/ 1918 h 9961"/>
                <a:gd name="connsiteX249" fmla="*/ 6218 w 10000"/>
                <a:gd name="connsiteY249" fmla="*/ 1888 h 9961"/>
                <a:gd name="connsiteX250" fmla="*/ 5932 w 10000"/>
                <a:gd name="connsiteY250" fmla="*/ 1742 h 9961"/>
                <a:gd name="connsiteX251" fmla="*/ 5790 w 10000"/>
                <a:gd name="connsiteY251" fmla="*/ 1702 h 9961"/>
                <a:gd name="connsiteX252" fmla="*/ 5661 w 10000"/>
                <a:gd name="connsiteY252" fmla="*/ 1730 h 9961"/>
                <a:gd name="connsiteX253" fmla="*/ 5630 w 10000"/>
                <a:gd name="connsiteY253" fmla="*/ 1545 h 9961"/>
                <a:gd name="connsiteX254" fmla="*/ 5548 w 10000"/>
                <a:gd name="connsiteY254" fmla="*/ 1578 h 9961"/>
                <a:gd name="connsiteX255" fmla="*/ 5531 w 10000"/>
                <a:gd name="connsiteY255" fmla="*/ 1263 h 9961"/>
                <a:gd name="connsiteX256" fmla="*/ 5674 w 10000"/>
                <a:gd name="connsiteY256" fmla="*/ 1189 h 9961"/>
                <a:gd name="connsiteX257" fmla="*/ 5688 w 10000"/>
                <a:gd name="connsiteY257" fmla="*/ 1112 h 9961"/>
                <a:gd name="connsiteX258" fmla="*/ 5825 w 10000"/>
                <a:gd name="connsiteY258" fmla="*/ 1086 h 9961"/>
                <a:gd name="connsiteX259" fmla="*/ 5614 w 10000"/>
                <a:gd name="connsiteY259" fmla="*/ 957 h 9961"/>
                <a:gd name="connsiteX260" fmla="*/ 5825 w 10000"/>
                <a:gd name="connsiteY260" fmla="*/ 1033 h 9961"/>
                <a:gd name="connsiteX261" fmla="*/ 5883 w 10000"/>
                <a:gd name="connsiteY261" fmla="*/ 957 h 9961"/>
                <a:gd name="connsiteX262" fmla="*/ 6001 w 10000"/>
                <a:gd name="connsiteY262" fmla="*/ 957 h 9961"/>
                <a:gd name="connsiteX263" fmla="*/ 6108 w 10000"/>
                <a:gd name="connsiteY263" fmla="*/ 836 h 9961"/>
                <a:gd name="connsiteX264" fmla="*/ 5949 w 10000"/>
                <a:gd name="connsiteY264" fmla="*/ 817 h 9961"/>
                <a:gd name="connsiteX265" fmla="*/ 5869 w 10000"/>
                <a:gd name="connsiteY265" fmla="*/ 762 h 9961"/>
                <a:gd name="connsiteX266" fmla="*/ 6119 w 10000"/>
                <a:gd name="connsiteY266" fmla="*/ 800 h 9961"/>
                <a:gd name="connsiteX267" fmla="*/ 6136 w 10000"/>
                <a:gd name="connsiteY267" fmla="*/ 680 h 9961"/>
                <a:gd name="connsiteX268" fmla="*/ 6383 w 10000"/>
                <a:gd name="connsiteY268" fmla="*/ 698 h 9961"/>
                <a:gd name="connsiteX269" fmla="*/ 6523 w 10000"/>
                <a:gd name="connsiteY269" fmla="*/ 612 h 9961"/>
                <a:gd name="connsiteX270" fmla="*/ 6435 w 10000"/>
                <a:gd name="connsiteY270" fmla="*/ 450 h 9961"/>
                <a:gd name="connsiteX271" fmla="*/ 6528 w 10000"/>
                <a:gd name="connsiteY271" fmla="*/ 428 h 9961"/>
                <a:gd name="connsiteX272" fmla="*/ 6213 w 10000"/>
                <a:gd name="connsiteY272" fmla="*/ 278 h 9961"/>
                <a:gd name="connsiteX273" fmla="*/ 6276 w 10000"/>
                <a:gd name="connsiteY273" fmla="*/ 413 h 9961"/>
                <a:gd name="connsiteX274" fmla="*/ 6188 w 10000"/>
                <a:gd name="connsiteY274" fmla="*/ 428 h 9961"/>
                <a:gd name="connsiteX275" fmla="*/ 6075 w 10000"/>
                <a:gd name="connsiteY275" fmla="*/ 591 h 9961"/>
                <a:gd name="connsiteX276" fmla="*/ 6034 w 10000"/>
                <a:gd name="connsiteY276" fmla="*/ 468 h 9961"/>
                <a:gd name="connsiteX277" fmla="*/ 5916 w 10000"/>
                <a:gd name="connsiteY277" fmla="*/ 343 h 9961"/>
                <a:gd name="connsiteX278" fmla="*/ 5850 w 10000"/>
                <a:gd name="connsiteY278" fmla="*/ 468 h 9961"/>
                <a:gd name="connsiteX279" fmla="*/ 5768 w 10000"/>
                <a:gd name="connsiteY279" fmla="*/ 338 h 9961"/>
                <a:gd name="connsiteX280" fmla="*/ 5666 w 10000"/>
                <a:gd name="connsiteY280" fmla="*/ 296 h 9961"/>
                <a:gd name="connsiteX281" fmla="*/ 5688 w 10000"/>
                <a:gd name="connsiteY281" fmla="*/ 240 h 9961"/>
                <a:gd name="connsiteX282" fmla="*/ 5759 w 10000"/>
                <a:gd name="connsiteY282" fmla="*/ 240 h 9961"/>
                <a:gd name="connsiteX283" fmla="*/ 5641 w 10000"/>
                <a:gd name="connsiteY283" fmla="*/ 90 h 9961"/>
                <a:gd name="connsiteX284" fmla="*/ 5479 w 10000"/>
                <a:gd name="connsiteY284" fmla="*/ 0 h 9961"/>
                <a:gd name="connsiteX285" fmla="*/ 5397 w 10000"/>
                <a:gd name="connsiteY285" fmla="*/ 90 h 9961"/>
                <a:gd name="connsiteX286" fmla="*/ 5375 w 10000"/>
                <a:gd name="connsiteY286" fmla="*/ 242 h 9961"/>
                <a:gd name="connsiteX287" fmla="*/ 5595 w 10000"/>
                <a:gd name="connsiteY287" fmla="*/ 317 h 9961"/>
                <a:gd name="connsiteX288" fmla="*/ 5614 w 10000"/>
                <a:gd name="connsiteY288" fmla="*/ 436 h 9961"/>
                <a:gd name="connsiteX289" fmla="*/ 5446 w 10000"/>
                <a:gd name="connsiteY289" fmla="*/ 490 h 9961"/>
                <a:gd name="connsiteX290" fmla="*/ 5474 w 10000"/>
                <a:gd name="connsiteY290" fmla="*/ 591 h 9961"/>
                <a:gd name="connsiteX291" fmla="*/ 5391 w 10000"/>
                <a:gd name="connsiteY291" fmla="*/ 565 h 9961"/>
                <a:gd name="connsiteX292" fmla="*/ 5367 w 10000"/>
                <a:gd name="connsiteY292" fmla="*/ 497 h 9961"/>
                <a:gd name="connsiteX293" fmla="*/ 5246 w 10000"/>
                <a:gd name="connsiteY293" fmla="*/ 531 h 9961"/>
                <a:gd name="connsiteX294" fmla="*/ 4941 w 10000"/>
                <a:gd name="connsiteY294" fmla="*/ 543 h 9961"/>
                <a:gd name="connsiteX295" fmla="*/ 4861 w 10000"/>
                <a:gd name="connsiteY295" fmla="*/ 485 h 9961"/>
                <a:gd name="connsiteX296" fmla="*/ 4647 w 10000"/>
                <a:gd name="connsiteY296" fmla="*/ 385 h 9961"/>
                <a:gd name="connsiteX297" fmla="*/ 4452 w 10000"/>
                <a:gd name="connsiteY297" fmla="*/ 458 h 9961"/>
                <a:gd name="connsiteX298" fmla="*/ 4512 w 10000"/>
                <a:gd name="connsiteY298" fmla="*/ 485 h 9961"/>
                <a:gd name="connsiteX299" fmla="*/ 4675 w 10000"/>
                <a:gd name="connsiteY299" fmla="*/ 417 h 9961"/>
                <a:gd name="connsiteX300" fmla="*/ 4567 w 10000"/>
                <a:gd name="connsiteY300" fmla="*/ 607 h 9961"/>
                <a:gd name="connsiteX301" fmla="*/ 4356 w 10000"/>
                <a:gd name="connsiteY301" fmla="*/ 497 h 9961"/>
                <a:gd name="connsiteX302" fmla="*/ 3944 w 10000"/>
                <a:gd name="connsiteY302" fmla="*/ 499 h 9961"/>
                <a:gd name="connsiteX303" fmla="*/ 4059 w 10000"/>
                <a:gd name="connsiteY303" fmla="*/ 448 h 9961"/>
                <a:gd name="connsiteX304" fmla="*/ 3790 w 10000"/>
                <a:gd name="connsiteY304" fmla="*/ 387 h 9961"/>
                <a:gd name="connsiteX305" fmla="*/ 3406 w 10000"/>
                <a:gd name="connsiteY305" fmla="*/ 272 h 9961"/>
                <a:gd name="connsiteX306" fmla="*/ 3268 w 10000"/>
                <a:gd name="connsiteY306" fmla="*/ 338 h 9961"/>
                <a:gd name="connsiteX307" fmla="*/ 3274 w 10000"/>
                <a:gd name="connsiteY307" fmla="*/ 240 h 9961"/>
                <a:gd name="connsiteX308" fmla="*/ 3175 w 10000"/>
                <a:gd name="connsiteY308" fmla="*/ 338 h 9961"/>
                <a:gd name="connsiteX309" fmla="*/ 3027 w 10000"/>
                <a:gd name="connsiteY309" fmla="*/ 227 h 9961"/>
                <a:gd name="connsiteX310" fmla="*/ 2777 w 10000"/>
                <a:gd name="connsiteY310" fmla="*/ 352 h 9961"/>
                <a:gd name="connsiteX311" fmla="*/ 2771 w 10000"/>
                <a:gd name="connsiteY311" fmla="*/ 324 h 9961"/>
                <a:gd name="connsiteX312" fmla="*/ 2505 w 10000"/>
                <a:gd name="connsiteY312" fmla="*/ 371 h 9961"/>
                <a:gd name="connsiteX313" fmla="*/ 2543 w 10000"/>
                <a:gd name="connsiteY313" fmla="*/ 441 h 9961"/>
                <a:gd name="connsiteX314" fmla="*/ 2024 w 10000"/>
                <a:gd name="connsiteY314" fmla="*/ 294 h 9961"/>
                <a:gd name="connsiteX315" fmla="*/ 1219 w 10000"/>
                <a:gd name="connsiteY315" fmla="*/ 198 h 9961"/>
                <a:gd name="connsiteX316" fmla="*/ 1186 w 10000"/>
                <a:gd name="connsiteY316" fmla="*/ 148 h 9961"/>
                <a:gd name="connsiteX317" fmla="*/ 931 w 10000"/>
                <a:gd name="connsiteY317" fmla="*/ 104 h 9961"/>
                <a:gd name="connsiteX318" fmla="*/ 843 w 10000"/>
                <a:gd name="connsiteY318" fmla="*/ 85 h 9961"/>
                <a:gd name="connsiteX319" fmla="*/ 753 w 10000"/>
                <a:gd name="connsiteY319" fmla="*/ 148 h 9961"/>
                <a:gd name="connsiteX320" fmla="*/ 577 w 10000"/>
                <a:gd name="connsiteY320" fmla="*/ 182 h 9961"/>
                <a:gd name="connsiteX321" fmla="*/ 417 w 10000"/>
                <a:gd name="connsiteY321" fmla="*/ 245 h 9961"/>
                <a:gd name="connsiteX322" fmla="*/ 332 w 10000"/>
                <a:gd name="connsiteY322" fmla="*/ 366 h 9961"/>
                <a:gd name="connsiteX323" fmla="*/ 135 w 10000"/>
                <a:gd name="connsiteY323" fmla="*/ 387 h 9961"/>
                <a:gd name="connsiteX324" fmla="*/ 88 w 10000"/>
                <a:gd name="connsiteY324" fmla="*/ 458 h 9961"/>
                <a:gd name="connsiteX325" fmla="*/ 332 w 10000"/>
                <a:gd name="connsiteY325" fmla="*/ 612 h 9961"/>
                <a:gd name="connsiteX326" fmla="*/ 437 w 10000"/>
                <a:gd name="connsiteY326" fmla="*/ 669 h 9961"/>
                <a:gd name="connsiteX327" fmla="*/ 527 w 10000"/>
                <a:gd name="connsiteY327" fmla="*/ 711 h 9961"/>
                <a:gd name="connsiteX328" fmla="*/ 332 w 10000"/>
                <a:gd name="connsiteY328" fmla="*/ 736 h 9961"/>
                <a:gd name="connsiteX329" fmla="*/ 332 w 10000"/>
                <a:gd name="connsiteY329" fmla="*/ 675 h 9961"/>
                <a:gd name="connsiteX330" fmla="*/ 255 w 10000"/>
                <a:gd name="connsiteY330" fmla="*/ 675 h 9961"/>
                <a:gd name="connsiteX331" fmla="*/ 0 w 10000"/>
                <a:gd name="connsiteY331" fmla="*/ 796 h 9961"/>
                <a:gd name="connsiteX0" fmla="*/ 0 w 10000"/>
                <a:gd name="connsiteY0" fmla="*/ 799 h 9931"/>
                <a:gd name="connsiteX1" fmla="*/ 137 w 10000"/>
                <a:gd name="connsiteY1" fmla="*/ 826 h 9931"/>
                <a:gd name="connsiteX2" fmla="*/ 85 w 10000"/>
                <a:gd name="connsiteY2" fmla="*/ 841 h 9931"/>
                <a:gd name="connsiteX3" fmla="*/ 137 w 10000"/>
                <a:gd name="connsiteY3" fmla="*/ 915 h 9931"/>
                <a:gd name="connsiteX4" fmla="*/ 357 w 10000"/>
                <a:gd name="connsiteY4" fmla="*/ 902 h 9931"/>
                <a:gd name="connsiteX5" fmla="*/ 401 w 10000"/>
                <a:gd name="connsiteY5" fmla="*/ 947 h 9931"/>
                <a:gd name="connsiteX6" fmla="*/ 489 w 10000"/>
                <a:gd name="connsiteY6" fmla="*/ 915 h 9931"/>
                <a:gd name="connsiteX7" fmla="*/ 516 w 10000"/>
                <a:gd name="connsiteY7" fmla="*/ 1037 h 9931"/>
                <a:gd name="connsiteX8" fmla="*/ 209 w 10000"/>
                <a:gd name="connsiteY8" fmla="*/ 1146 h 9931"/>
                <a:gd name="connsiteX9" fmla="*/ 159 w 10000"/>
                <a:gd name="connsiteY9" fmla="*/ 1266 h 9931"/>
                <a:gd name="connsiteX10" fmla="*/ 206 w 10000"/>
                <a:gd name="connsiteY10" fmla="*/ 1309 h 9931"/>
                <a:gd name="connsiteX11" fmla="*/ 319 w 10000"/>
                <a:gd name="connsiteY11" fmla="*/ 1331 h 9931"/>
                <a:gd name="connsiteX12" fmla="*/ 269 w 10000"/>
                <a:gd name="connsiteY12" fmla="*/ 1390 h 9931"/>
                <a:gd name="connsiteX13" fmla="*/ 316 w 10000"/>
                <a:gd name="connsiteY13" fmla="*/ 1448 h 9931"/>
                <a:gd name="connsiteX14" fmla="*/ 357 w 10000"/>
                <a:gd name="connsiteY14" fmla="*/ 1455 h 9931"/>
                <a:gd name="connsiteX15" fmla="*/ 417 w 10000"/>
                <a:gd name="connsiteY15" fmla="*/ 1379 h 9931"/>
                <a:gd name="connsiteX16" fmla="*/ 470 w 10000"/>
                <a:gd name="connsiteY16" fmla="*/ 1507 h 9931"/>
                <a:gd name="connsiteX17" fmla="*/ 434 w 10000"/>
                <a:gd name="connsiteY17" fmla="*/ 1562 h 9931"/>
                <a:gd name="connsiteX18" fmla="*/ 566 w 10000"/>
                <a:gd name="connsiteY18" fmla="*/ 1493 h 9931"/>
                <a:gd name="connsiteX19" fmla="*/ 676 w 10000"/>
                <a:gd name="connsiteY19" fmla="*/ 1587 h 9931"/>
                <a:gd name="connsiteX20" fmla="*/ 840 w 10000"/>
                <a:gd name="connsiteY20" fmla="*/ 1512 h 9931"/>
                <a:gd name="connsiteX21" fmla="*/ 687 w 10000"/>
                <a:gd name="connsiteY21" fmla="*/ 1749 h 9931"/>
                <a:gd name="connsiteX22" fmla="*/ 569 w 10000"/>
                <a:gd name="connsiteY22" fmla="*/ 1794 h 9931"/>
                <a:gd name="connsiteX23" fmla="*/ 566 w 10000"/>
                <a:gd name="connsiteY23" fmla="*/ 1843 h 9931"/>
                <a:gd name="connsiteX24" fmla="*/ 434 w 10000"/>
                <a:gd name="connsiteY24" fmla="*/ 1851 h 9931"/>
                <a:gd name="connsiteX25" fmla="*/ 343 w 10000"/>
                <a:gd name="connsiteY25" fmla="*/ 1941 h 9931"/>
                <a:gd name="connsiteX26" fmla="*/ 470 w 10000"/>
                <a:gd name="connsiteY26" fmla="*/ 1872 h 9931"/>
                <a:gd name="connsiteX27" fmla="*/ 604 w 10000"/>
                <a:gd name="connsiteY27" fmla="*/ 1878 h 9931"/>
                <a:gd name="connsiteX28" fmla="*/ 659 w 10000"/>
                <a:gd name="connsiteY28" fmla="*/ 1803 h 9931"/>
                <a:gd name="connsiteX29" fmla="*/ 750 w 10000"/>
                <a:gd name="connsiteY29" fmla="*/ 1783 h 9931"/>
                <a:gd name="connsiteX30" fmla="*/ 1035 w 10000"/>
                <a:gd name="connsiteY30" fmla="*/ 1609 h 9931"/>
                <a:gd name="connsiteX31" fmla="*/ 1088 w 10000"/>
                <a:gd name="connsiteY31" fmla="*/ 1538 h 9931"/>
                <a:gd name="connsiteX32" fmla="*/ 1038 w 10000"/>
                <a:gd name="connsiteY32" fmla="*/ 1490 h 9931"/>
                <a:gd name="connsiteX33" fmla="*/ 1299 w 10000"/>
                <a:gd name="connsiteY33" fmla="*/ 1272 h 9931"/>
                <a:gd name="connsiteX34" fmla="*/ 1343 w 10000"/>
                <a:gd name="connsiteY34" fmla="*/ 1293 h 9931"/>
                <a:gd name="connsiteX35" fmla="*/ 1239 w 10000"/>
                <a:gd name="connsiteY35" fmla="*/ 1343 h 9931"/>
                <a:gd name="connsiteX36" fmla="*/ 1203 w 10000"/>
                <a:gd name="connsiteY36" fmla="*/ 1448 h 9931"/>
                <a:gd name="connsiteX37" fmla="*/ 1269 w 10000"/>
                <a:gd name="connsiteY37" fmla="*/ 1448 h 9931"/>
                <a:gd name="connsiteX38" fmla="*/ 1206 w 10000"/>
                <a:gd name="connsiteY38" fmla="*/ 1505 h 9931"/>
                <a:gd name="connsiteX39" fmla="*/ 1450 w 10000"/>
                <a:gd name="connsiteY39" fmla="*/ 1427 h 9931"/>
                <a:gd name="connsiteX40" fmla="*/ 1505 w 10000"/>
                <a:gd name="connsiteY40" fmla="*/ 1321 h 9931"/>
                <a:gd name="connsiteX41" fmla="*/ 1626 w 10000"/>
                <a:gd name="connsiteY41" fmla="*/ 1291 h 9931"/>
                <a:gd name="connsiteX42" fmla="*/ 1585 w 10000"/>
                <a:gd name="connsiteY42" fmla="*/ 1348 h 9931"/>
                <a:gd name="connsiteX43" fmla="*/ 1793 w 10000"/>
                <a:gd name="connsiteY43" fmla="*/ 1427 h 9931"/>
                <a:gd name="connsiteX44" fmla="*/ 2172 w 10000"/>
                <a:gd name="connsiteY44" fmla="*/ 1438 h 9931"/>
                <a:gd name="connsiteX45" fmla="*/ 2200 w 10000"/>
                <a:gd name="connsiteY45" fmla="*/ 1507 h 9931"/>
                <a:gd name="connsiteX46" fmla="*/ 2274 w 10000"/>
                <a:gd name="connsiteY46" fmla="*/ 1569 h 9931"/>
                <a:gd name="connsiteX47" fmla="*/ 2351 w 10000"/>
                <a:gd name="connsiteY47" fmla="*/ 1606 h 9931"/>
                <a:gd name="connsiteX48" fmla="*/ 2499 w 10000"/>
                <a:gd name="connsiteY48" fmla="*/ 1594 h 9931"/>
                <a:gd name="connsiteX49" fmla="*/ 2615 w 10000"/>
                <a:gd name="connsiteY49" fmla="*/ 1640 h 9931"/>
                <a:gd name="connsiteX50" fmla="*/ 2595 w 10000"/>
                <a:gd name="connsiteY50" fmla="*/ 1719 h 9931"/>
                <a:gd name="connsiteX51" fmla="*/ 2771 w 10000"/>
                <a:gd name="connsiteY51" fmla="*/ 1825 h 9931"/>
                <a:gd name="connsiteX52" fmla="*/ 2823 w 10000"/>
                <a:gd name="connsiteY52" fmla="*/ 1988 h 9931"/>
                <a:gd name="connsiteX53" fmla="*/ 3010 w 10000"/>
                <a:gd name="connsiteY53" fmla="*/ 2191 h 9931"/>
                <a:gd name="connsiteX54" fmla="*/ 3027 w 10000"/>
                <a:gd name="connsiteY54" fmla="*/ 2308 h 9931"/>
                <a:gd name="connsiteX55" fmla="*/ 3263 w 10000"/>
                <a:gd name="connsiteY55" fmla="*/ 2421 h 9931"/>
                <a:gd name="connsiteX56" fmla="*/ 3378 w 10000"/>
                <a:gd name="connsiteY56" fmla="*/ 2439 h 9931"/>
                <a:gd name="connsiteX57" fmla="*/ 3414 w 10000"/>
                <a:gd name="connsiteY57" fmla="*/ 2589 h 9931"/>
                <a:gd name="connsiteX58" fmla="*/ 3263 w 10000"/>
                <a:gd name="connsiteY58" fmla="*/ 2589 h 9931"/>
                <a:gd name="connsiteX59" fmla="*/ 3318 w 10000"/>
                <a:gd name="connsiteY59" fmla="*/ 2777 h 9931"/>
                <a:gd name="connsiteX60" fmla="*/ 3288 w 10000"/>
                <a:gd name="connsiteY60" fmla="*/ 3271 h 9931"/>
                <a:gd name="connsiteX61" fmla="*/ 3439 w 10000"/>
                <a:gd name="connsiteY61" fmla="*/ 3539 h 9931"/>
                <a:gd name="connsiteX62" fmla="*/ 3573 w 10000"/>
                <a:gd name="connsiteY62" fmla="*/ 3753 h 9931"/>
                <a:gd name="connsiteX63" fmla="*/ 3727 w 10000"/>
                <a:gd name="connsiteY63" fmla="*/ 3791 h 9931"/>
                <a:gd name="connsiteX64" fmla="*/ 3840 w 10000"/>
                <a:gd name="connsiteY64" fmla="*/ 3914 h 9931"/>
                <a:gd name="connsiteX65" fmla="*/ 3944 w 10000"/>
                <a:gd name="connsiteY65" fmla="*/ 4132 h 9931"/>
                <a:gd name="connsiteX66" fmla="*/ 4136 w 10000"/>
                <a:gd name="connsiteY66" fmla="*/ 4350 h 9931"/>
                <a:gd name="connsiteX67" fmla="*/ 4205 w 10000"/>
                <a:gd name="connsiteY67" fmla="*/ 4515 h 9931"/>
                <a:gd name="connsiteX68" fmla="*/ 4372 w 10000"/>
                <a:gd name="connsiteY68" fmla="*/ 4655 h 9931"/>
                <a:gd name="connsiteX69" fmla="*/ 4419 w 10000"/>
                <a:gd name="connsiteY69" fmla="*/ 4615 h 9931"/>
                <a:gd name="connsiteX70" fmla="*/ 4024 w 10000"/>
                <a:gd name="connsiteY70" fmla="*/ 4098 h 9931"/>
                <a:gd name="connsiteX71" fmla="*/ 4002 w 10000"/>
                <a:gd name="connsiteY71" fmla="*/ 3958 h 9931"/>
                <a:gd name="connsiteX72" fmla="*/ 4084 w 10000"/>
                <a:gd name="connsiteY72" fmla="*/ 3989 h 9931"/>
                <a:gd name="connsiteX73" fmla="*/ 4235 w 10000"/>
                <a:gd name="connsiteY73" fmla="*/ 4222 h 9931"/>
                <a:gd name="connsiteX74" fmla="*/ 4436 w 10000"/>
                <a:gd name="connsiteY74" fmla="*/ 4391 h 9931"/>
                <a:gd name="connsiteX75" fmla="*/ 4430 w 10000"/>
                <a:gd name="connsiteY75" fmla="*/ 4452 h 9931"/>
                <a:gd name="connsiteX76" fmla="*/ 4699 w 10000"/>
                <a:gd name="connsiteY76" fmla="*/ 4682 h 9931"/>
                <a:gd name="connsiteX77" fmla="*/ 4740 w 10000"/>
                <a:gd name="connsiteY77" fmla="*/ 4778 h 9931"/>
                <a:gd name="connsiteX78" fmla="*/ 4710 w 10000"/>
                <a:gd name="connsiteY78" fmla="*/ 4852 h 9931"/>
                <a:gd name="connsiteX79" fmla="*/ 4771 w 10000"/>
                <a:gd name="connsiteY79" fmla="*/ 4936 h 9931"/>
                <a:gd name="connsiteX80" fmla="*/ 5306 w 10000"/>
                <a:gd name="connsiteY80" fmla="*/ 5179 h 9931"/>
                <a:gd name="connsiteX81" fmla="*/ 5548 w 10000"/>
                <a:gd name="connsiteY81" fmla="*/ 5153 h 9931"/>
                <a:gd name="connsiteX82" fmla="*/ 5707 w 10000"/>
                <a:gd name="connsiteY82" fmla="*/ 5266 h 9931"/>
                <a:gd name="connsiteX83" fmla="*/ 5869 w 10000"/>
                <a:gd name="connsiteY83" fmla="*/ 5333 h 9931"/>
                <a:gd name="connsiteX84" fmla="*/ 6037 w 10000"/>
                <a:gd name="connsiteY84" fmla="*/ 5353 h 9931"/>
                <a:gd name="connsiteX85" fmla="*/ 6188 w 10000"/>
                <a:gd name="connsiteY85" fmla="*/ 5528 h 9931"/>
                <a:gd name="connsiteX86" fmla="*/ 6199 w 10000"/>
                <a:gd name="connsiteY86" fmla="*/ 5606 h 9931"/>
                <a:gd name="connsiteX87" fmla="*/ 6251 w 10000"/>
                <a:gd name="connsiteY87" fmla="*/ 5592 h 9931"/>
                <a:gd name="connsiteX88" fmla="*/ 6399 w 10000"/>
                <a:gd name="connsiteY88" fmla="*/ 5719 h 9931"/>
                <a:gd name="connsiteX89" fmla="*/ 6581 w 10000"/>
                <a:gd name="connsiteY89" fmla="*/ 5808 h 9931"/>
                <a:gd name="connsiteX90" fmla="*/ 6594 w 10000"/>
                <a:gd name="connsiteY90" fmla="*/ 5735 h 9931"/>
                <a:gd name="connsiteX91" fmla="*/ 6685 w 10000"/>
                <a:gd name="connsiteY91" fmla="*/ 5679 h 9931"/>
                <a:gd name="connsiteX92" fmla="*/ 6773 w 10000"/>
                <a:gd name="connsiteY92" fmla="*/ 5719 h 9931"/>
                <a:gd name="connsiteX93" fmla="*/ 6784 w 10000"/>
                <a:gd name="connsiteY93" fmla="*/ 5803 h 9931"/>
                <a:gd name="connsiteX94" fmla="*/ 6820 w 10000"/>
                <a:gd name="connsiteY94" fmla="*/ 6037 h 9931"/>
                <a:gd name="connsiteX95" fmla="*/ 6625 w 10000"/>
                <a:gd name="connsiteY95" fmla="*/ 6264 h 9931"/>
                <a:gd name="connsiteX96" fmla="*/ 6567 w 10000"/>
                <a:gd name="connsiteY96" fmla="*/ 6487 h 9931"/>
                <a:gd name="connsiteX97" fmla="*/ 6548 w 10000"/>
                <a:gd name="connsiteY97" fmla="*/ 6739 h 9931"/>
                <a:gd name="connsiteX98" fmla="*/ 6710 w 10000"/>
                <a:gd name="connsiteY98" fmla="*/ 6915 h 9931"/>
                <a:gd name="connsiteX99" fmla="*/ 6899 w 10000"/>
                <a:gd name="connsiteY99" fmla="*/ 7347 h 9931"/>
                <a:gd name="connsiteX100" fmla="*/ 7344 w 10000"/>
                <a:gd name="connsiteY100" fmla="*/ 7639 h 9931"/>
                <a:gd name="connsiteX101" fmla="*/ 7366 w 10000"/>
                <a:gd name="connsiteY101" fmla="*/ 7884 h 9931"/>
                <a:gd name="connsiteX102" fmla="*/ 7267 w 10000"/>
                <a:gd name="connsiteY102" fmla="*/ 8450 h 9931"/>
                <a:gd name="connsiteX103" fmla="*/ 7270 w 10000"/>
                <a:gd name="connsiteY103" fmla="*/ 8753 h 9931"/>
                <a:gd name="connsiteX104" fmla="*/ 7111 w 10000"/>
                <a:gd name="connsiteY104" fmla="*/ 9112 h 9931"/>
                <a:gd name="connsiteX105" fmla="*/ 7097 w 10000"/>
                <a:gd name="connsiteY105" fmla="*/ 9459 h 9931"/>
                <a:gd name="connsiteX106" fmla="*/ 7210 w 10000"/>
                <a:gd name="connsiteY106" fmla="*/ 9487 h 9931"/>
                <a:gd name="connsiteX107" fmla="*/ 7185 w 10000"/>
                <a:gd name="connsiteY107" fmla="*/ 9749 h 9931"/>
                <a:gd name="connsiteX108" fmla="*/ 7064 w 10000"/>
                <a:gd name="connsiteY108" fmla="*/ 9928 h 9931"/>
                <a:gd name="connsiteX109" fmla="*/ 7572 w 10000"/>
                <a:gd name="connsiteY109" fmla="*/ 9860 h 9931"/>
                <a:gd name="connsiteX110" fmla="*/ 7723 w 10000"/>
                <a:gd name="connsiteY110" fmla="*/ 9773 h 9931"/>
                <a:gd name="connsiteX111" fmla="*/ 7849 w 10000"/>
                <a:gd name="connsiteY111" fmla="*/ 9517 h 9931"/>
                <a:gd name="connsiteX112" fmla="*/ 7753 w 10000"/>
                <a:gd name="connsiteY112" fmla="*/ 9408 h 9931"/>
                <a:gd name="connsiteX113" fmla="*/ 7951 w 10000"/>
                <a:gd name="connsiteY113" fmla="*/ 9410 h 9931"/>
                <a:gd name="connsiteX114" fmla="*/ 7957 w 10000"/>
                <a:gd name="connsiteY114" fmla="*/ 9236 h 9931"/>
                <a:gd name="connsiteX115" fmla="*/ 8283 w 10000"/>
                <a:gd name="connsiteY115" fmla="*/ 9205 h 9931"/>
                <a:gd name="connsiteX116" fmla="*/ 8382 w 10000"/>
                <a:gd name="connsiteY116" fmla="*/ 9083 h 9931"/>
                <a:gd name="connsiteX117" fmla="*/ 8250 w 10000"/>
                <a:gd name="connsiteY117" fmla="*/ 8848 h 9931"/>
                <a:gd name="connsiteX118" fmla="*/ 8520 w 10000"/>
                <a:gd name="connsiteY118" fmla="*/ 8927 h 9931"/>
                <a:gd name="connsiteX119" fmla="*/ 8629 w 10000"/>
                <a:gd name="connsiteY119" fmla="*/ 8822 h 9931"/>
                <a:gd name="connsiteX120" fmla="*/ 8995 w 10000"/>
                <a:gd name="connsiteY120" fmla="*/ 8395 h 9931"/>
                <a:gd name="connsiteX121" fmla="*/ 9017 w 10000"/>
                <a:gd name="connsiteY121" fmla="*/ 8172 h 9931"/>
                <a:gd name="connsiteX122" fmla="*/ 9300 w 10000"/>
                <a:gd name="connsiteY122" fmla="*/ 7983 h 9931"/>
                <a:gd name="connsiteX123" fmla="*/ 9555 w 10000"/>
                <a:gd name="connsiteY123" fmla="*/ 7909 h 9931"/>
                <a:gd name="connsiteX124" fmla="*/ 9701 w 10000"/>
                <a:gd name="connsiteY124" fmla="*/ 7584 h 9931"/>
                <a:gd name="connsiteX125" fmla="*/ 9720 w 10000"/>
                <a:gd name="connsiteY125" fmla="*/ 7272 h 9931"/>
                <a:gd name="connsiteX126" fmla="*/ 10000 w 10000"/>
                <a:gd name="connsiteY126" fmla="*/ 6960 h 9931"/>
                <a:gd name="connsiteX127" fmla="*/ 9978 w 10000"/>
                <a:gd name="connsiteY127" fmla="*/ 6694 h 9931"/>
                <a:gd name="connsiteX128" fmla="*/ 9690 w 10000"/>
                <a:gd name="connsiteY128" fmla="*/ 6545 h 9931"/>
                <a:gd name="connsiteX129" fmla="*/ 9311 w 10000"/>
                <a:gd name="connsiteY129" fmla="*/ 6511 h 9931"/>
                <a:gd name="connsiteX130" fmla="*/ 9275 w 10000"/>
                <a:gd name="connsiteY130" fmla="*/ 6429 h 9931"/>
                <a:gd name="connsiteX131" fmla="*/ 9110 w 10000"/>
                <a:gd name="connsiteY131" fmla="*/ 6373 h 9931"/>
                <a:gd name="connsiteX132" fmla="*/ 8778 w 10000"/>
                <a:gd name="connsiteY132" fmla="*/ 6466 h 9931"/>
                <a:gd name="connsiteX133" fmla="*/ 8792 w 10000"/>
                <a:gd name="connsiteY133" fmla="*/ 6356 h 9931"/>
                <a:gd name="connsiteX134" fmla="*/ 8901 w 10000"/>
                <a:gd name="connsiteY134" fmla="*/ 6211 h 9931"/>
                <a:gd name="connsiteX135" fmla="*/ 8778 w 10000"/>
                <a:gd name="connsiteY135" fmla="*/ 6023 h 9931"/>
                <a:gd name="connsiteX136" fmla="*/ 8591 w 10000"/>
                <a:gd name="connsiteY136" fmla="*/ 5921 h 9931"/>
                <a:gd name="connsiteX137" fmla="*/ 8360 w 10000"/>
                <a:gd name="connsiteY137" fmla="*/ 5906 h 9931"/>
                <a:gd name="connsiteX138" fmla="*/ 8146 w 10000"/>
                <a:gd name="connsiteY138" fmla="*/ 5725 h 9931"/>
                <a:gd name="connsiteX139" fmla="*/ 8061 w 10000"/>
                <a:gd name="connsiteY139" fmla="*/ 5652 h 9931"/>
                <a:gd name="connsiteX140" fmla="*/ 7918 w 10000"/>
                <a:gd name="connsiteY140" fmla="*/ 5577 h 9931"/>
                <a:gd name="connsiteX141" fmla="*/ 7531 w 10000"/>
                <a:gd name="connsiteY141" fmla="*/ 5565 h 9931"/>
                <a:gd name="connsiteX142" fmla="*/ 7380 w 10000"/>
                <a:gd name="connsiteY142" fmla="*/ 5438 h 9931"/>
                <a:gd name="connsiteX143" fmla="*/ 7281 w 10000"/>
                <a:gd name="connsiteY143" fmla="*/ 5541 h 9931"/>
                <a:gd name="connsiteX144" fmla="*/ 7267 w 10000"/>
                <a:gd name="connsiteY144" fmla="*/ 5436 h 9931"/>
                <a:gd name="connsiteX145" fmla="*/ 7004 w 10000"/>
                <a:gd name="connsiteY145" fmla="*/ 5533 h 9931"/>
                <a:gd name="connsiteX146" fmla="*/ 6866 w 10000"/>
                <a:gd name="connsiteY146" fmla="*/ 5745 h 9931"/>
                <a:gd name="connsiteX147" fmla="*/ 6822 w 10000"/>
                <a:gd name="connsiteY147" fmla="*/ 5701 h 9931"/>
                <a:gd name="connsiteX148" fmla="*/ 6685 w 10000"/>
                <a:gd name="connsiteY148" fmla="*/ 5631 h 9931"/>
                <a:gd name="connsiteX149" fmla="*/ 6528 w 10000"/>
                <a:gd name="connsiteY149" fmla="*/ 5684 h 9931"/>
                <a:gd name="connsiteX150" fmla="*/ 6435 w 10000"/>
                <a:gd name="connsiteY150" fmla="*/ 5624 h 9931"/>
                <a:gd name="connsiteX151" fmla="*/ 6350 w 10000"/>
                <a:gd name="connsiteY151" fmla="*/ 5538 h 9931"/>
                <a:gd name="connsiteX152" fmla="*/ 6383 w 10000"/>
                <a:gd name="connsiteY152" fmla="*/ 5234 h 9931"/>
                <a:gd name="connsiteX153" fmla="*/ 6243 w 10000"/>
                <a:gd name="connsiteY153" fmla="*/ 5166 h 9931"/>
                <a:gd name="connsiteX154" fmla="*/ 5957 w 10000"/>
                <a:gd name="connsiteY154" fmla="*/ 5166 h 9931"/>
                <a:gd name="connsiteX155" fmla="*/ 6034 w 10000"/>
                <a:gd name="connsiteY155" fmla="*/ 5011 h 9931"/>
                <a:gd name="connsiteX156" fmla="*/ 6114 w 10000"/>
                <a:gd name="connsiteY156" fmla="*/ 4780 h 9931"/>
                <a:gd name="connsiteX157" fmla="*/ 6020 w 10000"/>
                <a:gd name="connsiteY157" fmla="*/ 4739 h 9931"/>
                <a:gd name="connsiteX158" fmla="*/ 5842 w 10000"/>
                <a:gd name="connsiteY158" fmla="*/ 4791 h 9931"/>
                <a:gd name="connsiteX159" fmla="*/ 5751 w 10000"/>
                <a:gd name="connsiteY159" fmla="*/ 4980 h 9931"/>
                <a:gd name="connsiteX160" fmla="*/ 5444 w 10000"/>
                <a:gd name="connsiteY160" fmla="*/ 4958 h 9931"/>
                <a:gd name="connsiteX161" fmla="*/ 5295 w 10000"/>
                <a:gd name="connsiteY161" fmla="*/ 4707 h 9931"/>
                <a:gd name="connsiteX162" fmla="*/ 5350 w 10000"/>
                <a:gd name="connsiteY162" fmla="*/ 4429 h 9931"/>
                <a:gd name="connsiteX163" fmla="*/ 5320 w 10000"/>
                <a:gd name="connsiteY163" fmla="*/ 4282 h 9931"/>
                <a:gd name="connsiteX164" fmla="*/ 5496 w 10000"/>
                <a:gd name="connsiteY164" fmla="*/ 4132 h 9931"/>
                <a:gd name="connsiteX165" fmla="*/ 5729 w 10000"/>
                <a:gd name="connsiteY165" fmla="*/ 4122 h 9931"/>
                <a:gd name="connsiteX166" fmla="*/ 5916 w 10000"/>
                <a:gd name="connsiteY166" fmla="*/ 4189 h 9931"/>
                <a:gd name="connsiteX167" fmla="*/ 5919 w 10000"/>
                <a:gd name="connsiteY167" fmla="*/ 4098 h 9931"/>
                <a:gd name="connsiteX168" fmla="*/ 6023 w 10000"/>
                <a:gd name="connsiteY168" fmla="*/ 4038 h 9931"/>
                <a:gd name="connsiteX169" fmla="*/ 6342 w 10000"/>
                <a:gd name="connsiteY169" fmla="*/ 4112 h 9931"/>
                <a:gd name="connsiteX170" fmla="*/ 6416 w 10000"/>
                <a:gd name="connsiteY170" fmla="*/ 4181 h 9931"/>
                <a:gd name="connsiteX171" fmla="*/ 6427 w 10000"/>
                <a:gd name="connsiteY171" fmla="*/ 4312 h 9931"/>
                <a:gd name="connsiteX172" fmla="*/ 6531 w 10000"/>
                <a:gd name="connsiteY172" fmla="*/ 4483 h 9931"/>
                <a:gd name="connsiteX173" fmla="*/ 6592 w 10000"/>
                <a:gd name="connsiteY173" fmla="*/ 4481 h 9931"/>
                <a:gd name="connsiteX174" fmla="*/ 6616 w 10000"/>
                <a:gd name="connsiteY174" fmla="*/ 4350 h 9931"/>
                <a:gd name="connsiteX175" fmla="*/ 6515 w 10000"/>
                <a:gd name="connsiteY175" fmla="*/ 4038 h 9931"/>
                <a:gd name="connsiteX176" fmla="*/ 6575 w 10000"/>
                <a:gd name="connsiteY176" fmla="*/ 3914 h 9931"/>
                <a:gd name="connsiteX177" fmla="*/ 6954 w 10000"/>
                <a:gd name="connsiteY177" fmla="*/ 3663 h 9931"/>
                <a:gd name="connsiteX178" fmla="*/ 6905 w 10000"/>
                <a:gd name="connsiteY178" fmla="*/ 3476 h 9931"/>
                <a:gd name="connsiteX179" fmla="*/ 6954 w 10000"/>
                <a:gd name="connsiteY179" fmla="*/ 3539 h 9931"/>
                <a:gd name="connsiteX180" fmla="*/ 7017 w 10000"/>
                <a:gd name="connsiteY180" fmla="*/ 3388 h 9931"/>
                <a:gd name="connsiteX181" fmla="*/ 7097 w 10000"/>
                <a:gd name="connsiteY181" fmla="*/ 3228 h 9931"/>
                <a:gd name="connsiteX182" fmla="*/ 7391 w 10000"/>
                <a:gd name="connsiteY182" fmla="*/ 3152 h 9931"/>
                <a:gd name="connsiteX183" fmla="*/ 7308 w 10000"/>
                <a:gd name="connsiteY183" fmla="*/ 3114 h 9931"/>
                <a:gd name="connsiteX184" fmla="*/ 7366 w 10000"/>
                <a:gd name="connsiteY184" fmla="*/ 2991 h 9931"/>
                <a:gd name="connsiteX185" fmla="*/ 7608 w 10000"/>
                <a:gd name="connsiteY185" fmla="*/ 2900 h 9931"/>
                <a:gd name="connsiteX186" fmla="*/ 7613 w 10000"/>
                <a:gd name="connsiteY186" fmla="*/ 2853 h 9931"/>
                <a:gd name="connsiteX187" fmla="*/ 7786 w 10000"/>
                <a:gd name="connsiteY187" fmla="*/ 2782 h 9931"/>
                <a:gd name="connsiteX188" fmla="*/ 7784 w 10000"/>
                <a:gd name="connsiteY188" fmla="*/ 2839 h 9931"/>
                <a:gd name="connsiteX189" fmla="*/ 7888 w 10000"/>
                <a:gd name="connsiteY189" fmla="*/ 2830 h 9931"/>
                <a:gd name="connsiteX190" fmla="*/ 7685 w 10000"/>
                <a:gd name="connsiteY190" fmla="*/ 2907 h 9931"/>
                <a:gd name="connsiteX191" fmla="*/ 7737 w 10000"/>
                <a:gd name="connsiteY191" fmla="*/ 3001 h 9931"/>
                <a:gd name="connsiteX192" fmla="*/ 7828 w 10000"/>
                <a:gd name="connsiteY192" fmla="*/ 2905 h 9931"/>
                <a:gd name="connsiteX193" fmla="*/ 8055 w 10000"/>
                <a:gd name="connsiteY193" fmla="*/ 2839 h 9931"/>
                <a:gd name="connsiteX194" fmla="*/ 8146 w 10000"/>
                <a:gd name="connsiteY194" fmla="*/ 2765 h 9931"/>
                <a:gd name="connsiteX195" fmla="*/ 8094 w 10000"/>
                <a:gd name="connsiteY195" fmla="*/ 2688 h 9931"/>
                <a:gd name="connsiteX196" fmla="*/ 8036 w 10000"/>
                <a:gd name="connsiteY196" fmla="*/ 2815 h 9931"/>
                <a:gd name="connsiteX197" fmla="*/ 7844 w 10000"/>
                <a:gd name="connsiteY197" fmla="*/ 2782 h 9931"/>
                <a:gd name="connsiteX198" fmla="*/ 7742 w 10000"/>
                <a:gd name="connsiteY198" fmla="*/ 2685 h 9931"/>
                <a:gd name="connsiteX199" fmla="*/ 7784 w 10000"/>
                <a:gd name="connsiteY199" fmla="*/ 2617 h 9931"/>
                <a:gd name="connsiteX200" fmla="*/ 7644 w 10000"/>
                <a:gd name="connsiteY200" fmla="*/ 2595 h 9931"/>
                <a:gd name="connsiteX201" fmla="*/ 7822 w 10000"/>
                <a:gd name="connsiteY201" fmla="*/ 2545 h 9931"/>
                <a:gd name="connsiteX202" fmla="*/ 7723 w 10000"/>
                <a:gd name="connsiteY202" fmla="*/ 2487 h 9931"/>
                <a:gd name="connsiteX203" fmla="*/ 7468 w 10000"/>
                <a:gd name="connsiteY203" fmla="*/ 2530 h 9931"/>
                <a:gd name="connsiteX204" fmla="*/ 7660 w 10000"/>
                <a:gd name="connsiteY204" fmla="*/ 2392 h 9931"/>
                <a:gd name="connsiteX205" fmla="*/ 8130 w 10000"/>
                <a:gd name="connsiteY205" fmla="*/ 2392 h 9931"/>
                <a:gd name="connsiteX206" fmla="*/ 8465 w 10000"/>
                <a:gd name="connsiteY206" fmla="*/ 2209 h 9931"/>
                <a:gd name="connsiteX207" fmla="*/ 8448 w 10000"/>
                <a:gd name="connsiteY207" fmla="*/ 2067 h 9931"/>
                <a:gd name="connsiteX208" fmla="*/ 8347 w 10000"/>
                <a:gd name="connsiteY208" fmla="*/ 2091 h 9931"/>
                <a:gd name="connsiteX209" fmla="*/ 8347 w 10000"/>
                <a:gd name="connsiteY209" fmla="*/ 2017 h 9931"/>
                <a:gd name="connsiteX210" fmla="*/ 8116 w 10000"/>
                <a:gd name="connsiteY210" fmla="*/ 2103 h 9931"/>
                <a:gd name="connsiteX211" fmla="*/ 8055 w 10000"/>
                <a:gd name="connsiteY211" fmla="*/ 2065 h 9931"/>
                <a:gd name="connsiteX212" fmla="*/ 8333 w 10000"/>
                <a:gd name="connsiteY212" fmla="*/ 1971 h 9931"/>
                <a:gd name="connsiteX213" fmla="*/ 8116 w 10000"/>
                <a:gd name="connsiteY213" fmla="*/ 1857 h 9931"/>
                <a:gd name="connsiteX214" fmla="*/ 8001 w 10000"/>
                <a:gd name="connsiteY214" fmla="*/ 1773 h 9931"/>
                <a:gd name="connsiteX215" fmla="*/ 7998 w 10000"/>
                <a:gd name="connsiteY215" fmla="*/ 1662 h 9931"/>
                <a:gd name="connsiteX216" fmla="*/ 7902 w 10000"/>
                <a:gd name="connsiteY216" fmla="*/ 1621 h 9931"/>
                <a:gd name="connsiteX217" fmla="*/ 7921 w 10000"/>
                <a:gd name="connsiteY217" fmla="*/ 1562 h 9931"/>
                <a:gd name="connsiteX218" fmla="*/ 7877 w 10000"/>
                <a:gd name="connsiteY218" fmla="*/ 1498 h 9931"/>
                <a:gd name="connsiteX219" fmla="*/ 7786 w 10000"/>
                <a:gd name="connsiteY219" fmla="*/ 1390 h 9931"/>
                <a:gd name="connsiteX220" fmla="*/ 7720 w 10000"/>
                <a:gd name="connsiteY220" fmla="*/ 1448 h 9931"/>
                <a:gd name="connsiteX221" fmla="*/ 7654 w 10000"/>
                <a:gd name="connsiteY221" fmla="*/ 1538 h 9931"/>
                <a:gd name="connsiteX222" fmla="*/ 7509 w 10000"/>
                <a:gd name="connsiteY222" fmla="*/ 1611 h 9931"/>
                <a:gd name="connsiteX223" fmla="*/ 7498 w 10000"/>
                <a:gd name="connsiteY223" fmla="*/ 1538 h 9931"/>
                <a:gd name="connsiteX224" fmla="*/ 7319 w 10000"/>
                <a:gd name="connsiteY224" fmla="*/ 1587 h 9931"/>
                <a:gd name="connsiteX225" fmla="*/ 7449 w 10000"/>
                <a:gd name="connsiteY225" fmla="*/ 1493 h 9931"/>
                <a:gd name="connsiteX226" fmla="*/ 7418 w 10000"/>
                <a:gd name="connsiteY226" fmla="*/ 1421 h 9931"/>
                <a:gd name="connsiteX227" fmla="*/ 7407 w 10000"/>
                <a:gd name="connsiteY227" fmla="*/ 1302 h 9931"/>
                <a:gd name="connsiteX228" fmla="*/ 7267 w 10000"/>
                <a:gd name="connsiteY228" fmla="*/ 1291 h 9931"/>
                <a:gd name="connsiteX229" fmla="*/ 7267 w 10000"/>
                <a:gd name="connsiteY229" fmla="*/ 1254 h 9931"/>
                <a:gd name="connsiteX230" fmla="*/ 7097 w 10000"/>
                <a:gd name="connsiteY230" fmla="*/ 1153 h 9931"/>
                <a:gd name="connsiteX231" fmla="*/ 7004 w 10000"/>
                <a:gd name="connsiteY231" fmla="*/ 1181 h 9931"/>
                <a:gd name="connsiteX232" fmla="*/ 6792 w 10000"/>
                <a:gd name="connsiteY232" fmla="*/ 1151 h 9931"/>
                <a:gd name="connsiteX233" fmla="*/ 6762 w 10000"/>
                <a:gd name="connsiteY233" fmla="*/ 1204 h 9931"/>
                <a:gd name="connsiteX234" fmla="*/ 6820 w 10000"/>
                <a:gd name="connsiteY234" fmla="*/ 1254 h 9931"/>
                <a:gd name="connsiteX235" fmla="*/ 6770 w 10000"/>
                <a:gd name="connsiteY235" fmla="*/ 1338 h 9931"/>
                <a:gd name="connsiteX236" fmla="*/ 6850 w 10000"/>
                <a:gd name="connsiteY236" fmla="*/ 1468 h 9931"/>
                <a:gd name="connsiteX237" fmla="*/ 6712 w 10000"/>
                <a:gd name="connsiteY237" fmla="*/ 1548 h 9931"/>
                <a:gd name="connsiteX238" fmla="*/ 6820 w 10000"/>
                <a:gd name="connsiteY238" fmla="*/ 1606 h 9931"/>
                <a:gd name="connsiteX239" fmla="*/ 6866 w 10000"/>
                <a:gd name="connsiteY239" fmla="*/ 1808 h 9931"/>
                <a:gd name="connsiteX240" fmla="*/ 6647 w 10000"/>
                <a:gd name="connsiteY240" fmla="*/ 1981 h 9931"/>
                <a:gd name="connsiteX241" fmla="*/ 6726 w 10000"/>
                <a:gd name="connsiteY241" fmla="*/ 2184 h 9931"/>
                <a:gd name="connsiteX242" fmla="*/ 6784 w 10000"/>
                <a:gd name="connsiteY242" fmla="*/ 2207 h 9931"/>
                <a:gd name="connsiteX243" fmla="*/ 6647 w 10000"/>
                <a:gd name="connsiteY243" fmla="*/ 2315 h 9931"/>
                <a:gd name="connsiteX244" fmla="*/ 6542 w 10000"/>
                <a:gd name="connsiteY244" fmla="*/ 2322 h 9931"/>
                <a:gd name="connsiteX245" fmla="*/ 6578 w 10000"/>
                <a:gd name="connsiteY245" fmla="*/ 2250 h 9931"/>
                <a:gd name="connsiteX246" fmla="*/ 6457 w 10000"/>
                <a:gd name="connsiteY246" fmla="*/ 2136 h 9931"/>
                <a:gd name="connsiteX247" fmla="*/ 6457 w 10000"/>
                <a:gd name="connsiteY247" fmla="*/ 1926 h 9931"/>
                <a:gd name="connsiteX248" fmla="*/ 6218 w 10000"/>
                <a:gd name="connsiteY248" fmla="*/ 1895 h 9931"/>
                <a:gd name="connsiteX249" fmla="*/ 5932 w 10000"/>
                <a:gd name="connsiteY249" fmla="*/ 1749 h 9931"/>
                <a:gd name="connsiteX250" fmla="*/ 5790 w 10000"/>
                <a:gd name="connsiteY250" fmla="*/ 1709 h 9931"/>
                <a:gd name="connsiteX251" fmla="*/ 5661 w 10000"/>
                <a:gd name="connsiteY251" fmla="*/ 1737 h 9931"/>
                <a:gd name="connsiteX252" fmla="*/ 5630 w 10000"/>
                <a:gd name="connsiteY252" fmla="*/ 1551 h 9931"/>
                <a:gd name="connsiteX253" fmla="*/ 5548 w 10000"/>
                <a:gd name="connsiteY253" fmla="*/ 1584 h 9931"/>
                <a:gd name="connsiteX254" fmla="*/ 5531 w 10000"/>
                <a:gd name="connsiteY254" fmla="*/ 1268 h 9931"/>
                <a:gd name="connsiteX255" fmla="*/ 5674 w 10000"/>
                <a:gd name="connsiteY255" fmla="*/ 1194 h 9931"/>
                <a:gd name="connsiteX256" fmla="*/ 5688 w 10000"/>
                <a:gd name="connsiteY256" fmla="*/ 1116 h 9931"/>
                <a:gd name="connsiteX257" fmla="*/ 5825 w 10000"/>
                <a:gd name="connsiteY257" fmla="*/ 1090 h 9931"/>
                <a:gd name="connsiteX258" fmla="*/ 5614 w 10000"/>
                <a:gd name="connsiteY258" fmla="*/ 961 h 9931"/>
                <a:gd name="connsiteX259" fmla="*/ 5825 w 10000"/>
                <a:gd name="connsiteY259" fmla="*/ 1037 h 9931"/>
                <a:gd name="connsiteX260" fmla="*/ 5883 w 10000"/>
                <a:gd name="connsiteY260" fmla="*/ 961 h 9931"/>
                <a:gd name="connsiteX261" fmla="*/ 6001 w 10000"/>
                <a:gd name="connsiteY261" fmla="*/ 961 h 9931"/>
                <a:gd name="connsiteX262" fmla="*/ 6108 w 10000"/>
                <a:gd name="connsiteY262" fmla="*/ 839 h 9931"/>
                <a:gd name="connsiteX263" fmla="*/ 5949 w 10000"/>
                <a:gd name="connsiteY263" fmla="*/ 820 h 9931"/>
                <a:gd name="connsiteX264" fmla="*/ 5869 w 10000"/>
                <a:gd name="connsiteY264" fmla="*/ 765 h 9931"/>
                <a:gd name="connsiteX265" fmla="*/ 6119 w 10000"/>
                <a:gd name="connsiteY265" fmla="*/ 803 h 9931"/>
                <a:gd name="connsiteX266" fmla="*/ 6136 w 10000"/>
                <a:gd name="connsiteY266" fmla="*/ 683 h 9931"/>
                <a:gd name="connsiteX267" fmla="*/ 6383 w 10000"/>
                <a:gd name="connsiteY267" fmla="*/ 701 h 9931"/>
                <a:gd name="connsiteX268" fmla="*/ 6523 w 10000"/>
                <a:gd name="connsiteY268" fmla="*/ 614 h 9931"/>
                <a:gd name="connsiteX269" fmla="*/ 6435 w 10000"/>
                <a:gd name="connsiteY269" fmla="*/ 452 h 9931"/>
                <a:gd name="connsiteX270" fmla="*/ 6528 w 10000"/>
                <a:gd name="connsiteY270" fmla="*/ 430 h 9931"/>
                <a:gd name="connsiteX271" fmla="*/ 6213 w 10000"/>
                <a:gd name="connsiteY271" fmla="*/ 279 h 9931"/>
                <a:gd name="connsiteX272" fmla="*/ 6276 w 10000"/>
                <a:gd name="connsiteY272" fmla="*/ 415 h 9931"/>
                <a:gd name="connsiteX273" fmla="*/ 6188 w 10000"/>
                <a:gd name="connsiteY273" fmla="*/ 430 h 9931"/>
                <a:gd name="connsiteX274" fmla="*/ 6075 w 10000"/>
                <a:gd name="connsiteY274" fmla="*/ 593 h 9931"/>
                <a:gd name="connsiteX275" fmla="*/ 6034 w 10000"/>
                <a:gd name="connsiteY275" fmla="*/ 470 h 9931"/>
                <a:gd name="connsiteX276" fmla="*/ 5916 w 10000"/>
                <a:gd name="connsiteY276" fmla="*/ 344 h 9931"/>
                <a:gd name="connsiteX277" fmla="*/ 5850 w 10000"/>
                <a:gd name="connsiteY277" fmla="*/ 470 h 9931"/>
                <a:gd name="connsiteX278" fmla="*/ 5768 w 10000"/>
                <a:gd name="connsiteY278" fmla="*/ 339 h 9931"/>
                <a:gd name="connsiteX279" fmla="*/ 5666 w 10000"/>
                <a:gd name="connsiteY279" fmla="*/ 297 h 9931"/>
                <a:gd name="connsiteX280" fmla="*/ 5688 w 10000"/>
                <a:gd name="connsiteY280" fmla="*/ 241 h 9931"/>
                <a:gd name="connsiteX281" fmla="*/ 5759 w 10000"/>
                <a:gd name="connsiteY281" fmla="*/ 241 h 9931"/>
                <a:gd name="connsiteX282" fmla="*/ 5641 w 10000"/>
                <a:gd name="connsiteY282" fmla="*/ 90 h 9931"/>
                <a:gd name="connsiteX283" fmla="*/ 5479 w 10000"/>
                <a:gd name="connsiteY283" fmla="*/ 0 h 9931"/>
                <a:gd name="connsiteX284" fmla="*/ 5397 w 10000"/>
                <a:gd name="connsiteY284" fmla="*/ 90 h 9931"/>
                <a:gd name="connsiteX285" fmla="*/ 5375 w 10000"/>
                <a:gd name="connsiteY285" fmla="*/ 243 h 9931"/>
                <a:gd name="connsiteX286" fmla="*/ 5595 w 10000"/>
                <a:gd name="connsiteY286" fmla="*/ 318 h 9931"/>
                <a:gd name="connsiteX287" fmla="*/ 5614 w 10000"/>
                <a:gd name="connsiteY287" fmla="*/ 438 h 9931"/>
                <a:gd name="connsiteX288" fmla="*/ 5446 w 10000"/>
                <a:gd name="connsiteY288" fmla="*/ 492 h 9931"/>
                <a:gd name="connsiteX289" fmla="*/ 5474 w 10000"/>
                <a:gd name="connsiteY289" fmla="*/ 593 h 9931"/>
                <a:gd name="connsiteX290" fmla="*/ 5391 w 10000"/>
                <a:gd name="connsiteY290" fmla="*/ 567 h 9931"/>
                <a:gd name="connsiteX291" fmla="*/ 5367 w 10000"/>
                <a:gd name="connsiteY291" fmla="*/ 499 h 9931"/>
                <a:gd name="connsiteX292" fmla="*/ 5246 w 10000"/>
                <a:gd name="connsiteY292" fmla="*/ 533 h 9931"/>
                <a:gd name="connsiteX293" fmla="*/ 4941 w 10000"/>
                <a:gd name="connsiteY293" fmla="*/ 545 h 9931"/>
                <a:gd name="connsiteX294" fmla="*/ 4861 w 10000"/>
                <a:gd name="connsiteY294" fmla="*/ 487 h 9931"/>
                <a:gd name="connsiteX295" fmla="*/ 4647 w 10000"/>
                <a:gd name="connsiteY295" fmla="*/ 387 h 9931"/>
                <a:gd name="connsiteX296" fmla="*/ 4452 w 10000"/>
                <a:gd name="connsiteY296" fmla="*/ 460 h 9931"/>
                <a:gd name="connsiteX297" fmla="*/ 4512 w 10000"/>
                <a:gd name="connsiteY297" fmla="*/ 487 h 9931"/>
                <a:gd name="connsiteX298" fmla="*/ 4675 w 10000"/>
                <a:gd name="connsiteY298" fmla="*/ 419 h 9931"/>
                <a:gd name="connsiteX299" fmla="*/ 4567 w 10000"/>
                <a:gd name="connsiteY299" fmla="*/ 609 h 9931"/>
                <a:gd name="connsiteX300" fmla="*/ 4356 w 10000"/>
                <a:gd name="connsiteY300" fmla="*/ 499 h 9931"/>
                <a:gd name="connsiteX301" fmla="*/ 3944 w 10000"/>
                <a:gd name="connsiteY301" fmla="*/ 501 h 9931"/>
                <a:gd name="connsiteX302" fmla="*/ 4059 w 10000"/>
                <a:gd name="connsiteY302" fmla="*/ 450 h 9931"/>
                <a:gd name="connsiteX303" fmla="*/ 3790 w 10000"/>
                <a:gd name="connsiteY303" fmla="*/ 389 h 9931"/>
                <a:gd name="connsiteX304" fmla="*/ 3406 w 10000"/>
                <a:gd name="connsiteY304" fmla="*/ 273 h 9931"/>
                <a:gd name="connsiteX305" fmla="*/ 3268 w 10000"/>
                <a:gd name="connsiteY305" fmla="*/ 339 h 9931"/>
                <a:gd name="connsiteX306" fmla="*/ 3274 w 10000"/>
                <a:gd name="connsiteY306" fmla="*/ 241 h 9931"/>
                <a:gd name="connsiteX307" fmla="*/ 3175 w 10000"/>
                <a:gd name="connsiteY307" fmla="*/ 339 h 9931"/>
                <a:gd name="connsiteX308" fmla="*/ 3027 w 10000"/>
                <a:gd name="connsiteY308" fmla="*/ 228 h 9931"/>
                <a:gd name="connsiteX309" fmla="*/ 2777 w 10000"/>
                <a:gd name="connsiteY309" fmla="*/ 353 h 9931"/>
                <a:gd name="connsiteX310" fmla="*/ 2771 w 10000"/>
                <a:gd name="connsiteY310" fmla="*/ 325 h 9931"/>
                <a:gd name="connsiteX311" fmla="*/ 2505 w 10000"/>
                <a:gd name="connsiteY311" fmla="*/ 372 h 9931"/>
                <a:gd name="connsiteX312" fmla="*/ 2543 w 10000"/>
                <a:gd name="connsiteY312" fmla="*/ 443 h 9931"/>
                <a:gd name="connsiteX313" fmla="*/ 2024 w 10000"/>
                <a:gd name="connsiteY313" fmla="*/ 295 h 9931"/>
                <a:gd name="connsiteX314" fmla="*/ 1219 w 10000"/>
                <a:gd name="connsiteY314" fmla="*/ 199 h 9931"/>
                <a:gd name="connsiteX315" fmla="*/ 1186 w 10000"/>
                <a:gd name="connsiteY315" fmla="*/ 149 h 9931"/>
                <a:gd name="connsiteX316" fmla="*/ 931 w 10000"/>
                <a:gd name="connsiteY316" fmla="*/ 104 h 9931"/>
                <a:gd name="connsiteX317" fmla="*/ 843 w 10000"/>
                <a:gd name="connsiteY317" fmla="*/ 85 h 9931"/>
                <a:gd name="connsiteX318" fmla="*/ 753 w 10000"/>
                <a:gd name="connsiteY318" fmla="*/ 149 h 9931"/>
                <a:gd name="connsiteX319" fmla="*/ 577 w 10000"/>
                <a:gd name="connsiteY319" fmla="*/ 183 h 9931"/>
                <a:gd name="connsiteX320" fmla="*/ 417 w 10000"/>
                <a:gd name="connsiteY320" fmla="*/ 246 h 9931"/>
                <a:gd name="connsiteX321" fmla="*/ 332 w 10000"/>
                <a:gd name="connsiteY321" fmla="*/ 367 h 9931"/>
                <a:gd name="connsiteX322" fmla="*/ 135 w 10000"/>
                <a:gd name="connsiteY322" fmla="*/ 389 h 9931"/>
                <a:gd name="connsiteX323" fmla="*/ 88 w 10000"/>
                <a:gd name="connsiteY323" fmla="*/ 460 h 9931"/>
                <a:gd name="connsiteX324" fmla="*/ 332 w 10000"/>
                <a:gd name="connsiteY324" fmla="*/ 614 h 9931"/>
                <a:gd name="connsiteX325" fmla="*/ 437 w 10000"/>
                <a:gd name="connsiteY325" fmla="*/ 672 h 9931"/>
                <a:gd name="connsiteX326" fmla="*/ 527 w 10000"/>
                <a:gd name="connsiteY326" fmla="*/ 714 h 9931"/>
                <a:gd name="connsiteX327" fmla="*/ 332 w 10000"/>
                <a:gd name="connsiteY327" fmla="*/ 739 h 9931"/>
                <a:gd name="connsiteX328" fmla="*/ 332 w 10000"/>
                <a:gd name="connsiteY328" fmla="*/ 678 h 9931"/>
                <a:gd name="connsiteX329" fmla="*/ 255 w 10000"/>
                <a:gd name="connsiteY329" fmla="*/ 678 h 9931"/>
                <a:gd name="connsiteX330" fmla="*/ 0 w 10000"/>
                <a:gd name="connsiteY330" fmla="*/ 799 h 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Lst>
              <a:rect l="l" t="t" r="r" b="b"/>
              <a:pathLst>
                <a:path w="10000" h="9931">
                  <a:moveTo>
                    <a:pt x="0" y="799"/>
                  </a:moveTo>
                  <a:lnTo>
                    <a:pt x="137" y="826"/>
                  </a:lnTo>
                  <a:lnTo>
                    <a:pt x="85" y="841"/>
                  </a:lnTo>
                  <a:cubicBezTo>
                    <a:pt x="102" y="866"/>
                    <a:pt x="120" y="890"/>
                    <a:pt x="137" y="915"/>
                  </a:cubicBezTo>
                  <a:lnTo>
                    <a:pt x="357" y="902"/>
                  </a:lnTo>
                  <a:cubicBezTo>
                    <a:pt x="372" y="917"/>
                    <a:pt x="386" y="932"/>
                    <a:pt x="401" y="947"/>
                  </a:cubicBezTo>
                  <a:cubicBezTo>
                    <a:pt x="430" y="936"/>
                    <a:pt x="460" y="926"/>
                    <a:pt x="489" y="915"/>
                  </a:cubicBezTo>
                  <a:cubicBezTo>
                    <a:pt x="498" y="953"/>
                    <a:pt x="507" y="996"/>
                    <a:pt x="516" y="1037"/>
                  </a:cubicBezTo>
                  <a:lnTo>
                    <a:pt x="209" y="1146"/>
                  </a:lnTo>
                  <a:cubicBezTo>
                    <a:pt x="192" y="1185"/>
                    <a:pt x="176" y="1226"/>
                    <a:pt x="159" y="1266"/>
                  </a:cubicBezTo>
                  <a:cubicBezTo>
                    <a:pt x="175" y="1282"/>
                    <a:pt x="190" y="1295"/>
                    <a:pt x="206" y="1309"/>
                  </a:cubicBezTo>
                  <a:cubicBezTo>
                    <a:pt x="244" y="1316"/>
                    <a:pt x="281" y="1324"/>
                    <a:pt x="319" y="1331"/>
                  </a:cubicBezTo>
                  <a:cubicBezTo>
                    <a:pt x="302" y="1350"/>
                    <a:pt x="286" y="1370"/>
                    <a:pt x="269" y="1390"/>
                  </a:cubicBezTo>
                  <a:cubicBezTo>
                    <a:pt x="285" y="1409"/>
                    <a:pt x="300" y="1430"/>
                    <a:pt x="316" y="1448"/>
                  </a:cubicBezTo>
                  <a:cubicBezTo>
                    <a:pt x="330" y="1450"/>
                    <a:pt x="343" y="1453"/>
                    <a:pt x="357" y="1455"/>
                  </a:cubicBezTo>
                  <a:cubicBezTo>
                    <a:pt x="377" y="1431"/>
                    <a:pt x="397" y="1404"/>
                    <a:pt x="417" y="1379"/>
                  </a:cubicBezTo>
                  <a:cubicBezTo>
                    <a:pt x="435" y="1425"/>
                    <a:pt x="452" y="1467"/>
                    <a:pt x="470" y="1507"/>
                  </a:cubicBezTo>
                  <a:cubicBezTo>
                    <a:pt x="458" y="1525"/>
                    <a:pt x="446" y="1543"/>
                    <a:pt x="434" y="1562"/>
                  </a:cubicBezTo>
                  <a:lnTo>
                    <a:pt x="566" y="1493"/>
                  </a:lnTo>
                  <a:cubicBezTo>
                    <a:pt x="603" y="1523"/>
                    <a:pt x="639" y="1555"/>
                    <a:pt x="676" y="1587"/>
                  </a:cubicBezTo>
                  <a:lnTo>
                    <a:pt x="840" y="1512"/>
                  </a:lnTo>
                  <a:lnTo>
                    <a:pt x="687" y="1749"/>
                  </a:lnTo>
                  <a:cubicBezTo>
                    <a:pt x="648" y="1764"/>
                    <a:pt x="608" y="1778"/>
                    <a:pt x="569" y="1794"/>
                  </a:cubicBezTo>
                  <a:cubicBezTo>
                    <a:pt x="568" y="1809"/>
                    <a:pt x="567" y="1827"/>
                    <a:pt x="566" y="1843"/>
                  </a:cubicBezTo>
                  <a:lnTo>
                    <a:pt x="434" y="1851"/>
                  </a:lnTo>
                  <a:cubicBezTo>
                    <a:pt x="404" y="1882"/>
                    <a:pt x="373" y="1911"/>
                    <a:pt x="343" y="1941"/>
                  </a:cubicBezTo>
                  <a:cubicBezTo>
                    <a:pt x="385" y="1917"/>
                    <a:pt x="428" y="1895"/>
                    <a:pt x="470" y="1872"/>
                  </a:cubicBezTo>
                  <a:lnTo>
                    <a:pt x="604" y="1878"/>
                  </a:lnTo>
                  <a:cubicBezTo>
                    <a:pt x="622" y="1853"/>
                    <a:pt x="641" y="1828"/>
                    <a:pt x="659" y="1803"/>
                  </a:cubicBezTo>
                  <a:cubicBezTo>
                    <a:pt x="689" y="1796"/>
                    <a:pt x="720" y="1790"/>
                    <a:pt x="750" y="1783"/>
                  </a:cubicBezTo>
                  <a:lnTo>
                    <a:pt x="1035" y="1609"/>
                  </a:lnTo>
                  <a:cubicBezTo>
                    <a:pt x="1053" y="1587"/>
                    <a:pt x="1070" y="1562"/>
                    <a:pt x="1088" y="1538"/>
                  </a:cubicBezTo>
                  <a:cubicBezTo>
                    <a:pt x="1071" y="1522"/>
                    <a:pt x="1055" y="1506"/>
                    <a:pt x="1038" y="1490"/>
                  </a:cubicBezTo>
                  <a:lnTo>
                    <a:pt x="1299" y="1272"/>
                  </a:lnTo>
                  <a:cubicBezTo>
                    <a:pt x="1314" y="1280"/>
                    <a:pt x="1328" y="1287"/>
                    <a:pt x="1343" y="1293"/>
                  </a:cubicBezTo>
                  <a:cubicBezTo>
                    <a:pt x="1308" y="1310"/>
                    <a:pt x="1274" y="1327"/>
                    <a:pt x="1239" y="1343"/>
                  </a:cubicBezTo>
                  <a:cubicBezTo>
                    <a:pt x="1227" y="1376"/>
                    <a:pt x="1215" y="1413"/>
                    <a:pt x="1203" y="1448"/>
                  </a:cubicBezTo>
                  <a:lnTo>
                    <a:pt x="1269" y="1448"/>
                  </a:lnTo>
                  <a:cubicBezTo>
                    <a:pt x="1248" y="1468"/>
                    <a:pt x="1227" y="1486"/>
                    <a:pt x="1206" y="1505"/>
                  </a:cubicBezTo>
                  <a:lnTo>
                    <a:pt x="1450" y="1427"/>
                  </a:lnTo>
                  <a:cubicBezTo>
                    <a:pt x="1468" y="1388"/>
                    <a:pt x="1487" y="1355"/>
                    <a:pt x="1505" y="1321"/>
                  </a:cubicBezTo>
                  <a:cubicBezTo>
                    <a:pt x="1545" y="1311"/>
                    <a:pt x="1586" y="1302"/>
                    <a:pt x="1626" y="1291"/>
                  </a:cubicBezTo>
                  <a:cubicBezTo>
                    <a:pt x="1612" y="1310"/>
                    <a:pt x="1599" y="1329"/>
                    <a:pt x="1585" y="1348"/>
                  </a:cubicBezTo>
                  <a:lnTo>
                    <a:pt x="1793" y="1427"/>
                  </a:lnTo>
                  <a:lnTo>
                    <a:pt x="2172" y="1438"/>
                  </a:lnTo>
                  <a:cubicBezTo>
                    <a:pt x="2181" y="1461"/>
                    <a:pt x="2191" y="1484"/>
                    <a:pt x="2200" y="1507"/>
                  </a:cubicBezTo>
                  <a:lnTo>
                    <a:pt x="2274" y="1569"/>
                  </a:lnTo>
                  <a:cubicBezTo>
                    <a:pt x="2300" y="1583"/>
                    <a:pt x="2325" y="1595"/>
                    <a:pt x="2351" y="1606"/>
                  </a:cubicBezTo>
                  <a:lnTo>
                    <a:pt x="2499" y="1594"/>
                  </a:lnTo>
                  <a:cubicBezTo>
                    <a:pt x="2538" y="1609"/>
                    <a:pt x="2576" y="1625"/>
                    <a:pt x="2615" y="1640"/>
                  </a:cubicBezTo>
                  <a:cubicBezTo>
                    <a:pt x="2608" y="1665"/>
                    <a:pt x="2602" y="1694"/>
                    <a:pt x="2595" y="1719"/>
                  </a:cubicBezTo>
                  <a:lnTo>
                    <a:pt x="2771" y="1825"/>
                  </a:lnTo>
                  <a:cubicBezTo>
                    <a:pt x="2788" y="1880"/>
                    <a:pt x="2806" y="1934"/>
                    <a:pt x="2823" y="1988"/>
                  </a:cubicBezTo>
                  <a:cubicBezTo>
                    <a:pt x="2885" y="2055"/>
                    <a:pt x="2948" y="2121"/>
                    <a:pt x="3010" y="2191"/>
                  </a:cubicBezTo>
                  <a:cubicBezTo>
                    <a:pt x="3016" y="2231"/>
                    <a:pt x="3021" y="2269"/>
                    <a:pt x="3027" y="2308"/>
                  </a:cubicBezTo>
                  <a:lnTo>
                    <a:pt x="3263" y="2421"/>
                  </a:lnTo>
                  <a:cubicBezTo>
                    <a:pt x="3301" y="2427"/>
                    <a:pt x="3340" y="2432"/>
                    <a:pt x="3378" y="2439"/>
                  </a:cubicBezTo>
                  <a:cubicBezTo>
                    <a:pt x="3390" y="2488"/>
                    <a:pt x="3402" y="2539"/>
                    <a:pt x="3414" y="2589"/>
                  </a:cubicBezTo>
                  <a:lnTo>
                    <a:pt x="3263" y="2589"/>
                  </a:lnTo>
                  <a:cubicBezTo>
                    <a:pt x="3281" y="2652"/>
                    <a:pt x="3300" y="2714"/>
                    <a:pt x="3318" y="2777"/>
                  </a:cubicBezTo>
                  <a:cubicBezTo>
                    <a:pt x="3308" y="2939"/>
                    <a:pt x="3298" y="3105"/>
                    <a:pt x="3288" y="3271"/>
                  </a:cubicBezTo>
                  <a:cubicBezTo>
                    <a:pt x="3338" y="3361"/>
                    <a:pt x="3389" y="3450"/>
                    <a:pt x="3439" y="3539"/>
                  </a:cubicBezTo>
                  <a:cubicBezTo>
                    <a:pt x="3484" y="3609"/>
                    <a:pt x="3528" y="3681"/>
                    <a:pt x="3573" y="3753"/>
                  </a:cubicBezTo>
                  <a:lnTo>
                    <a:pt x="3727" y="3791"/>
                  </a:lnTo>
                  <a:cubicBezTo>
                    <a:pt x="3765" y="3832"/>
                    <a:pt x="3802" y="3874"/>
                    <a:pt x="3840" y="3914"/>
                  </a:cubicBezTo>
                  <a:cubicBezTo>
                    <a:pt x="3875" y="3987"/>
                    <a:pt x="3909" y="4060"/>
                    <a:pt x="3944" y="4132"/>
                  </a:cubicBezTo>
                  <a:lnTo>
                    <a:pt x="4136" y="4350"/>
                  </a:lnTo>
                  <a:cubicBezTo>
                    <a:pt x="4159" y="4405"/>
                    <a:pt x="4182" y="4459"/>
                    <a:pt x="4205" y="4515"/>
                  </a:cubicBezTo>
                  <a:lnTo>
                    <a:pt x="4372" y="4655"/>
                  </a:lnTo>
                  <a:cubicBezTo>
                    <a:pt x="4388" y="4641"/>
                    <a:pt x="4403" y="4628"/>
                    <a:pt x="4419" y="4615"/>
                  </a:cubicBezTo>
                  <a:lnTo>
                    <a:pt x="4024" y="4098"/>
                  </a:lnTo>
                  <a:cubicBezTo>
                    <a:pt x="4017" y="4051"/>
                    <a:pt x="4009" y="4007"/>
                    <a:pt x="4002" y="3958"/>
                  </a:cubicBezTo>
                  <a:lnTo>
                    <a:pt x="4084" y="3989"/>
                  </a:lnTo>
                  <a:cubicBezTo>
                    <a:pt x="4134" y="4067"/>
                    <a:pt x="4185" y="4143"/>
                    <a:pt x="4235" y="4222"/>
                  </a:cubicBezTo>
                  <a:lnTo>
                    <a:pt x="4436" y="4391"/>
                  </a:lnTo>
                  <a:cubicBezTo>
                    <a:pt x="4434" y="4411"/>
                    <a:pt x="4432" y="4432"/>
                    <a:pt x="4430" y="4452"/>
                  </a:cubicBezTo>
                  <a:lnTo>
                    <a:pt x="4699" y="4682"/>
                  </a:lnTo>
                  <a:cubicBezTo>
                    <a:pt x="4713" y="4712"/>
                    <a:pt x="4726" y="4747"/>
                    <a:pt x="4740" y="4778"/>
                  </a:cubicBezTo>
                  <a:cubicBezTo>
                    <a:pt x="4730" y="4802"/>
                    <a:pt x="4720" y="4828"/>
                    <a:pt x="4710" y="4852"/>
                  </a:cubicBezTo>
                  <a:cubicBezTo>
                    <a:pt x="4730" y="4880"/>
                    <a:pt x="4751" y="4907"/>
                    <a:pt x="4771" y="4936"/>
                  </a:cubicBezTo>
                  <a:lnTo>
                    <a:pt x="5306" y="5179"/>
                  </a:lnTo>
                  <a:lnTo>
                    <a:pt x="5548" y="5153"/>
                  </a:lnTo>
                  <a:lnTo>
                    <a:pt x="5707" y="5266"/>
                  </a:lnTo>
                  <a:lnTo>
                    <a:pt x="5869" y="5333"/>
                  </a:lnTo>
                  <a:lnTo>
                    <a:pt x="6037" y="5353"/>
                  </a:lnTo>
                  <a:cubicBezTo>
                    <a:pt x="6087" y="5410"/>
                    <a:pt x="6138" y="5468"/>
                    <a:pt x="6188" y="5528"/>
                  </a:cubicBezTo>
                  <a:cubicBezTo>
                    <a:pt x="6192" y="5554"/>
                    <a:pt x="6195" y="5579"/>
                    <a:pt x="6199" y="5606"/>
                  </a:cubicBezTo>
                  <a:cubicBezTo>
                    <a:pt x="6216" y="5602"/>
                    <a:pt x="6234" y="5596"/>
                    <a:pt x="6251" y="5592"/>
                  </a:cubicBezTo>
                  <a:lnTo>
                    <a:pt x="6399" y="5719"/>
                  </a:lnTo>
                  <a:lnTo>
                    <a:pt x="6581" y="5808"/>
                  </a:lnTo>
                  <a:cubicBezTo>
                    <a:pt x="6585" y="5784"/>
                    <a:pt x="6590" y="5758"/>
                    <a:pt x="6594" y="5735"/>
                  </a:cubicBezTo>
                  <a:cubicBezTo>
                    <a:pt x="6624" y="5716"/>
                    <a:pt x="6655" y="5698"/>
                    <a:pt x="6685" y="5679"/>
                  </a:cubicBezTo>
                  <a:lnTo>
                    <a:pt x="6773" y="5719"/>
                  </a:lnTo>
                  <a:cubicBezTo>
                    <a:pt x="6777" y="5746"/>
                    <a:pt x="6780" y="5776"/>
                    <a:pt x="6784" y="5803"/>
                  </a:cubicBezTo>
                  <a:cubicBezTo>
                    <a:pt x="6796" y="5882"/>
                    <a:pt x="6808" y="5958"/>
                    <a:pt x="6820" y="6037"/>
                  </a:cubicBezTo>
                  <a:lnTo>
                    <a:pt x="6625" y="6264"/>
                  </a:lnTo>
                  <a:cubicBezTo>
                    <a:pt x="6606" y="6339"/>
                    <a:pt x="6586" y="6412"/>
                    <a:pt x="6567" y="6487"/>
                  </a:cubicBezTo>
                  <a:cubicBezTo>
                    <a:pt x="6561" y="6571"/>
                    <a:pt x="6554" y="6656"/>
                    <a:pt x="6548" y="6739"/>
                  </a:cubicBezTo>
                  <a:lnTo>
                    <a:pt x="6710" y="6915"/>
                  </a:lnTo>
                  <a:lnTo>
                    <a:pt x="6899" y="7347"/>
                  </a:lnTo>
                  <a:lnTo>
                    <a:pt x="7344" y="7639"/>
                  </a:lnTo>
                  <a:cubicBezTo>
                    <a:pt x="7351" y="7720"/>
                    <a:pt x="7359" y="7801"/>
                    <a:pt x="7366" y="7884"/>
                  </a:cubicBezTo>
                  <a:cubicBezTo>
                    <a:pt x="7333" y="8073"/>
                    <a:pt x="7300" y="8260"/>
                    <a:pt x="7267" y="8450"/>
                  </a:cubicBezTo>
                  <a:cubicBezTo>
                    <a:pt x="7268" y="8550"/>
                    <a:pt x="7269" y="8653"/>
                    <a:pt x="7270" y="8753"/>
                  </a:cubicBezTo>
                  <a:lnTo>
                    <a:pt x="7111" y="9112"/>
                  </a:lnTo>
                  <a:cubicBezTo>
                    <a:pt x="7106" y="9228"/>
                    <a:pt x="7102" y="9342"/>
                    <a:pt x="7097" y="9459"/>
                  </a:cubicBezTo>
                  <a:cubicBezTo>
                    <a:pt x="7135" y="9468"/>
                    <a:pt x="7172" y="9478"/>
                    <a:pt x="7210" y="9487"/>
                  </a:cubicBezTo>
                  <a:cubicBezTo>
                    <a:pt x="7202" y="9574"/>
                    <a:pt x="7193" y="9663"/>
                    <a:pt x="7185" y="9749"/>
                  </a:cubicBezTo>
                  <a:cubicBezTo>
                    <a:pt x="7145" y="9809"/>
                    <a:pt x="7104" y="9867"/>
                    <a:pt x="7064" y="9928"/>
                  </a:cubicBezTo>
                  <a:cubicBezTo>
                    <a:pt x="7129" y="9947"/>
                    <a:pt x="7462" y="9886"/>
                    <a:pt x="7572" y="9860"/>
                  </a:cubicBezTo>
                  <a:lnTo>
                    <a:pt x="7723" y="9773"/>
                  </a:lnTo>
                  <a:lnTo>
                    <a:pt x="7849" y="9517"/>
                  </a:lnTo>
                  <a:cubicBezTo>
                    <a:pt x="7817" y="9480"/>
                    <a:pt x="7785" y="9442"/>
                    <a:pt x="7753" y="9408"/>
                  </a:cubicBezTo>
                  <a:lnTo>
                    <a:pt x="7951" y="9410"/>
                  </a:lnTo>
                  <a:cubicBezTo>
                    <a:pt x="7953" y="9350"/>
                    <a:pt x="7955" y="9295"/>
                    <a:pt x="7957" y="9236"/>
                  </a:cubicBezTo>
                  <a:lnTo>
                    <a:pt x="8283" y="9205"/>
                  </a:lnTo>
                  <a:cubicBezTo>
                    <a:pt x="8316" y="9163"/>
                    <a:pt x="8349" y="9123"/>
                    <a:pt x="8382" y="9083"/>
                  </a:cubicBezTo>
                  <a:lnTo>
                    <a:pt x="8250" y="8848"/>
                  </a:lnTo>
                  <a:lnTo>
                    <a:pt x="8520" y="8927"/>
                  </a:lnTo>
                  <a:cubicBezTo>
                    <a:pt x="8556" y="8891"/>
                    <a:pt x="8593" y="8858"/>
                    <a:pt x="8629" y="8822"/>
                  </a:cubicBezTo>
                  <a:lnTo>
                    <a:pt x="8995" y="8395"/>
                  </a:lnTo>
                  <a:cubicBezTo>
                    <a:pt x="9002" y="8321"/>
                    <a:pt x="9010" y="8244"/>
                    <a:pt x="9017" y="8172"/>
                  </a:cubicBezTo>
                  <a:lnTo>
                    <a:pt x="9300" y="7983"/>
                  </a:lnTo>
                  <a:lnTo>
                    <a:pt x="9555" y="7909"/>
                  </a:lnTo>
                  <a:cubicBezTo>
                    <a:pt x="9604" y="7800"/>
                    <a:pt x="9652" y="7690"/>
                    <a:pt x="9701" y="7584"/>
                  </a:cubicBezTo>
                  <a:cubicBezTo>
                    <a:pt x="9707" y="7479"/>
                    <a:pt x="9714" y="7377"/>
                    <a:pt x="9720" y="7272"/>
                  </a:cubicBezTo>
                  <a:lnTo>
                    <a:pt x="10000" y="6960"/>
                  </a:lnTo>
                  <a:cubicBezTo>
                    <a:pt x="9993" y="6872"/>
                    <a:pt x="9985" y="6782"/>
                    <a:pt x="9978" y="6694"/>
                  </a:cubicBezTo>
                  <a:lnTo>
                    <a:pt x="9690" y="6545"/>
                  </a:lnTo>
                  <a:lnTo>
                    <a:pt x="9311" y="6511"/>
                  </a:lnTo>
                  <a:cubicBezTo>
                    <a:pt x="9299" y="6484"/>
                    <a:pt x="9287" y="6457"/>
                    <a:pt x="9275" y="6429"/>
                  </a:cubicBezTo>
                  <a:lnTo>
                    <a:pt x="9110" y="6373"/>
                  </a:lnTo>
                  <a:lnTo>
                    <a:pt x="8778" y="6466"/>
                  </a:lnTo>
                  <a:cubicBezTo>
                    <a:pt x="8783" y="6431"/>
                    <a:pt x="8787" y="6392"/>
                    <a:pt x="8792" y="6356"/>
                  </a:cubicBezTo>
                  <a:lnTo>
                    <a:pt x="8901" y="6211"/>
                  </a:lnTo>
                  <a:lnTo>
                    <a:pt x="8778" y="6023"/>
                  </a:lnTo>
                  <a:lnTo>
                    <a:pt x="8591" y="5921"/>
                  </a:lnTo>
                  <a:lnTo>
                    <a:pt x="8360" y="5906"/>
                  </a:lnTo>
                  <a:lnTo>
                    <a:pt x="8146" y="5725"/>
                  </a:lnTo>
                  <a:cubicBezTo>
                    <a:pt x="8118" y="5700"/>
                    <a:pt x="8089" y="5678"/>
                    <a:pt x="8061" y="5652"/>
                  </a:cubicBezTo>
                  <a:cubicBezTo>
                    <a:pt x="8013" y="5628"/>
                    <a:pt x="7966" y="5603"/>
                    <a:pt x="7918" y="5577"/>
                  </a:cubicBezTo>
                  <a:lnTo>
                    <a:pt x="7531" y="5565"/>
                  </a:lnTo>
                  <a:lnTo>
                    <a:pt x="7380" y="5438"/>
                  </a:lnTo>
                  <a:cubicBezTo>
                    <a:pt x="7347" y="5473"/>
                    <a:pt x="7314" y="5508"/>
                    <a:pt x="7281" y="5541"/>
                  </a:cubicBezTo>
                  <a:cubicBezTo>
                    <a:pt x="7276" y="5507"/>
                    <a:pt x="7272" y="5473"/>
                    <a:pt x="7267" y="5436"/>
                  </a:cubicBezTo>
                  <a:lnTo>
                    <a:pt x="7004" y="5533"/>
                  </a:lnTo>
                  <a:lnTo>
                    <a:pt x="6866" y="5745"/>
                  </a:lnTo>
                  <a:cubicBezTo>
                    <a:pt x="6851" y="5731"/>
                    <a:pt x="6837" y="5716"/>
                    <a:pt x="6822" y="5701"/>
                  </a:cubicBezTo>
                  <a:cubicBezTo>
                    <a:pt x="6776" y="5679"/>
                    <a:pt x="6731" y="5655"/>
                    <a:pt x="6685" y="5631"/>
                  </a:cubicBezTo>
                  <a:lnTo>
                    <a:pt x="6528" y="5684"/>
                  </a:lnTo>
                  <a:lnTo>
                    <a:pt x="6435" y="5624"/>
                  </a:lnTo>
                  <a:cubicBezTo>
                    <a:pt x="6407" y="5595"/>
                    <a:pt x="6378" y="5567"/>
                    <a:pt x="6350" y="5538"/>
                  </a:cubicBezTo>
                  <a:cubicBezTo>
                    <a:pt x="6361" y="5436"/>
                    <a:pt x="6372" y="5338"/>
                    <a:pt x="6383" y="5234"/>
                  </a:cubicBezTo>
                  <a:lnTo>
                    <a:pt x="6243" y="5166"/>
                  </a:lnTo>
                  <a:lnTo>
                    <a:pt x="5957" y="5166"/>
                  </a:lnTo>
                  <a:cubicBezTo>
                    <a:pt x="5983" y="5116"/>
                    <a:pt x="6008" y="5064"/>
                    <a:pt x="6034" y="5011"/>
                  </a:cubicBezTo>
                  <a:cubicBezTo>
                    <a:pt x="6061" y="4934"/>
                    <a:pt x="6087" y="4856"/>
                    <a:pt x="6114" y="4780"/>
                  </a:cubicBezTo>
                  <a:cubicBezTo>
                    <a:pt x="6083" y="4766"/>
                    <a:pt x="6051" y="4753"/>
                    <a:pt x="6020" y="4739"/>
                  </a:cubicBezTo>
                  <a:lnTo>
                    <a:pt x="5842" y="4791"/>
                  </a:lnTo>
                  <a:cubicBezTo>
                    <a:pt x="5812" y="4854"/>
                    <a:pt x="5781" y="4917"/>
                    <a:pt x="5751" y="4980"/>
                  </a:cubicBezTo>
                  <a:lnTo>
                    <a:pt x="5444" y="4958"/>
                  </a:lnTo>
                  <a:cubicBezTo>
                    <a:pt x="5394" y="4875"/>
                    <a:pt x="5345" y="4791"/>
                    <a:pt x="5295" y="4707"/>
                  </a:cubicBezTo>
                  <a:cubicBezTo>
                    <a:pt x="5313" y="4615"/>
                    <a:pt x="5332" y="4523"/>
                    <a:pt x="5350" y="4429"/>
                  </a:cubicBezTo>
                  <a:lnTo>
                    <a:pt x="5320" y="4282"/>
                  </a:lnTo>
                  <a:cubicBezTo>
                    <a:pt x="5379" y="4233"/>
                    <a:pt x="5437" y="4181"/>
                    <a:pt x="5496" y="4132"/>
                  </a:cubicBezTo>
                  <a:lnTo>
                    <a:pt x="5729" y="4122"/>
                  </a:lnTo>
                  <a:lnTo>
                    <a:pt x="5916" y="4189"/>
                  </a:lnTo>
                  <a:cubicBezTo>
                    <a:pt x="5917" y="4158"/>
                    <a:pt x="5918" y="4131"/>
                    <a:pt x="5919" y="4098"/>
                  </a:cubicBezTo>
                  <a:cubicBezTo>
                    <a:pt x="5954" y="4079"/>
                    <a:pt x="5988" y="4058"/>
                    <a:pt x="6023" y="4038"/>
                  </a:cubicBezTo>
                  <a:lnTo>
                    <a:pt x="6342" y="4112"/>
                  </a:lnTo>
                  <a:cubicBezTo>
                    <a:pt x="6367" y="4135"/>
                    <a:pt x="6391" y="4158"/>
                    <a:pt x="6416" y="4181"/>
                  </a:cubicBezTo>
                  <a:cubicBezTo>
                    <a:pt x="6420" y="4224"/>
                    <a:pt x="6423" y="4268"/>
                    <a:pt x="6427" y="4312"/>
                  </a:cubicBezTo>
                  <a:cubicBezTo>
                    <a:pt x="6462" y="4369"/>
                    <a:pt x="6496" y="4427"/>
                    <a:pt x="6531" y="4483"/>
                  </a:cubicBezTo>
                  <a:cubicBezTo>
                    <a:pt x="6551" y="4482"/>
                    <a:pt x="6572" y="4482"/>
                    <a:pt x="6592" y="4481"/>
                  </a:cubicBezTo>
                  <a:cubicBezTo>
                    <a:pt x="6600" y="4438"/>
                    <a:pt x="6608" y="4395"/>
                    <a:pt x="6616" y="4350"/>
                  </a:cubicBezTo>
                  <a:cubicBezTo>
                    <a:pt x="6582" y="4248"/>
                    <a:pt x="6549" y="4144"/>
                    <a:pt x="6515" y="4038"/>
                  </a:cubicBezTo>
                  <a:cubicBezTo>
                    <a:pt x="6535" y="3998"/>
                    <a:pt x="6555" y="3955"/>
                    <a:pt x="6575" y="3914"/>
                  </a:cubicBezTo>
                  <a:lnTo>
                    <a:pt x="6954" y="3663"/>
                  </a:lnTo>
                  <a:cubicBezTo>
                    <a:pt x="6938" y="3601"/>
                    <a:pt x="6921" y="3540"/>
                    <a:pt x="6905" y="3476"/>
                  </a:cubicBezTo>
                  <a:cubicBezTo>
                    <a:pt x="6921" y="3496"/>
                    <a:pt x="6938" y="3516"/>
                    <a:pt x="6954" y="3539"/>
                  </a:cubicBezTo>
                  <a:cubicBezTo>
                    <a:pt x="6975" y="3488"/>
                    <a:pt x="6996" y="3438"/>
                    <a:pt x="7017" y="3388"/>
                  </a:cubicBezTo>
                  <a:cubicBezTo>
                    <a:pt x="7044" y="3335"/>
                    <a:pt x="7070" y="3281"/>
                    <a:pt x="7097" y="3228"/>
                  </a:cubicBezTo>
                  <a:lnTo>
                    <a:pt x="7391" y="3152"/>
                  </a:lnTo>
                  <a:cubicBezTo>
                    <a:pt x="7363" y="3140"/>
                    <a:pt x="7336" y="3127"/>
                    <a:pt x="7308" y="3114"/>
                  </a:cubicBezTo>
                  <a:cubicBezTo>
                    <a:pt x="7327" y="3074"/>
                    <a:pt x="7347" y="3033"/>
                    <a:pt x="7366" y="2991"/>
                  </a:cubicBezTo>
                  <a:lnTo>
                    <a:pt x="7608" y="2900"/>
                  </a:lnTo>
                  <a:cubicBezTo>
                    <a:pt x="7610" y="2883"/>
                    <a:pt x="7611" y="2868"/>
                    <a:pt x="7613" y="2853"/>
                  </a:cubicBezTo>
                  <a:lnTo>
                    <a:pt x="7786" y="2782"/>
                  </a:lnTo>
                  <a:cubicBezTo>
                    <a:pt x="7785" y="2802"/>
                    <a:pt x="7785" y="2820"/>
                    <a:pt x="7784" y="2839"/>
                  </a:cubicBezTo>
                  <a:lnTo>
                    <a:pt x="7888" y="2830"/>
                  </a:lnTo>
                  <a:lnTo>
                    <a:pt x="7685" y="2907"/>
                  </a:lnTo>
                  <a:cubicBezTo>
                    <a:pt x="7702" y="2938"/>
                    <a:pt x="7720" y="2972"/>
                    <a:pt x="7737" y="3001"/>
                  </a:cubicBezTo>
                  <a:cubicBezTo>
                    <a:pt x="7767" y="2971"/>
                    <a:pt x="7798" y="2937"/>
                    <a:pt x="7828" y="2905"/>
                  </a:cubicBezTo>
                  <a:lnTo>
                    <a:pt x="8055" y="2839"/>
                  </a:lnTo>
                  <a:cubicBezTo>
                    <a:pt x="8085" y="2815"/>
                    <a:pt x="8116" y="2792"/>
                    <a:pt x="8146" y="2765"/>
                  </a:cubicBezTo>
                  <a:cubicBezTo>
                    <a:pt x="8129" y="2739"/>
                    <a:pt x="8111" y="2714"/>
                    <a:pt x="8094" y="2688"/>
                  </a:cubicBezTo>
                  <a:cubicBezTo>
                    <a:pt x="8075" y="2730"/>
                    <a:pt x="8055" y="2774"/>
                    <a:pt x="8036" y="2815"/>
                  </a:cubicBezTo>
                  <a:lnTo>
                    <a:pt x="7844" y="2782"/>
                  </a:lnTo>
                  <a:lnTo>
                    <a:pt x="7742" y="2685"/>
                  </a:lnTo>
                  <a:cubicBezTo>
                    <a:pt x="7756" y="2662"/>
                    <a:pt x="7770" y="2640"/>
                    <a:pt x="7784" y="2617"/>
                  </a:cubicBezTo>
                  <a:lnTo>
                    <a:pt x="7644" y="2595"/>
                  </a:lnTo>
                  <a:lnTo>
                    <a:pt x="7822" y="2545"/>
                  </a:lnTo>
                  <a:cubicBezTo>
                    <a:pt x="7789" y="2527"/>
                    <a:pt x="7756" y="2507"/>
                    <a:pt x="7723" y="2487"/>
                  </a:cubicBezTo>
                  <a:lnTo>
                    <a:pt x="7468" y="2530"/>
                  </a:lnTo>
                  <a:lnTo>
                    <a:pt x="7660" y="2392"/>
                  </a:lnTo>
                  <a:lnTo>
                    <a:pt x="8130" y="2392"/>
                  </a:lnTo>
                  <a:lnTo>
                    <a:pt x="8465" y="2209"/>
                  </a:lnTo>
                  <a:cubicBezTo>
                    <a:pt x="8459" y="2161"/>
                    <a:pt x="8454" y="2113"/>
                    <a:pt x="8448" y="2067"/>
                  </a:cubicBezTo>
                  <a:lnTo>
                    <a:pt x="8347" y="2091"/>
                  </a:lnTo>
                  <a:lnTo>
                    <a:pt x="8347" y="2017"/>
                  </a:lnTo>
                  <a:lnTo>
                    <a:pt x="8116" y="2103"/>
                  </a:lnTo>
                  <a:cubicBezTo>
                    <a:pt x="8096" y="2090"/>
                    <a:pt x="8075" y="2078"/>
                    <a:pt x="8055" y="2065"/>
                  </a:cubicBezTo>
                  <a:lnTo>
                    <a:pt x="8333" y="1971"/>
                  </a:lnTo>
                  <a:lnTo>
                    <a:pt x="8116" y="1857"/>
                  </a:lnTo>
                  <a:lnTo>
                    <a:pt x="8001" y="1773"/>
                  </a:lnTo>
                  <a:cubicBezTo>
                    <a:pt x="8000" y="1735"/>
                    <a:pt x="7999" y="1699"/>
                    <a:pt x="7998" y="1662"/>
                  </a:cubicBezTo>
                  <a:cubicBezTo>
                    <a:pt x="7966" y="1649"/>
                    <a:pt x="7934" y="1635"/>
                    <a:pt x="7902" y="1621"/>
                  </a:cubicBezTo>
                  <a:cubicBezTo>
                    <a:pt x="7908" y="1602"/>
                    <a:pt x="7915" y="1584"/>
                    <a:pt x="7921" y="1562"/>
                  </a:cubicBezTo>
                  <a:cubicBezTo>
                    <a:pt x="7906" y="1540"/>
                    <a:pt x="7892" y="1519"/>
                    <a:pt x="7877" y="1498"/>
                  </a:cubicBezTo>
                  <a:cubicBezTo>
                    <a:pt x="7847" y="1464"/>
                    <a:pt x="7816" y="1429"/>
                    <a:pt x="7786" y="1390"/>
                  </a:cubicBezTo>
                  <a:cubicBezTo>
                    <a:pt x="7764" y="1409"/>
                    <a:pt x="7742" y="1430"/>
                    <a:pt x="7720" y="1448"/>
                  </a:cubicBezTo>
                  <a:lnTo>
                    <a:pt x="7654" y="1538"/>
                  </a:lnTo>
                  <a:cubicBezTo>
                    <a:pt x="7606" y="1563"/>
                    <a:pt x="7557" y="1587"/>
                    <a:pt x="7509" y="1611"/>
                  </a:cubicBezTo>
                  <a:cubicBezTo>
                    <a:pt x="7505" y="1588"/>
                    <a:pt x="7502" y="1563"/>
                    <a:pt x="7498" y="1538"/>
                  </a:cubicBezTo>
                  <a:lnTo>
                    <a:pt x="7319" y="1587"/>
                  </a:lnTo>
                  <a:cubicBezTo>
                    <a:pt x="7362" y="1555"/>
                    <a:pt x="7406" y="1525"/>
                    <a:pt x="7449" y="1493"/>
                  </a:cubicBezTo>
                  <a:cubicBezTo>
                    <a:pt x="7439" y="1470"/>
                    <a:pt x="7428" y="1446"/>
                    <a:pt x="7418" y="1421"/>
                  </a:cubicBezTo>
                  <a:cubicBezTo>
                    <a:pt x="7414" y="1379"/>
                    <a:pt x="7411" y="1339"/>
                    <a:pt x="7407" y="1302"/>
                  </a:cubicBezTo>
                  <a:lnTo>
                    <a:pt x="7267" y="1291"/>
                  </a:lnTo>
                  <a:lnTo>
                    <a:pt x="7267" y="1254"/>
                  </a:lnTo>
                  <a:lnTo>
                    <a:pt x="7097" y="1153"/>
                  </a:lnTo>
                  <a:cubicBezTo>
                    <a:pt x="7066" y="1162"/>
                    <a:pt x="7035" y="1172"/>
                    <a:pt x="7004" y="1181"/>
                  </a:cubicBezTo>
                  <a:lnTo>
                    <a:pt x="6792" y="1151"/>
                  </a:lnTo>
                  <a:cubicBezTo>
                    <a:pt x="6782" y="1169"/>
                    <a:pt x="6772" y="1187"/>
                    <a:pt x="6762" y="1204"/>
                  </a:cubicBezTo>
                  <a:cubicBezTo>
                    <a:pt x="6781" y="1221"/>
                    <a:pt x="6801" y="1236"/>
                    <a:pt x="6820" y="1254"/>
                  </a:cubicBezTo>
                  <a:cubicBezTo>
                    <a:pt x="6803" y="1284"/>
                    <a:pt x="6787" y="1311"/>
                    <a:pt x="6770" y="1338"/>
                  </a:cubicBezTo>
                  <a:cubicBezTo>
                    <a:pt x="6797" y="1380"/>
                    <a:pt x="6823" y="1426"/>
                    <a:pt x="6850" y="1468"/>
                  </a:cubicBezTo>
                  <a:lnTo>
                    <a:pt x="6712" y="1548"/>
                  </a:lnTo>
                  <a:lnTo>
                    <a:pt x="6820" y="1606"/>
                  </a:lnTo>
                  <a:cubicBezTo>
                    <a:pt x="6835" y="1673"/>
                    <a:pt x="6851" y="1740"/>
                    <a:pt x="6866" y="1808"/>
                  </a:cubicBezTo>
                  <a:lnTo>
                    <a:pt x="6647" y="1981"/>
                  </a:lnTo>
                  <a:cubicBezTo>
                    <a:pt x="6673" y="2048"/>
                    <a:pt x="6700" y="2113"/>
                    <a:pt x="6726" y="2184"/>
                  </a:cubicBezTo>
                  <a:cubicBezTo>
                    <a:pt x="6745" y="2191"/>
                    <a:pt x="6765" y="2200"/>
                    <a:pt x="6784" y="2207"/>
                  </a:cubicBezTo>
                  <a:lnTo>
                    <a:pt x="6647" y="2315"/>
                  </a:lnTo>
                  <a:lnTo>
                    <a:pt x="6542" y="2322"/>
                  </a:lnTo>
                  <a:cubicBezTo>
                    <a:pt x="6554" y="2298"/>
                    <a:pt x="6566" y="2273"/>
                    <a:pt x="6578" y="2250"/>
                  </a:cubicBezTo>
                  <a:lnTo>
                    <a:pt x="6457" y="2136"/>
                  </a:lnTo>
                  <a:lnTo>
                    <a:pt x="6457" y="1926"/>
                  </a:lnTo>
                  <a:lnTo>
                    <a:pt x="6218" y="1895"/>
                  </a:lnTo>
                  <a:lnTo>
                    <a:pt x="5932" y="1749"/>
                  </a:lnTo>
                  <a:lnTo>
                    <a:pt x="5790" y="1709"/>
                  </a:lnTo>
                  <a:lnTo>
                    <a:pt x="5661" y="1737"/>
                  </a:lnTo>
                  <a:cubicBezTo>
                    <a:pt x="5651" y="1675"/>
                    <a:pt x="5640" y="1614"/>
                    <a:pt x="5630" y="1551"/>
                  </a:cubicBezTo>
                  <a:cubicBezTo>
                    <a:pt x="5603" y="1562"/>
                    <a:pt x="5575" y="1571"/>
                    <a:pt x="5548" y="1584"/>
                  </a:cubicBezTo>
                  <a:cubicBezTo>
                    <a:pt x="5542" y="1479"/>
                    <a:pt x="5537" y="1373"/>
                    <a:pt x="5531" y="1268"/>
                  </a:cubicBezTo>
                  <a:cubicBezTo>
                    <a:pt x="5579" y="1244"/>
                    <a:pt x="5626" y="1218"/>
                    <a:pt x="5674" y="1194"/>
                  </a:cubicBezTo>
                  <a:cubicBezTo>
                    <a:pt x="5679" y="1169"/>
                    <a:pt x="5683" y="1142"/>
                    <a:pt x="5688" y="1116"/>
                  </a:cubicBezTo>
                  <a:lnTo>
                    <a:pt x="5825" y="1090"/>
                  </a:lnTo>
                  <a:lnTo>
                    <a:pt x="5614" y="961"/>
                  </a:lnTo>
                  <a:lnTo>
                    <a:pt x="5825" y="1037"/>
                  </a:lnTo>
                  <a:cubicBezTo>
                    <a:pt x="5844" y="1012"/>
                    <a:pt x="5864" y="988"/>
                    <a:pt x="5883" y="961"/>
                  </a:cubicBezTo>
                  <a:lnTo>
                    <a:pt x="6001" y="961"/>
                  </a:lnTo>
                  <a:cubicBezTo>
                    <a:pt x="6037" y="922"/>
                    <a:pt x="6072" y="881"/>
                    <a:pt x="6108" y="839"/>
                  </a:cubicBezTo>
                  <a:lnTo>
                    <a:pt x="5949" y="820"/>
                  </a:lnTo>
                  <a:cubicBezTo>
                    <a:pt x="5922" y="802"/>
                    <a:pt x="5896" y="783"/>
                    <a:pt x="5869" y="765"/>
                  </a:cubicBezTo>
                  <a:lnTo>
                    <a:pt x="6119" y="803"/>
                  </a:lnTo>
                  <a:cubicBezTo>
                    <a:pt x="6125" y="764"/>
                    <a:pt x="6130" y="723"/>
                    <a:pt x="6136" y="683"/>
                  </a:cubicBezTo>
                  <a:lnTo>
                    <a:pt x="6383" y="701"/>
                  </a:lnTo>
                  <a:cubicBezTo>
                    <a:pt x="6430" y="673"/>
                    <a:pt x="6476" y="643"/>
                    <a:pt x="6523" y="614"/>
                  </a:cubicBezTo>
                  <a:cubicBezTo>
                    <a:pt x="6494" y="560"/>
                    <a:pt x="6464" y="508"/>
                    <a:pt x="6435" y="452"/>
                  </a:cubicBezTo>
                  <a:cubicBezTo>
                    <a:pt x="6466" y="445"/>
                    <a:pt x="6497" y="437"/>
                    <a:pt x="6528" y="430"/>
                  </a:cubicBezTo>
                  <a:lnTo>
                    <a:pt x="6213" y="279"/>
                  </a:lnTo>
                  <a:cubicBezTo>
                    <a:pt x="6234" y="324"/>
                    <a:pt x="6255" y="368"/>
                    <a:pt x="6276" y="415"/>
                  </a:cubicBezTo>
                  <a:lnTo>
                    <a:pt x="6188" y="430"/>
                  </a:lnTo>
                  <a:cubicBezTo>
                    <a:pt x="6150" y="486"/>
                    <a:pt x="6113" y="540"/>
                    <a:pt x="6075" y="593"/>
                  </a:cubicBezTo>
                  <a:cubicBezTo>
                    <a:pt x="6061" y="552"/>
                    <a:pt x="6048" y="511"/>
                    <a:pt x="6034" y="470"/>
                  </a:cubicBezTo>
                  <a:cubicBezTo>
                    <a:pt x="5995" y="427"/>
                    <a:pt x="5955" y="387"/>
                    <a:pt x="5916" y="344"/>
                  </a:cubicBezTo>
                  <a:lnTo>
                    <a:pt x="5850" y="470"/>
                  </a:lnTo>
                  <a:cubicBezTo>
                    <a:pt x="5823" y="426"/>
                    <a:pt x="5795" y="383"/>
                    <a:pt x="5768" y="339"/>
                  </a:cubicBezTo>
                  <a:lnTo>
                    <a:pt x="5666" y="297"/>
                  </a:lnTo>
                  <a:cubicBezTo>
                    <a:pt x="5673" y="278"/>
                    <a:pt x="5681" y="260"/>
                    <a:pt x="5688" y="241"/>
                  </a:cubicBezTo>
                  <a:lnTo>
                    <a:pt x="5759" y="241"/>
                  </a:lnTo>
                  <a:cubicBezTo>
                    <a:pt x="5720" y="190"/>
                    <a:pt x="5680" y="143"/>
                    <a:pt x="5641" y="90"/>
                  </a:cubicBezTo>
                  <a:lnTo>
                    <a:pt x="5479" y="0"/>
                  </a:lnTo>
                  <a:cubicBezTo>
                    <a:pt x="5452" y="30"/>
                    <a:pt x="5424" y="58"/>
                    <a:pt x="5397" y="90"/>
                  </a:cubicBezTo>
                  <a:cubicBezTo>
                    <a:pt x="5390" y="143"/>
                    <a:pt x="5382" y="191"/>
                    <a:pt x="5375" y="243"/>
                  </a:cubicBezTo>
                  <a:lnTo>
                    <a:pt x="5595" y="318"/>
                  </a:lnTo>
                  <a:cubicBezTo>
                    <a:pt x="5601" y="357"/>
                    <a:pt x="5608" y="398"/>
                    <a:pt x="5614" y="438"/>
                  </a:cubicBezTo>
                  <a:lnTo>
                    <a:pt x="5446" y="492"/>
                  </a:lnTo>
                  <a:cubicBezTo>
                    <a:pt x="5455" y="525"/>
                    <a:pt x="5465" y="559"/>
                    <a:pt x="5474" y="593"/>
                  </a:cubicBezTo>
                  <a:cubicBezTo>
                    <a:pt x="5446" y="585"/>
                    <a:pt x="5419" y="575"/>
                    <a:pt x="5391" y="567"/>
                  </a:cubicBezTo>
                  <a:cubicBezTo>
                    <a:pt x="5383" y="545"/>
                    <a:pt x="5375" y="521"/>
                    <a:pt x="5367" y="499"/>
                  </a:cubicBezTo>
                  <a:cubicBezTo>
                    <a:pt x="5327" y="510"/>
                    <a:pt x="5286" y="520"/>
                    <a:pt x="5246" y="533"/>
                  </a:cubicBezTo>
                  <a:lnTo>
                    <a:pt x="4941" y="545"/>
                  </a:lnTo>
                  <a:cubicBezTo>
                    <a:pt x="4914" y="526"/>
                    <a:pt x="4888" y="506"/>
                    <a:pt x="4861" y="487"/>
                  </a:cubicBezTo>
                  <a:lnTo>
                    <a:pt x="4647" y="387"/>
                  </a:lnTo>
                  <a:lnTo>
                    <a:pt x="4452" y="460"/>
                  </a:lnTo>
                  <a:cubicBezTo>
                    <a:pt x="4472" y="470"/>
                    <a:pt x="4492" y="480"/>
                    <a:pt x="4512" y="487"/>
                  </a:cubicBezTo>
                  <a:lnTo>
                    <a:pt x="4675" y="419"/>
                  </a:lnTo>
                  <a:lnTo>
                    <a:pt x="4567" y="609"/>
                  </a:lnTo>
                  <a:lnTo>
                    <a:pt x="4356" y="499"/>
                  </a:lnTo>
                  <a:lnTo>
                    <a:pt x="3944" y="501"/>
                  </a:lnTo>
                  <a:lnTo>
                    <a:pt x="4059" y="450"/>
                  </a:lnTo>
                  <a:lnTo>
                    <a:pt x="3790" y="389"/>
                  </a:lnTo>
                  <a:lnTo>
                    <a:pt x="3406" y="273"/>
                  </a:lnTo>
                  <a:lnTo>
                    <a:pt x="3268" y="339"/>
                  </a:lnTo>
                  <a:cubicBezTo>
                    <a:pt x="3270" y="307"/>
                    <a:pt x="3272" y="273"/>
                    <a:pt x="3274" y="241"/>
                  </a:cubicBezTo>
                  <a:cubicBezTo>
                    <a:pt x="3241" y="273"/>
                    <a:pt x="3208" y="307"/>
                    <a:pt x="3175" y="339"/>
                  </a:cubicBezTo>
                  <a:lnTo>
                    <a:pt x="3027" y="228"/>
                  </a:lnTo>
                  <a:lnTo>
                    <a:pt x="2777" y="353"/>
                  </a:lnTo>
                  <a:cubicBezTo>
                    <a:pt x="2775" y="344"/>
                    <a:pt x="2773" y="334"/>
                    <a:pt x="2771" y="325"/>
                  </a:cubicBezTo>
                  <a:lnTo>
                    <a:pt x="2505" y="372"/>
                  </a:lnTo>
                  <a:cubicBezTo>
                    <a:pt x="2518" y="396"/>
                    <a:pt x="2530" y="420"/>
                    <a:pt x="2543" y="443"/>
                  </a:cubicBezTo>
                  <a:lnTo>
                    <a:pt x="2024" y="295"/>
                  </a:lnTo>
                  <a:lnTo>
                    <a:pt x="1219" y="199"/>
                  </a:lnTo>
                  <a:cubicBezTo>
                    <a:pt x="1208" y="182"/>
                    <a:pt x="1197" y="165"/>
                    <a:pt x="1186" y="149"/>
                  </a:cubicBezTo>
                  <a:lnTo>
                    <a:pt x="931" y="104"/>
                  </a:lnTo>
                  <a:lnTo>
                    <a:pt x="843" y="85"/>
                  </a:lnTo>
                  <a:cubicBezTo>
                    <a:pt x="813" y="107"/>
                    <a:pt x="783" y="126"/>
                    <a:pt x="753" y="149"/>
                  </a:cubicBezTo>
                  <a:lnTo>
                    <a:pt x="577" y="183"/>
                  </a:lnTo>
                  <a:lnTo>
                    <a:pt x="417" y="246"/>
                  </a:lnTo>
                  <a:cubicBezTo>
                    <a:pt x="389" y="287"/>
                    <a:pt x="360" y="326"/>
                    <a:pt x="332" y="367"/>
                  </a:cubicBezTo>
                  <a:lnTo>
                    <a:pt x="135" y="389"/>
                  </a:lnTo>
                  <a:cubicBezTo>
                    <a:pt x="119" y="412"/>
                    <a:pt x="104" y="437"/>
                    <a:pt x="88" y="460"/>
                  </a:cubicBezTo>
                  <a:lnTo>
                    <a:pt x="332" y="614"/>
                  </a:lnTo>
                  <a:lnTo>
                    <a:pt x="437" y="672"/>
                  </a:lnTo>
                  <a:cubicBezTo>
                    <a:pt x="467" y="685"/>
                    <a:pt x="497" y="700"/>
                    <a:pt x="527" y="714"/>
                  </a:cubicBezTo>
                  <a:lnTo>
                    <a:pt x="332" y="739"/>
                  </a:lnTo>
                  <a:lnTo>
                    <a:pt x="332" y="678"/>
                  </a:lnTo>
                  <a:lnTo>
                    <a:pt x="255" y="678"/>
                  </a:lnTo>
                  <a:lnTo>
                    <a:pt x="0" y="799"/>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9" name="Freeform 11"/>
            <p:cNvSpPr>
              <a:spLocks noChangeAspect="1"/>
            </p:cNvSpPr>
            <p:nvPr/>
          </p:nvSpPr>
          <p:spPr bwMode="auto">
            <a:xfrm>
              <a:off x="3357" y="3166"/>
              <a:ext cx="110" cy="251"/>
            </a:xfrm>
            <a:custGeom>
              <a:avLst/>
              <a:gdLst/>
              <a:ahLst/>
              <a:cxnLst>
                <a:cxn ang="0">
                  <a:pos x="0" y="276"/>
                </a:cxn>
                <a:cxn ang="0">
                  <a:pos x="19" y="354"/>
                </a:cxn>
                <a:cxn ang="0">
                  <a:pos x="56" y="383"/>
                </a:cxn>
                <a:cxn ang="0">
                  <a:pos x="114" y="354"/>
                </a:cxn>
                <a:cxn ang="0">
                  <a:pos x="196" y="98"/>
                </a:cxn>
                <a:cxn ang="0">
                  <a:pos x="163" y="0"/>
                </a:cxn>
                <a:cxn ang="0">
                  <a:pos x="19" y="151"/>
                </a:cxn>
                <a:cxn ang="0">
                  <a:pos x="36" y="217"/>
                </a:cxn>
                <a:cxn ang="0">
                  <a:pos x="0" y="276"/>
                </a:cxn>
              </a:cxnLst>
              <a:rect l="0" t="0" r="r" b="b"/>
              <a:pathLst>
                <a:path w="196" h="383">
                  <a:moveTo>
                    <a:pt x="0" y="276"/>
                  </a:moveTo>
                  <a:lnTo>
                    <a:pt x="19" y="354"/>
                  </a:lnTo>
                  <a:lnTo>
                    <a:pt x="56" y="383"/>
                  </a:lnTo>
                  <a:lnTo>
                    <a:pt x="114" y="354"/>
                  </a:lnTo>
                  <a:lnTo>
                    <a:pt x="196" y="98"/>
                  </a:lnTo>
                  <a:lnTo>
                    <a:pt x="163" y="0"/>
                  </a:lnTo>
                  <a:lnTo>
                    <a:pt x="19" y="151"/>
                  </a:lnTo>
                  <a:lnTo>
                    <a:pt x="36" y="217"/>
                  </a:lnTo>
                  <a:lnTo>
                    <a:pt x="0" y="276"/>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0" name="Freeform 12"/>
            <p:cNvSpPr>
              <a:spLocks noChangeAspect="1"/>
            </p:cNvSpPr>
            <p:nvPr/>
          </p:nvSpPr>
          <p:spPr bwMode="auto">
            <a:xfrm>
              <a:off x="4442" y="3139"/>
              <a:ext cx="608" cy="545"/>
            </a:xfrm>
            <a:custGeom>
              <a:avLst/>
              <a:gdLst/>
              <a:ahLst/>
              <a:cxnLst>
                <a:cxn ang="0">
                  <a:pos x="0" y="455"/>
                </a:cxn>
                <a:cxn ang="0">
                  <a:pos x="5" y="337"/>
                </a:cxn>
                <a:cxn ang="0">
                  <a:pos x="79" y="281"/>
                </a:cxn>
                <a:cxn ang="0">
                  <a:pos x="197" y="256"/>
                </a:cxn>
                <a:cxn ang="0">
                  <a:pos x="229" y="181"/>
                </a:cxn>
                <a:cxn ang="0">
                  <a:pos x="335" y="94"/>
                </a:cxn>
                <a:cxn ang="0">
                  <a:pos x="401" y="118"/>
                </a:cxn>
                <a:cxn ang="0">
                  <a:pos x="449" y="60"/>
                </a:cxn>
                <a:cxn ang="0">
                  <a:pos x="495" y="13"/>
                </a:cxn>
                <a:cxn ang="0">
                  <a:pos x="621" y="47"/>
                </a:cxn>
                <a:cxn ang="0">
                  <a:pos x="597" y="124"/>
                </a:cxn>
                <a:cxn ang="0">
                  <a:pos x="720" y="200"/>
                </a:cxn>
                <a:cxn ang="0">
                  <a:pos x="753" y="168"/>
                </a:cxn>
                <a:cxn ang="0">
                  <a:pos x="765" y="40"/>
                </a:cxn>
                <a:cxn ang="0">
                  <a:pos x="796" y="0"/>
                </a:cxn>
                <a:cxn ang="0">
                  <a:pos x="865" y="124"/>
                </a:cxn>
                <a:cxn ang="0">
                  <a:pos x="896" y="238"/>
                </a:cxn>
                <a:cxn ang="0">
                  <a:pos x="963" y="275"/>
                </a:cxn>
                <a:cxn ang="0">
                  <a:pos x="1016" y="369"/>
                </a:cxn>
                <a:cxn ang="0">
                  <a:pos x="1070" y="414"/>
                </a:cxn>
                <a:cxn ang="0">
                  <a:pos x="1090" y="507"/>
                </a:cxn>
                <a:cxn ang="0">
                  <a:pos x="1078" y="591"/>
                </a:cxn>
                <a:cxn ang="0">
                  <a:pos x="1030" y="666"/>
                </a:cxn>
                <a:cxn ang="0">
                  <a:pos x="993" y="793"/>
                </a:cxn>
                <a:cxn ang="0">
                  <a:pos x="891" y="829"/>
                </a:cxn>
                <a:cxn ang="0">
                  <a:pos x="853" y="802"/>
                </a:cxn>
                <a:cxn ang="0">
                  <a:pos x="810" y="832"/>
                </a:cxn>
                <a:cxn ang="0">
                  <a:pos x="716" y="789"/>
                </a:cxn>
                <a:cxn ang="0">
                  <a:pos x="700" y="721"/>
                </a:cxn>
                <a:cxn ang="0">
                  <a:pos x="658" y="636"/>
                </a:cxn>
                <a:cxn ang="0">
                  <a:pos x="609" y="712"/>
                </a:cxn>
                <a:cxn ang="0">
                  <a:pos x="561" y="636"/>
                </a:cxn>
                <a:cxn ang="0">
                  <a:pos x="479" y="605"/>
                </a:cxn>
                <a:cxn ang="0">
                  <a:pos x="331" y="628"/>
                </a:cxn>
                <a:cxn ang="0">
                  <a:pos x="269" y="672"/>
                </a:cxn>
                <a:cxn ang="0">
                  <a:pos x="167" y="676"/>
                </a:cxn>
                <a:cxn ang="0">
                  <a:pos x="112" y="712"/>
                </a:cxn>
                <a:cxn ang="0">
                  <a:pos x="33" y="687"/>
                </a:cxn>
                <a:cxn ang="0">
                  <a:pos x="51" y="610"/>
                </a:cxn>
                <a:cxn ang="0">
                  <a:pos x="0" y="455"/>
                </a:cxn>
              </a:cxnLst>
              <a:rect l="0" t="0" r="r" b="b"/>
              <a:pathLst>
                <a:path w="1090" h="832">
                  <a:moveTo>
                    <a:pt x="0" y="455"/>
                  </a:moveTo>
                  <a:lnTo>
                    <a:pt x="5" y="337"/>
                  </a:lnTo>
                  <a:lnTo>
                    <a:pt x="79" y="281"/>
                  </a:lnTo>
                  <a:lnTo>
                    <a:pt x="197" y="256"/>
                  </a:lnTo>
                  <a:lnTo>
                    <a:pt x="229" y="181"/>
                  </a:lnTo>
                  <a:lnTo>
                    <a:pt x="335" y="94"/>
                  </a:lnTo>
                  <a:lnTo>
                    <a:pt x="401" y="118"/>
                  </a:lnTo>
                  <a:lnTo>
                    <a:pt x="449" y="60"/>
                  </a:lnTo>
                  <a:lnTo>
                    <a:pt x="495" y="13"/>
                  </a:lnTo>
                  <a:lnTo>
                    <a:pt x="621" y="47"/>
                  </a:lnTo>
                  <a:lnTo>
                    <a:pt x="597" y="124"/>
                  </a:lnTo>
                  <a:lnTo>
                    <a:pt x="720" y="200"/>
                  </a:lnTo>
                  <a:lnTo>
                    <a:pt x="753" y="168"/>
                  </a:lnTo>
                  <a:lnTo>
                    <a:pt x="765" y="40"/>
                  </a:lnTo>
                  <a:lnTo>
                    <a:pt x="796" y="0"/>
                  </a:lnTo>
                  <a:lnTo>
                    <a:pt x="865" y="124"/>
                  </a:lnTo>
                  <a:lnTo>
                    <a:pt x="896" y="238"/>
                  </a:lnTo>
                  <a:lnTo>
                    <a:pt x="963" y="275"/>
                  </a:lnTo>
                  <a:lnTo>
                    <a:pt x="1016" y="369"/>
                  </a:lnTo>
                  <a:lnTo>
                    <a:pt x="1070" y="414"/>
                  </a:lnTo>
                  <a:lnTo>
                    <a:pt x="1090" y="507"/>
                  </a:lnTo>
                  <a:lnTo>
                    <a:pt x="1078" y="591"/>
                  </a:lnTo>
                  <a:lnTo>
                    <a:pt x="1030" y="666"/>
                  </a:lnTo>
                  <a:lnTo>
                    <a:pt x="993" y="793"/>
                  </a:lnTo>
                  <a:lnTo>
                    <a:pt x="891" y="829"/>
                  </a:lnTo>
                  <a:lnTo>
                    <a:pt x="853" y="802"/>
                  </a:lnTo>
                  <a:lnTo>
                    <a:pt x="810" y="832"/>
                  </a:lnTo>
                  <a:lnTo>
                    <a:pt x="716" y="789"/>
                  </a:lnTo>
                  <a:lnTo>
                    <a:pt x="700" y="721"/>
                  </a:lnTo>
                  <a:lnTo>
                    <a:pt x="658" y="636"/>
                  </a:lnTo>
                  <a:lnTo>
                    <a:pt x="609" y="712"/>
                  </a:lnTo>
                  <a:lnTo>
                    <a:pt x="561" y="636"/>
                  </a:lnTo>
                  <a:lnTo>
                    <a:pt x="479" y="605"/>
                  </a:lnTo>
                  <a:lnTo>
                    <a:pt x="331" y="628"/>
                  </a:lnTo>
                  <a:lnTo>
                    <a:pt x="269" y="672"/>
                  </a:lnTo>
                  <a:lnTo>
                    <a:pt x="167" y="676"/>
                  </a:lnTo>
                  <a:lnTo>
                    <a:pt x="112" y="712"/>
                  </a:lnTo>
                  <a:lnTo>
                    <a:pt x="33" y="687"/>
                  </a:lnTo>
                  <a:lnTo>
                    <a:pt x="51" y="610"/>
                  </a:lnTo>
                  <a:lnTo>
                    <a:pt x="0" y="455"/>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1" name="Freeform 13"/>
            <p:cNvSpPr>
              <a:spLocks noChangeAspect="1"/>
            </p:cNvSpPr>
            <p:nvPr/>
          </p:nvSpPr>
          <p:spPr bwMode="auto">
            <a:xfrm>
              <a:off x="2332" y="2307"/>
              <a:ext cx="1056" cy="1348"/>
            </a:xfrm>
            <a:custGeom>
              <a:avLst/>
              <a:gdLst/>
              <a:ahLst/>
              <a:cxnLst>
                <a:cxn ang="0">
                  <a:pos x="61" y="747"/>
                </a:cxn>
                <a:cxn ang="0">
                  <a:pos x="71" y="767"/>
                </a:cxn>
                <a:cxn ang="0">
                  <a:pos x="121" y="818"/>
                </a:cxn>
                <a:cxn ang="0">
                  <a:pos x="170" y="874"/>
                </a:cxn>
                <a:cxn ang="0">
                  <a:pos x="276" y="950"/>
                </a:cxn>
                <a:cxn ang="0">
                  <a:pos x="431" y="944"/>
                </a:cxn>
                <a:cxn ang="0">
                  <a:pos x="616" y="904"/>
                </a:cxn>
                <a:cxn ang="0">
                  <a:pos x="654" y="953"/>
                </a:cxn>
                <a:cxn ang="0">
                  <a:pos x="714" y="943"/>
                </a:cxn>
                <a:cxn ang="0">
                  <a:pos x="725" y="1091"/>
                </a:cxn>
                <a:cxn ang="0">
                  <a:pos x="809" y="1213"/>
                </a:cxn>
                <a:cxn ang="0">
                  <a:pos x="861" y="1371"/>
                </a:cxn>
                <a:cxn ang="0">
                  <a:pos x="803" y="1552"/>
                </a:cxn>
                <a:cxn ang="0">
                  <a:pos x="879" y="1706"/>
                </a:cxn>
                <a:cxn ang="0">
                  <a:pos x="899" y="1846"/>
                </a:cxn>
                <a:cxn ang="0">
                  <a:pos x="987" y="2059"/>
                </a:cxn>
                <a:cxn ang="0">
                  <a:pos x="1228" y="2030"/>
                </a:cxn>
                <a:cxn ang="0">
                  <a:pos x="1373" y="1878"/>
                </a:cxn>
                <a:cxn ang="0">
                  <a:pos x="1385" y="1790"/>
                </a:cxn>
                <a:cxn ang="0">
                  <a:pos x="1457" y="1752"/>
                </a:cxn>
                <a:cxn ang="0">
                  <a:pos x="1435" y="1626"/>
                </a:cxn>
                <a:cxn ang="0">
                  <a:pos x="1594" y="1502"/>
                </a:cxn>
                <a:cxn ang="0">
                  <a:pos x="1595" y="1357"/>
                </a:cxn>
                <a:cxn ang="0">
                  <a:pos x="1550" y="1241"/>
                </a:cxn>
                <a:cxn ang="0">
                  <a:pos x="1626" y="1113"/>
                </a:cxn>
                <a:cxn ang="0">
                  <a:pos x="1792" y="957"/>
                </a:cxn>
                <a:cxn ang="0">
                  <a:pos x="1892" y="787"/>
                </a:cxn>
                <a:cxn ang="0">
                  <a:pos x="1880" y="740"/>
                </a:cxn>
                <a:cxn ang="0">
                  <a:pos x="1719" y="784"/>
                </a:cxn>
                <a:cxn ang="0">
                  <a:pos x="1666" y="715"/>
                </a:cxn>
                <a:cxn ang="0">
                  <a:pos x="1572" y="651"/>
                </a:cxn>
                <a:cxn ang="0">
                  <a:pos x="1538" y="566"/>
                </a:cxn>
                <a:cxn ang="0">
                  <a:pos x="1465" y="398"/>
                </a:cxn>
                <a:cxn ang="0">
                  <a:pos x="1370" y="230"/>
                </a:cxn>
                <a:cxn ang="0">
                  <a:pos x="1326" y="170"/>
                </a:cxn>
                <a:cxn ang="0">
                  <a:pos x="1280" y="194"/>
                </a:cxn>
                <a:cxn ang="0">
                  <a:pos x="1170" y="168"/>
                </a:cxn>
                <a:cxn ang="0">
                  <a:pos x="1028" y="155"/>
                </a:cxn>
                <a:cxn ang="0">
                  <a:pos x="999" y="209"/>
                </a:cxn>
                <a:cxn ang="0">
                  <a:pos x="896" y="148"/>
                </a:cxn>
                <a:cxn ang="0">
                  <a:pos x="754" y="95"/>
                </a:cxn>
                <a:cxn ang="0">
                  <a:pos x="787" y="0"/>
                </a:cxn>
                <a:cxn ang="0">
                  <a:pos x="724" y="5"/>
                </a:cxn>
                <a:cxn ang="0">
                  <a:pos x="527" y="16"/>
                </a:cxn>
                <a:cxn ang="0">
                  <a:pos x="425" y="60"/>
                </a:cxn>
                <a:cxn ang="0">
                  <a:pos x="324" y="41"/>
                </a:cxn>
                <a:cxn ang="0">
                  <a:pos x="235" y="143"/>
                </a:cxn>
                <a:cxn ang="0">
                  <a:pos x="205" y="240"/>
                </a:cxn>
                <a:cxn ang="0">
                  <a:pos x="130" y="284"/>
                </a:cxn>
                <a:cxn ang="0">
                  <a:pos x="21" y="481"/>
                </a:cxn>
                <a:cxn ang="0">
                  <a:pos x="45" y="553"/>
                </a:cxn>
                <a:cxn ang="0">
                  <a:pos x="0" y="658"/>
                </a:cxn>
                <a:cxn ang="0">
                  <a:pos x="61" y="747"/>
                </a:cxn>
              </a:cxnLst>
              <a:rect l="0" t="0" r="r" b="b"/>
              <a:pathLst>
                <a:path w="1892" h="2059">
                  <a:moveTo>
                    <a:pt x="61" y="747"/>
                  </a:moveTo>
                  <a:lnTo>
                    <a:pt x="71" y="767"/>
                  </a:lnTo>
                  <a:lnTo>
                    <a:pt x="121" y="818"/>
                  </a:lnTo>
                  <a:lnTo>
                    <a:pt x="170" y="874"/>
                  </a:lnTo>
                  <a:lnTo>
                    <a:pt x="276" y="950"/>
                  </a:lnTo>
                  <a:lnTo>
                    <a:pt x="431" y="944"/>
                  </a:lnTo>
                  <a:lnTo>
                    <a:pt x="616" y="904"/>
                  </a:lnTo>
                  <a:lnTo>
                    <a:pt x="654" y="953"/>
                  </a:lnTo>
                  <a:lnTo>
                    <a:pt x="714" y="943"/>
                  </a:lnTo>
                  <a:lnTo>
                    <a:pt x="725" y="1091"/>
                  </a:lnTo>
                  <a:lnTo>
                    <a:pt x="809" y="1213"/>
                  </a:lnTo>
                  <a:lnTo>
                    <a:pt x="861" y="1371"/>
                  </a:lnTo>
                  <a:lnTo>
                    <a:pt x="803" y="1552"/>
                  </a:lnTo>
                  <a:lnTo>
                    <a:pt x="879" y="1706"/>
                  </a:lnTo>
                  <a:lnTo>
                    <a:pt x="899" y="1846"/>
                  </a:lnTo>
                  <a:lnTo>
                    <a:pt x="987" y="2059"/>
                  </a:lnTo>
                  <a:lnTo>
                    <a:pt x="1228" y="2030"/>
                  </a:lnTo>
                  <a:lnTo>
                    <a:pt x="1373" y="1878"/>
                  </a:lnTo>
                  <a:lnTo>
                    <a:pt x="1385" y="1790"/>
                  </a:lnTo>
                  <a:lnTo>
                    <a:pt x="1457" y="1752"/>
                  </a:lnTo>
                  <a:lnTo>
                    <a:pt x="1435" y="1626"/>
                  </a:lnTo>
                  <a:lnTo>
                    <a:pt x="1594" y="1502"/>
                  </a:lnTo>
                  <a:lnTo>
                    <a:pt x="1595" y="1357"/>
                  </a:lnTo>
                  <a:lnTo>
                    <a:pt x="1550" y="1241"/>
                  </a:lnTo>
                  <a:lnTo>
                    <a:pt x="1626" y="1113"/>
                  </a:lnTo>
                  <a:lnTo>
                    <a:pt x="1792" y="957"/>
                  </a:lnTo>
                  <a:lnTo>
                    <a:pt x="1892" y="787"/>
                  </a:lnTo>
                  <a:lnTo>
                    <a:pt x="1880" y="740"/>
                  </a:lnTo>
                  <a:lnTo>
                    <a:pt x="1719" y="784"/>
                  </a:lnTo>
                  <a:lnTo>
                    <a:pt x="1666" y="715"/>
                  </a:lnTo>
                  <a:lnTo>
                    <a:pt x="1572" y="651"/>
                  </a:lnTo>
                  <a:lnTo>
                    <a:pt x="1538" y="566"/>
                  </a:lnTo>
                  <a:lnTo>
                    <a:pt x="1465" y="398"/>
                  </a:lnTo>
                  <a:lnTo>
                    <a:pt x="1370" y="230"/>
                  </a:lnTo>
                  <a:lnTo>
                    <a:pt x="1326" y="170"/>
                  </a:lnTo>
                  <a:lnTo>
                    <a:pt x="1280" y="194"/>
                  </a:lnTo>
                  <a:lnTo>
                    <a:pt x="1170" y="168"/>
                  </a:lnTo>
                  <a:lnTo>
                    <a:pt x="1028" y="155"/>
                  </a:lnTo>
                  <a:lnTo>
                    <a:pt x="999" y="209"/>
                  </a:lnTo>
                  <a:lnTo>
                    <a:pt x="896" y="148"/>
                  </a:lnTo>
                  <a:lnTo>
                    <a:pt x="754" y="95"/>
                  </a:lnTo>
                  <a:lnTo>
                    <a:pt x="787" y="0"/>
                  </a:lnTo>
                  <a:lnTo>
                    <a:pt x="724" y="5"/>
                  </a:lnTo>
                  <a:lnTo>
                    <a:pt x="527" y="16"/>
                  </a:lnTo>
                  <a:lnTo>
                    <a:pt x="425" y="60"/>
                  </a:lnTo>
                  <a:lnTo>
                    <a:pt x="324" y="41"/>
                  </a:lnTo>
                  <a:lnTo>
                    <a:pt x="235" y="143"/>
                  </a:lnTo>
                  <a:lnTo>
                    <a:pt x="205" y="240"/>
                  </a:lnTo>
                  <a:lnTo>
                    <a:pt x="130" y="284"/>
                  </a:lnTo>
                  <a:lnTo>
                    <a:pt x="21" y="481"/>
                  </a:lnTo>
                  <a:lnTo>
                    <a:pt x="45" y="553"/>
                  </a:lnTo>
                  <a:lnTo>
                    <a:pt x="0" y="658"/>
                  </a:lnTo>
                  <a:lnTo>
                    <a:pt x="61" y="747"/>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2" name="Freeform 14"/>
            <p:cNvSpPr>
              <a:spLocks noChangeAspect="1"/>
            </p:cNvSpPr>
            <p:nvPr/>
          </p:nvSpPr>
          <p:spPr bwMode="auto">
            <a:xfrm>
              <a:off x="4704" y="2955"/>
              <a:ext cx="310" cy="180"/>
            </a:xfrm>
            <a:custGeom>
              <a:avLst/>
              <a:gdLst/>
              <a:ahLst/>
              <a:cxnLst>
                <a:cxn ang="0">
                  <a:pos x="0" y="25"/>
                </a:cxn>
                <a:cxn ang="0">
                  <a:pos x="81" y="45"/>
                </a:cxn>
                <a:cxn ang="0">
                  <a:pos x="54" y="98"/>
                </a:cxn>
                <a:cxn ang="0">
                  <a:pos x="199" y="140"/>
                </a:cxn>
                <a:cxn ang="0">
                  <a:pos x="191" y="224"/>
                </a:cxn>
                <a:cxn ang="0">
                  <a:pos x="329" y="245"/>
                </a:cxn>
                <a:cxn ang="0">
                  <a:pos x="372" y="198"/>
                </a:cxn>
                <a:cxn ang="0">
                  <a:pos x="551" y="272"/>
                </a:cxn>
                <a:cxn ang="0">
                  <a:pos x="460" y="155"/>
                </a:cxn>
                <a:cxn ang="0">
                  <a:pos x="192" y="25"/>
                </a:cxn>
                <a:cxn ang="0">
                  <a:pos x="40" y="0"/>
                </a:cxn>
                <a:cxn ang="0">
                  <a:pos x="0" y="25"/>
                </a:cxn>
              </a:cxnLst>
              <a:rect l="0" t="0" r="r" b="b"/>
              <a:pathLst>
                <a:path w="551" h="272">
                  <a:moveTo>
                    <a:pt x="0" y="25"/>
                  </a:moveTo>
                  <a:lnTo>
                    <a:pt x="81" y="45"/>
                  </a:lnTo>
                  <a:lnTo>
                    <a:pt x="54" y="98"/>
                  </a:lnTo>
                  <a:lnTo>
                    <a:pt x="199" y="140"/>
                  </a:lnTo>
                  <a:lnTo>
                    <a:pt x="191" y="224"/>
                  </a:lnTo>
                  <a:lnTo>
                    <a:pt x="329" y="245"/>
                  </a:lnTo>
                  <a:lnTo>
                    <a:pt x="372" y="198"/>
                  </a:lnTo>
                  <a:lnTo>
                    <a:pt x="551" y="272"/>
                  </a:lnTo>
                  <a:lnTo>
                    <a:pt x="460" y="155"/>
                  </a:lnTo>
                  <a:lnTo>
                    <a:pt x="192" y="25"/>
                  </a:lnTo>
                  <a:lnTo>
                    <a:pt x="40" y="0"/>
                  </a:lnTo>
                  <a:lnTo>
                    <a:pt x="0" y="25"/>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3" name="Freeform 15"/>
            <p:cNvSpPr>
              <a:spLocks noChangeAspect="1"/>
            </p:cNvSpPr>
            <p:nvPr/>
          </p:nvSpPr>
          <p:spPr bwMode="auto">
            <a:xfrm>
              <a:off x="4567" y="2770"/>
              <a:ext cx="63" cy="74"/>
            </a:xfrm>
            <a:custGeom>
              <a:avLst/>
              <a:gdLst/>
              <a:ahLst/>
              <a:cxnLst>
                <a:cxn ang="0">
                  <a:pos x="0" y="76"/>
                </a:cxn>
                <a:cxn ang="0">
                  <a:pos x="26" y="38"/>
                </a:cxn>
                <a:cxn ang="0">
                  <a:pos x="100" y="0"/>
                </a:cxn>
                <a:cxn ang="0">
                  <a:pos x="113" y="70"/>
                </a:cxn>
                <a:cxn ang="0">
                  <a:pos x="97" y="114"/>
                </a:cxn>
                <a:cxn ang="0">
                  <a:pos x="46" y="55"/>
                </a:cxn>
                <a:cxn ang="0">
                  <a:pos x="0" y="76"/>
                </a:cxn>
              </a:cxnLst>
              <a:rect l="0" t="0" r="r" b="b"/>
              <a:pathLst>
                <a:path w="113" h="114">
                  <a:moveTo>
                    <a:pt x="0" y="76"/>
                  </a:moveTo>
                  <a:lnTo>
                    <a:pt x="26" y="38"/>
                  </a:lnTo>
                  <a:lnTo>
                    <a:pt x="100" y="0"/>
                  </a:lnTo>
                  <a:lnTo>
                    <a:pt x="113" y="70"/>
                  </a:lnTo>
                  <a:lnTo>
                    <a:pt x="97" y="114"/>
                  </a:lnTo>
                  <a:lnTo>
                    <a:pt x="46" y="55"/>
                  </a:lnTo>
                  <a:lnTo>
                    <a:pt x="0" y="76"/>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4" name="Freeform 16"/>
            <p:cNvSpPr>
              <a:spLocks noChangeAspect="1"/>
            </p:cNvSpPr>
            <p:nvPr/>
          </p:nvSpPr>
          <p:spPr bwMode="auto">
            <a:xfrm>
              <a:off x="4535" y="2606"/>
              <a:ext cx="63" cy="113"/>
            </a:xfrm>
            <a:custGeom>
              <a:avLst/>
              <a:gdLst/>
              <a:ahLst/>
              <a:cxnLst>
                <a:cxn ang="0">
                  <a:pos x="0" y="70"/>
                </a:cxn>
                <a:cxn ang="0">
                  <a:pos x="21" y="0"/>
                </a:cxn>
                <a:cxn ang="0">
                  <a:pos x="62" y="3"/>
                </a:cxn>
                <a:cxn ang="0">
                  <a:pos x="71" y="48"/>
                </a:cxn>
                <a:cxn ang="0">
                  <a:pos x="41" y="96"/>
                </a:cxn>
                <a:cxn ang="0">
                  <a:pos x="113" y="175"/>
                </a:cxn>
                <a:cxn ang="0">
                  <a:pos x="21" y="137"/>
                </a:cxn>
                <a:cxn ang="0">
                  <a:pos x="0" y="70"/>
                </a:cxn>
              </a:cxnLst>
              <a:rect l="0" t="0" r="r" b="b"/>
              <a:pathLst>
                <a:path w="113" h="175">
                  <a:moveTo>
                    <a:pt x="0" y="70"/>
                  </a:moveTo>
                  <a:lnTo>
                    <a:pt x="21" y="0"/>
                  </a:lnTo>
                  <a:lnTo>
                    <a:pt x="62" y="3"/>
                  </a:lnTo>
                  <a:lnTo>
                    <a:pt x="71" y="48"/>
                  </a:lnTo>
                  <a:lnTo>
                    <a:pt x="41" y="96"/>
                  </a:lnTo>
                  <a:lnTo>
                    <a:pt x="113" y="175"/>
                  </a:lnTo>
                  <a:lnTo>
                    <a:pt x="21" y="137"/>
                  </a:lnTo>
                  <a:lnTo>
                    <a:pt x="0" y="70"/>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5" name="Freeform 17"/>
            <p:cNvSpPr>
              <a:spLocks noChangeAspect="1"/>
            </p:cNvSpPr>
            <p:nvPr/>
          </p:nvSpPr>
          <p:spPr bwMode="auto">
            <a:xfrm>
              <a:off x="4520" y="2917"/>
              <a:ext cx="96" cy="129"/>
            </a:xfrm>
            <a:custGeom>
              <a:avLst/>
              <a:gdLst/>
              <a:ahLst/>
              <a:cxnLst>
                <a:cxn ang="0">
                  <a:pos x="0" y="119"/>
                </a:cxn>
                <a:cxn ang="0">
                  <a:pos x="15" y="191"/>
                </a:cxn>
                <a:cxn ang="0">
                  <a:pos x="69" y="198"/>
                </a:cxn>
                <a:cxn ang="0">
                  <a:pos x="110" y="167"/>
                </a:cxn>
                <a:cxn ang="0">
                  <a:pos x="69" y="95"/>
                </a:cxn>
                <a:cxn ang="0">
                  <a:pos x="149" y="35"/>
                </a:cxn>
                <a:cxn ang="0">
                  <a:pos x="173" y="0"/>
                </a:cxn>
                <a:cxn ang="0">
                  <a:pos x="61" y="10"/>
                </a:cxn>
                <a:cxn ang="0">
                  <a:pos x="33" y="25"/>
                </a:cxn>
                <a:cxn ang="0">
                  <a:pos x="0" y="119"/>
                </a:cxn>
              </a:cxnLst>
              <a:rect l="0" t="0" r="r" b="b"/>
              <a:pathLst>
                <a:path w="173" h="198">
                  <a:moveTo>
                    <a:pt x="0" y="119"/>
                  </a:moveTo>
                  <a:lnTo>
                    <a:pt x="15" y="191"/>
                  </a:lnTo>
                  <a:lnTo>
                    <a:pt x="69" y="198"/>
                  </a:lnTo>
                  <a:lnTo>
                    <a:pt x="110" y="167"/>
                  </a:lnTo>
                  <a:lnTo>
                    <a:pt x="69" y="95"/>
                  </a:lnTo>
                  <a:lnTo>
                    <a:pt x="149" y="35"/>
                  </a:lnTo>
                  <a:lnTo>
                    <a:pt x="173" y="0"/>
                  </a:lnTo>
                  <a:lnTo>
                    <a:pt x="61" y="10"/>
                  </a:lnTo>
                  <a:lnTo>
                    <a:pt x="33" y="25"/>
                  </a:lnTo>
                  <a:lnTo>
                    <a:pt x="0" y="119"/>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6" name="Freeform 18"/>
            <p:cNvSpPr>
              <a:spLocks noChangeAspect="1"/>
            </p:cNvSpPr>
            <p:nvPr/>
          </p:nvSpPr>
          <p:spPr bwMode="auto">
            <a:xfrm>
              <a:off x="4369" y="2820"/>
              <a:ext cx="157" cy="200"/>
            </a:xfrm>
            <a:custGeom>
              <a:avLst/>
              <a:gdLst/>
              <a:ahLst/>
              <a:cxnLst>
                <a:cxn ang="0">
                  <a:pos x="0" y="181"/>
                </a:cxn>
                <a:cxn ang="0">
                  <a:pos x="22" y="147"/>
                </a:cxn>
                <a:cxn ang="0">
                  <a:pos x="224" y="0"/>
                </a:cxn>
                <a:cxn ang="0">
                  <a:pos x="282" y="49"/>
                </a:cxn>
                <a:cxn ang="0">
                  <a:pos x="226" y="96"/>
                </a:cxn>
                <a:cxn ang="0">
                  <a:pos x="248" y="165"/>
                </a:cxn>
                <a:cxn ang="0">
                  <a:pos x="162" y="307"/>
                </a:cxn>
                <a:cxn ang="0">
                  <a:pos x="38" y="276"/>
                </a:cxn>
                <a:cxn ang="0">
                  <a:pos x="0" y="181"/>
                </a:cxn>
              </a:cxnLst>
              <a:rect l="0" t="0" r="r" b="b"/>
              <a:pathLst>
                <a:path w="282" h="307">
                  <a:moveTo>
                    <a:pt x="0" y="181"/>
                  </a:moveTo>
                  <a:lnTo>
                    <a:pt x="22" y="147"/>
                  </a:lnTo>
                  <a:lnTo>
                    <a:pt x="224" y="0"/>
                  </a:lnTo>
                  <a:lnTo>
                    <a:pt x="282" y="49"/>
                  </a:lnTo>
                  <a:lnTo>
                    <a:pt x="226" y="96"/>
                  </a:lnTo>
                  <a:lnTo>
                    <a:pt x="248" y="165"/>
                  </a:lnTo>
                  <a:lnTo>
                    <a:pt x="162" y="307"/>
                  </a:lnTo>
                  <a:lnTo>
                    <a:pt x="38" y="276"/>
                  </a:lnTo>
                  <a:lnTo>
                    <a:pt x="0" y="181"/>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7" name="Freeform 19"/>
            <p:cNvSpPr>
              <a:spLocks noChangeAspect="1"/>
            </p:cNvSpPr>
            <p:nvPr/>
          </p:nvSpPr>
          <p:spPr bwMode="auto">
            <a:xfrm>
              <a:off x="4314" y="3054"/>
              <a:ext cx="139" cy="53"/>
            </a:xfrm>
            <a:custGeom>
              <a:avLst/>
              <a:gdLst/>
              <a:ahLst/>
              <a:cxnLst>
                <a:cxn ang="0">
                  <a:pos x="0" y="22"/>
                </a:cxn>
                <a:cxn ang="0">
                  <a:pos x="16" y="0"/>
                </a:cxn>
                <a:cxn ang="0">
                  <a:pos x="193" y="26"/>
                </a:cxn>
                <a:cxn ang="0">
                  <a:pos x="248" y="51"/>
                </a:cxn>
                <a:cxn ang="0">
                  <a:pos x="249" y="81"/>
                </a:cxn>
                <a:cxn ang="0">
                  <a:pos x="44" y="42"/>
                </a:cxn>
                <a:cxn ang="0">
                  <a:pos x="0" y="22"/>
                </a:cxn>
              </a:cxnLst>
              <a:rect l="0" t="0" r="r" b="b"/>
              <a:pathLst>
                <a:path w="249" h="81">
                  <a:moveTo>
                    <a:pt x="0" y="22"/>
                  </a:moveTo>
                  <a:lnTo>
                    <a:pt x="16" y="0"/>
                  </a:lnTo>
                  <a:lnTo>
                    <a:pt x="193" y="26"/>
                  </a:lnTo>
                  <a:lnTo>
                    <a:pt x="248" y="51"/>
                  </a:lnTo>
                  <a:lnTo>
                    <a:pt x="249" y="81"/>
                  </a:lnTo>
                  <a:lnTo>
                    <a:pt x="44" y="42"/>
                  </a:lnTo>
                  <a:lnTo>
                    <a:pt x="0" y="22"/>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8" name="Freeform 20"/>
            <p:cNvSpPr>
              <a:spLocks noChangeAspect="1"/>
            </p:cNvSpPr>
            <p:nvPr/>
          </p:nvSpPr>
          <p:spPr bwMode="auto">
            <a:xfrm>
              <a:off x="4158" y="2843"/>
              <a:ext cx="167" cy="208"/>
            </a:xfrm>
            <a:custGeom>
              <a:avLst/>
              <a:gdLst/>
              <a:ahLst/>
              <a:cxnLst>
                <a:cxn ang="0">
                  <a:pos x="0" y="0"/>
                </a:cxn>
                <a:cxn ang="0">
                  <a:pos x="64" y="13"/>
                </a:cxn>
                <a:cxn ang="0">
                  <a:pos x="219" y="128"/>
                </a:cxn>
                <a:cxn ang="0">
                  <a:pos x="232" y="178"/>
                </a:cxn>
                <a:cxn ang="0">
                  <a:pos x="301" y="239"/>
                </a:cxn>
                <a:cxn ang="0">
                  <a:pos x="262" y="316"/>
                </a:cxn>
                <a:cxn ang="0">
                  <a:pos x="199" y="269"/>
                </a:cxn>
                <a:cxn ang="0">
                  <a:pos x="99" y="109"/>
                </a:cxn>
                <a:cxn ang="0">
                  <a:pos x="0" y="0"/>
                </a:cxn>
              </a:cxnLst>
              <a:rect l="0" t="0" r="r" b="b"/>
              <a:pathLst>
                <a:path w="301" h="316">
                  <a:moveTo>
                    <a:pt x="0" y="0"/>
                  </a:moveTo>
                  <a:lnTo>
                    <a:pt x="64" y="13"/>
                  </a:lnTo>
                  <a:lnTo>
                    <a:pt x="219" y="128"/>
                  </a:lnTo>
                  <a:lnTo>
                    <a:pt x="232" y="178"/>
                  </a:lnTo>
                  <a:lnTo>
                    <a:pt x="301" y="239"/>
                  </a:lnTo>
                  <a:lnTo>
                    <a:pt x="262" y="316"/>
                  </a:lnTo>
                  <a:lnTo>
                    <a:pt x="199" y="269"/>
                  </a:lnTo>
                  <a:lnTo>
                    <a:pt x="99" y="109"/>
                  </a:lnTo>
                  <a:lnTo>
                    <a:pt x="0" y="0"/>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9" name="Freeform 21"/>
            <p:cNvSpPr>
              <a:spLocks noChangeAspect="1"/>
            </p:cNvSpPr>
            <p:nvPr/>
          </p:nvSpPr>
          <p:spPr bwMode="auto">
            <a:xfrm>
              <a:off x="3922" y="2770"/>
              <a:ext cx="30" cy="68"/>
            </a:xfrm>
            <a:custGeom>
              <a:avLst/>
              <a:gdLst/>
              <a:ahLst/>
              <a:cxnLst>
                <a:cxn ang="0">
                  <a:pos x="0" y="0"/>
                </a:cxn>
                <a:cxn ang="0">
                  <a:pos x="8" y="103"/>
                </a:cxn>
                <a:cxn ang="0">
                  <a:pos x="53" y="83"/>
                </a:cxn>
                <a:cxn ang="0">
                  <a:pos x="28" y="22"/>
                </a:cxn>
                <a:cxn ang="0">
                  <a:pos x="0" y="0"/>
                </a:cxn>
              </a:cxnLst>
              <a:rect l="0" t="0" r="r" b="b"/>
              <a:pathLst>
                <a:path w="53" h="103">
                  <a:moveTo>
                    <a:pt x="0" y="0"/>
                  </a:moveTo>
                  <a:lnTo>
                    <a:pt x="8" y="103"/>
                  </a:lnTo>
                  <a:lnTo>
                    <a:pt x="53" y="83"/>
                  </a:lnTo>
                  <a:lnTo>
                    <a:pt x="28" y="22"/>
                  </a:lnTo>
                  <a:lnTo>
                    <a:pt x="0" y="0"/>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0" name="Freeform 22"/>
            <p:cNvSpPr>
              <a:spLocks noChangeAspect="1"/>
            </p:cNvSpPr>
            <p:nvPr/>
          </p:nvSpPr>
          <p:spPr bwMode="auto">
            <a:xfrm>
              <a:off x="2608" y="1748"/>
              <a:ext cx="118" cy="212"/>
            </a:xfrm>
            <a:custGeom>
              <a:avLst/>
              <a:gdLst/>
              <a:ahLst/>
              <a:cxnLst>
                <a:cxn ang="0">
                  <a:pos x="0" y="72"/>
                </a:cxn>
                <a:cxn ang="0">
                  <a:pos x="32" y="1"/>
                </a:cxn>
                <a:cxn ang="0">
                  <a:pos x="77" y="0"/>
                </a:cxn>
                <a:cxn ang="0">
                  <a:pos x="50" y="38"/>
                </a:cxn>
                <a:cxn ang="0">
                  <a:pos x="115" y="44"/>
                </a:cxn>
                <a:cxn ang="0">
                  <a:pos x="77" y="101"/>
                </a:cxn>
                <a:cxn ang="0">
                  <a:pos x="123" y="116"/>
                </a:cxn>
                <a:cxn ang="0">
                  <a:pos x="171" y="186"/>
                </a:cxn>
                <a:cxn ang="0">
                  <a:pos x="166" y="221"/>
                </a:cxn>
                <a:cxn ang="0">
                  <a:pos x="212" y="227"/>
                </a:cxn>
                <a:cxn ang="0">
                  <a:pos x="205" y="282"/>
                </a:cxn>
                <a:cxn ang="0">
                  <a:pos x="11" y="325"/>
                </a:cxn>
                <a:cxn ang="0">
                  <a:pos x="70" y="276"/>
                </a:cxn>
                <a:cxn ang="0">
                  <a:pos x="21" y="254"/>
                </a:cxn>
                <a:cxn ang="0">
                  <a:pos x="35" y="221"/>
                </a:cxn>
                <a:cxn ang="0">
                  <a:pos x="85" y="198"/>
                </a:cxn>
                <a:cxn ang="0">
                  <a:pos x="81" y="140"/>
                </a:cxn>
                <a:cxn ang="0">
                  <a:pos x="29" y="150"/>
                </a:cxn>
                <a:cxn ang="0">
                  <a:pos x="20" y="77"/>
                </a:cxn>
                <a:cxn ang="0">
                  <a:pos x="0" y="72"/>
                </a:cxn>
              </a:cxnLst>
              <a:rect l="0" t="0" r="r" b="b"/>
              <a:pathLst>
                <a:path w="212" h="325">
                  <a:moveTo>
                    <a:pt x="0" y="72"/>
                  </a:moveTo>
                  <a:lnTo>
                    <a:pt x="32" y="1"/>
                  </a:lnTo>
                  <a:lnTo>
                    <a:pt x="77" y="0"/>
                  </a:lnTo>
                  <a:lnTo>
                    <a:pt x="50" y="38"/>
                  </a:lnTo>
                  <a:lnTo>
                    <a:pt x="115" y="44"/>
                  </a:lnTo>
                  <a:lnTo>
                    <a:pt x="77" y="101"/>
                  </a:lnTo>
                  <a:lnTo>
                    <a:pt x="123" y="116"/>
                  </a:lnTo>
                  <a:lnTo>
                    <a:pt x="171" y="186"/>
                  </a:lnTo>
                  <a:lnTo>
                    <a:pt x="166" y="221"/>
                  </a:lnTo>
                  <a:lnTo>
                    <a:pt x="212" y="227"/>
                  </a:lnTo>
                  <a:lnTo>
                    <a:pt x="205" y="282"/>
                  </a:lnTo>
                  <a:lnTo>
                    <a:pt x="11" y="325"/>
                  </a:lnTo>
                  <a:lnTo>
                    <a:pt x="70" y="276"/>
                  </a:lnTo>
                  <a:lnTo>
                    <a:pt x="21" y="254"/>
                  </a:lnTo>
                  <a:lnTo>
                    <a:pt x="35" y="221"/>
                  </a:lnTo>
                  <a:lnTo>
                    <a:pt x="85" y="198"/>
                  </a:lnTo>
                  <a:lnTo>
                    <a:pt x="81" y="140"/>
                  </a:lnTo>
                  <a:lnTo>
                    <a:pt x="29" y="150"/>
                  </a:lnTo>
                  <a:lnTo>
                    <a:pt x="20" y="77"/>
                  </a:lnTo>
                  <a:lnTo>
                    <a:pt x="0" y="72"/>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1" name="Freeform 23"/>
            <p:cNvSpPr>
              <a:spLocks noChangeAspect="1"/>
            </p:cNvSpPr>
            <p:nvPr/>
          </p:nvSpPr>
          <p:spPr bwMode="auto">
            <a:xfrm>
              <a:off x="2540" y="1144"/>
              <a:ext cx="3058" cy="1778"/>
            </a:xfrm>
            <a:custGeom>
              <a:avLst/>
              <a:gdLst/>
              <a:ahLst/>
              <a:cxnLst>
                <a:cxn ang="0">
                  <a:pos x="1428" y="2300"/>
                </a:cxn>
                <a:cxn ang="0">
                  <a:pos x="1896" y="2125"/>
                </a:cxn>
                <a:cxn ang="0">
                  <a:pos x="1582" y="1947"/>
                </a:cxn>
                <a:cxn ang="0">
                  <a:pos x="2078" y="2039"/>
                </a:cxn>
                <a:cxn ang="0">
                  <a:pos x="2379" y="2530"/>
                </a:cxn>
                <a:cxn ang="0">
                  <a:pos x="2769" y="2119"/>
                </a:cxn>
                <a:cxn ang="0">
                  <a:pos x="3011" y="2575"/>
                </a:cxn>
                <a:cxn ang="0">
                  <a:pos x="3018" y="2553"/>
                </a:cxn>
                <a:cxn ang="0">
                  <a:pos x="3255" y="2434"/>
                </a:cxn>
                <a:cxn ang="0">
                  <a:pos x="3356" y="2142"/>
                </a:cxn>
                <a:cxn ang="0">
                  <a:pos x="3575" y="1663"/>
                </a:cxn>
                <a:cxn ang="0">
                  <a:pos x="3700" y="1606"/>
                </a:cxn>
                <a:cxn ang="0">
                  <a:pos x="3876" y="1477"/>
                </a:cxn>
                <a:cxn ang="0">
                  <a:pos x="3968" y="1075"/>
                </a:cxn>
                <a:cxn ang="0">
                  <a:pos x="4660" y="784"/>
                </a:cxn>
                <a:cxn ang="0">
                  <a:pos x="4558" y="1216"/>
                </a:cxn>
                <a:cxn ang="0">
                  <a:pos x="4931" y="868"/>
                </a:cxn>
                <a:cxn ang="0">
                  <a:pos x="5408" y="674"/>
                </a:cxn>
                <a:cxn ang="0">
                  <a:pos x="4922" y="477"/>
                </a:cxn>
                <a:cxn ang="0">
                  <a:pos x="4358" y="306"/>
                </a:cxn>
                <a:cxn ang="0">
                  <a:pos x="3810" y="262"/>
                </a:cxn>
                <a:cxn ang="0">
                  <a:pos x="3173" y="257"/>
                </a:cxn>
                <a:cxn ang="0">
                  <a:pos x="3198" y="45"/>
                </a:cxn>
                <a:cxn ang="0">
                  <a:pos x="2635" y="218"/>
                </a:cxn>
                <a:cxn ang="0">
                  <a:pos x="2408" y="371"/>
                </a:cxn>
                <a:cxn ang="0">
                  <a:pos x="2260" y="527"/>
                </a:cxn>
                <a:cxn ang="0">
                  <a:pos x="2130" y="502"/>
                </a:cxn>
                <a:cxn ang="0">
                  <a:pos x="1732" y="467"/>
                </a:cxn>
                <a:cxn ang="0">
                  <a:pos x="1349" y="626"/>
                </a:cxn>
                <a:cxn ang="0">
                  <a:pos x="1211" y="614"/>
                </a:cxn>
                <a:cxn ang="0">
                  <a:pos x="1128" y="420"/>
                </a:cxn>
                <a:cxn ang="0">
                  <a:pos x="891" y="418"/>
                </a:cxn>
                <a:cxn ang="0">
                  <a:pos x="683" y="509"/>
                </a:cxn>
                <a:cxn ang="0">
                  <a:pos x="395" y="824"/>
                </a:cxn>
                <a:cxn ang="0">
                  <a:pos x="608" y="1003"/>
                </a:cxn>
                <a:cxn ang="0">
                  <a:pos x="769" y="868"/>
                </a:cxn>
                <a:cxn ang="0">
                  <a:pos x="913" y="609"/>
                </a:cxn>
                <a:cxn ang="0">
                  <a:pos x="1014" y="840"/>
                </a:cxn>
                <a:cxn ang="0">
                  <a:pos x="831" y="993"/>
                </a:cxn>
                <a:cxn ang="0">
                  <a:pos x="599" y="1084"/>
                </a:cxn>
                <a:cxn ang="0">
                  <a:pos x="482" y="988"/>
                </a:cxn>
                <a:cxn ang="0">
                  <a:pos x="390" y="1185"/>
                </a:cxn>
                <a:cxn ang="0">
                  <a:pos x="130" y="1301"/>
                </a:cxn>
                <a:cxn ang="0">
                  <a:pos x="210" y="1478"/>
                </a:cxn>
                <a:cxn ang="0">
                  <a:pos x="57" y="1682"/>
                </a:cxn>
                <a:cxn ang="0">
                  <a:pos x="342" y="1532"/>
                </a:cxn>
                <a:cxn ang="0">
                  <a:pos x="497" y="1442"/>
                </a:cxn>
                <a:cxn ang="0">
                  <a:pos x="724" y="1619"/>
                </a:cxn>
                <a:cxn ang="0">
                  <a:pos x="591" y="1409"/>
                </a:cxn>
                <a:cxn ang="0">
                  <a:pos x="810" y="1601"/>
                </a:cxn>
                <a:cxn ang="0">
                  <a:pos x="888" y="1702"/>
                </a:cxn>
                <a:cxn ang="0">
                  <a:pos x="1014" y="1558"/>
                </a:cxn>
                <a:cxn ang="0">
                  <a:pos x="1132" y="1361"/>
                </a:cxn>
                <a:cxn ang="0">
                  <a:pos x="1260" y="1408"/>
                </a:cxn>
                <a:cxn ang="0">
                  <a:pos x="1294" y="1365"/>
                </a:cxn>
                <a:cxn ang="0">
                  <a:pos x="1220" y="1520"/>
                </a:cxn>
                <a:cxn ang="0">
                  <a:pos x="1001" y="1645"/>
                </a:cxn>
                <a:cxn ang="0">
                  <a:pos x="1247" y="1694"/>
                </a:cxn>
              </a:cxnLst>
              <a:rect l="0" t="0" r="r" b="b"/>
              <a:pathLst>
                <a:path w="5480" h="2714">
                  <a:moveTo>
                    <a:pt x="1141" y="1915"/>
                  </a:moveTo>
                  <a:lnTo>
                    <a:pt x="1216" y="1922"/>
                  </a:lnTo>
                  <a:lnTo>
                    <a:pt x="1307" y="2086"/>
                  </a:lnTo>
                  <a:lnTo>
                    <a:pt x="1379" y="2211"/>
                  </a:lnTo>
                  <a:lnTo>
                    <a:pt x="1428" y="2300"/>
                  </a:lnTo>
                  <a:lnTo>
                    <a:pt x="1448" y="2406"/>
                  </a:lnTo>
                  <a:lnTo>
                    <a:pt x="1589" y="2370"/>
                  </a:lnTo>
                  <a:lnTo>
                    <a:pt x="1764" y="2283"/>
                  </a:lnTo>
                  <a:lnTo>
                    <a:pt x="1840" y="2227"/>
                  </a:lnTo>
                  <a:lnTo>
                    <a:pt x="1896" y="2125"/>
                  </a:lnTo>
                  <a:lnTo>
                    <a:pt x="1792" y="2020"/>
                  </a:lnTo>
                  <a:lnTo>
                    <a:pt x="1734" y="2076"/>
                  </a:lnTo>
                  <a:lnTo>
                    <a:pt x="1690" y="2074"/>
                  </a:lnTo>
                  <a:lnTo>
                    <a:pt x="1649" y="2059"/>
                  </a:lnTo>
                  <a:lnTo>
                    <a:pt x="1582" y="1947"/>
                  </a:lnTo>
                  <a:lnTo>
                    <a:pt x="1573" y="1904"/>
                  </a:lnTo>
                  <a:lnTo>
                    <a:pt x="1628" y="1899"/>
                  </a:lnTo>
                  <a:lnTo>
                    <a:pt x="1666" y="1966"/>
                  </a:lnTo>
                  <a:lnTo>
                    <a:pt x="1830" y="2030"/>
                  </a:lnTo>
                  <a:lnTo>
                    <a:pt x="2078" y="2039"/>
                  </a:lnTo>
                  <a:lnTo>
                    <a:pt x="2185" y="2176"/>
                  </a:lnTo>
                  <a:lnTo>
                    <a:pt x="2226" y="2166"/>
                  </a:lnTo>
                  <a:lnTo>
                    <a:pt x="2291" y="2323"/>
                  </a:lnTo>
                  <a:lnTo>
                    <a:pt x="2316" y="2415"/>
                  </a:lnTo>
                  <a:lnTo>
                    <a:pt x="2379" y="2530"/>
                  </a:lnTo>
                  <a:lnTo>
                    <a:pt x="2444" y="2474"/>
                  </a:lnTo>
                  <a:lnTo>
                    <a:pt x="2458" y="2320"/>
                  </a:lnTo>
                  <a:lnTo>
                    <a:pt x="2672" y="2137"/>
                  </a:lnTo>
                  <a:lnTo>
                    <a:pt x="2732" y="2146"/>
                  </a:lnTo>
                  <a:lnTo>
                    <a:pt x="2769" y="2119"/>
                  </a:lnTo>
                  <a:lnTo>
                    <a:pt x="2846" y="2245"/>
                  </a:lnTo>
                  <a:lnTo>
                    <a:pt x="2844" y="2310"/>
                  </a:lnTo>
                  <a:lnTo>
                    <a:pt x="2913" y="2271"/>
                  </a:lnTo>
                  <a:lnTo>
                    <a:pt x="2954" y="2528"/>
                  </a:lnTo>
                  <a:lnTo>
                    <a:pt x="3011" y="2575"/>
                  </a:lnTo>
                  <a:lnTo>
                    <a:pt x="3041" y="2677"/>
                  </a:lnTo>
                  <a:lnTo>
                    <a:pt x="3108" y="2714"/>
                  </a:lnTo>
                  <a:lnTo>
                    <a:pt x="3110" y="2714"/>
                  </a:lnTo>
                  <a:lnTo>
                    <a:pt x="3097" y="2617"/>
                  </a:lnTo>
                  <a:lnTo>
                    <a:pt x="3018" y="2553"/>
                  </a:lnTo>
                  <a:lnTo>
                    <a:pt x="2978" y="2474"/>
                  </a:lnTo>
                  <a:lnTo>
                    <a:pt x="3006" y="2377"/>
                  </a:lnTo>
                  <a:lnTo>
                    <a:pt x="3097" y="2461"/>
                  </a:lnTo>
                  <a:lnTo>
                    <a:pt x="3138" y="2517"/>
                  </a:lnTo>
                  <a:lnTo>
                    <a:pt x="3255" y="2434"/>
                  </a:lnTo>
                  <a:lnTo>
                    <a:pt x="3243" y="2329"/>
                  </a:lnTo>
                  <a:lnTo>
                    <a:pt x="3154" y="2233"/>
                  </a:lnTo>
                  <a:lnTo>
                    <a:pt x="3222" y="2152"/>
                  </a:lnTo>
                  <a:lnTo>
                    <a:pt x="3279" y="2191"/>
                  </a:lnTo>
                  <a:lnTo>
                    <a:pt x="3356" y="2142"/>
                  </a:lnTo>
                  <a:lnTo>
                    <a:pt x="3514" y="2060"/>
                  </a:lnTo>
                  <a:lnTo>
                    <a:pt x="3601" y="1852"/>
                  </a:lnTo>
                  <a:lnTo>
                    <a:pt x="3530" y="1755"/>
                  </a:lnTo>
                  <a:lnTo>
                    <a:pt x="3624" y="1678"/>
                  </a:lnTo>
                  <a:lnTo>
                    <a:pt x="3575" y="1663"/>
                  </a:lnTo>
                  <a:lnTo>
                    <a:pt x="3523" y="1682"/>
                  </a:lnTo>
                  <a:lnTo>
                    <a:pt x="3484" y="1645"/>
                  </a:lnTo>
                  <a:lnTo>
                    <a:pt x="3597" y="1558"/>
                  </a:lnTo>
                  <a:lnTo>
                    <a:pt x="3585" y="1634"/>
                  </a:lnTo>
                  <a:lnTo>
                    <a:pt x="3700" y="1606"/>
                  </a:lnTo>
                  <a:lnTo>
                    <a:pt x="3732" y="1663"/>
                  </a:lnTo>
                  <a:lnTo>
                    <a:pt x="3721" y="1772"/>
                  </a:lnTo>
                  <a:lnTo>
                    <a:pt x="3815" y="1717"/>
                  </a:lnTo>
                  <a:lnTo>
                    <a:pt x="3757" y="1598"/>
                  </a:lnTo>
                  <a:lnTo>
                    <a:pt x="3876" y="1477"/>
                  </a:lnTo>
                  <a:lnTo>
                    <a:pt x="3918" y="1505"/>
                  </a:lnTo>
                  <a:lnTo>
                    <a:pt x="4107" y="1304"/>
                  </a:lnTo>
                  <a:lnTo>
                    <a:pt x="4140" y="1169"/>
                  </a:lnTo>
                  <a:lnTo>
                    <a:pt x="4093" y="1093"/>
                  </a:lnTo>
                  <a:lnTo>
                    <a:pt x="3968" y="1075"/>
                  </a:lnTo>
                  <a:lnTo>
                    <a:pt x="4173" y="898"/>
                  </a:lnTo>
                  <a:lnTo>
                    <a:pt x="4338" y="896"/>
                  </a:lnTo>
                  <a:lnTo>
                    <a:pt x="4507" y="899"/>
                  </a:lnTo>
                  <a:lnTo>
                    <a:pt x="4573" y="796"/>
                  </a:lnTo>
                  <a:lnTo>
                    <a:pt x="4660" y="784"/>
                  </a:lnTo>
                  <a:lnTo>
                    <a:pt x="4652" y="843"/>
                  </a:lnTo>
                  <a:lnTo>
                    <a:pt x="4763" y="772"/>
                  </a:lnTo>
                  <a:lnTo>
                    <a:pt x="4558" y="953"/>
                  </a:lnTo>
                  <a:lnTo>
                    <a:pt x="4535" y="998"/>
                  </a:lnTo>
                  <a:lnTo>
                    <a:pt x="4558" y="1216"/>
                  </a:lnTo>
                  <a:lnTo>
                    <a:pt x="4706" y="1076"/>
                  </a:lnTo>
                  <a:lnTo>
                    <a:pt x="4701" y="943"/>
                  </a:lnTo>
                  <a:lnTo>
                    <a:pt x="4745" y="871"/>
                  </a:lnTo>
                  <a:lnTo>
                    <a:pt x="4872" y="840"/>
                  </a:lnTo>
                  <a:lnTo>
                    <a:pt x="4931" y="868"/>
                  </a:lnTo>
                  <a:lnTo>
                    <a:pt x="5119" y="759"/>
                  </a:lnTo>
                  <a:lnTo>
                    <a:pt x="5179" y="735"/>
                  </a:lnTo>
                  <a:lnTo>
                    <a:pt x="5157" y="670"/>
                  </a:lnTo>
                  <a:lnTo>
                    <a:pt x="5238" y="627"/>
                  </a:lnTo>
                  <a:lnTo>
                    <a:pt x="5408" y="674"/>
                  </a:lnTo>
                  <a:lnTo>
                    <a:pt x="5480" y="598"/>
                  </a:lnTo>
                  <a:lnTo>
                    <a:pt x="5325" y="527"/>
                  </a:lnTo>
                  <a:lnTo>
                    <a:pt x="5149" y="444"/>
                  </a:lnTo>
                  <a:lnTo>
                    <a:pt x="4940" y="412"/>
                  </a:lnTo>
                  <a:lnTo>
                    <a:pt x="4922" y="477"/>
                  </a:lnTo>
                  <a:lnTo>
                    <a:pt x="4836" y="443"/>
                  </a:lnTo>
                  <a:lnTo>
                    <a:pt x="4688" y="448"/>
                  </a:lnTo>
                  <a:lnTo>
                    <a:pt x="4617" y="371"/>
                  </a:lnTo>
                  <a:lnTo>
                    <a:pt x="4445" y="376"/>
                  </a:lnTo>
                  <a:lnTo>
                    <a:pt x="4358" y="306"/>
                  </a:lnTo>
                  <a:lnTo>
                    <a:pt x="4128" y="272"/>
                  </a:lnTo>
                  <a:lnTo>
                    <a:pt x="4044" y="357"/>
                  </a:lnTo>
                  <a:lnTo>
                    <a:pt x="3899" y="316"/>
                  </a:lnTo>
                  <a:lnTo>
                    <a:pt x="3860" y="382"/>
                  </a:lnTo>
                  <a:lnTo>
                    <a:pt x="3810" y="262"/>
                  </a:lnTo>
                  <a:lnTo>
                    <a:pt x="3643" y="222"/>
                  </a:lnTo>
                  <a:lnTo>
                    <a:pt x="3638" y="262"/>
                  </a:lnTo>
                  <a:lnTo>
                    <a:pt x="3435" y="226"/>
                  </a:lnTo>
                  <a:lnTo>
                    <a:pt x="3297" y="228"/>
                  </a:lnTo>
                  <a:lnTo>
                    <a:pt x="3173" y="257"/>
                  </a:lnTo>
                  <a:lnTo>
                    <a:pt x="3359" y="153"/>
                  </a:lnTo>
                  <a:lnTo>
                    <a:pt x="3377" y="107"/>
                  </a:lnTo>
                  <a:lnTo>
                    <a:pt x="3305" y="58"/>
                  </a:lnTo>
                  <a:lnTo>
                    <a:pt x="3167" y="76"/>
                  </a:lnTo>
                  <a:lnTo>
                    <a:pt x="3198" y="45"/>
                  </a:lnTo>
                  <a:lnTo>
                    <a:pt x="3112" y="0"/>
                  </a:lnTo>
                  <a:lnTo>
                    <a:pt x="2963" y="87"/>
                  </a:lnTo>
                  <a:lnTo>
                    <a:pt x="2820" y="107"/>
                  </a:lnTo>
                  <a:lnTo>
                    <a:pt x="2661" y="154"/>
                  </a:lnTo>
                  <a:lnTo>
                    <a:pt x="2635" y="218"/>
                  </a:lnTo>
                  <a:lnTo>
                    <a:pt x="2465" y="233"/>
                  </a:lnTo>
                  <a:lnTo>
                    <a:pt x="2478" y="296"/>
                  </a:lnTo>
                  <a:lnTo>
                    <a:pt x="2545" y="333"/>
                  </a:lnTo>
                  <a:lnTo>
                    <a:pt x="2408" y="300"/>
                  </a:lnTo>
                  <a:lnTo>
                    <a:pt x="2408" y="371"/>
                  </a:lnTo>
                  <a:lnTo>
                    <a:pt x="2335" y="352"/>
                  </a:lnTo>
                  <a:lnTo>
                    <a:pt x="2314" y="303"/>
                  </a:lnTo>
                  <a:lnTo>
                    <a:pt x="2259" y="338"/>
                  </a:lnTo>
                  <a:lnTo>
                    <a:pt x="2293" y="382"/>
                  </a:lnTo>
                  <a:lnTo>
                    <a:pt x="2260" y="527"/>
                  </a:lnTo>
                  <a:lnTo>
                    <a:pt x="2220" y="267"/>
                  </a:lnTo>
                  <a:lnTo>
                    <a:pt x="2156" y="267"/>
                  </a:lnTo>
                  <a:lnTo>
                    <a:pt x="2090" y="435"/>
                  </a:lnTo>
                  <a:lnTo>
                    <a:pt x="2152" y="472"/>
                  </a:lnTo>
                  <a:lnTo>
                    <a:pt x="2130" y="502"/>
                  </a:lnTo>
                  <a:lnTo>
                    <a:pt x="2017" y="440"/>
                  </a:lnTo>
                  <a:lnTo>
                    <a:pt x="1926" y="423"/>
                  </a:lnTo>
                  <a:lnTo>
                    <a:pt x="1926" y="467"/>
                  </a:lnTo>
                  <a:lnTo>
                    <a:pt x="1755" y="504"/>
                  </a:lnTo>
                  <a:lnTo>
                    <a:pt x="1732" y="467"/>
                  </a:lnTo>
                  <a:lnTo>
                    <a:pt x="1573" y="536"/>
                  </a:lnTo>
                  <a:lnTo>
                    <a:pt x="1467" y="498"/>
                  </a:lnTo>
                  <a:lnTo>
                    <a:pt x="1467" y="614"/>
                  </a:lnTo>
                  <a:lnTo>
                    <a:pt x="1419" y="580"/>
                  </a:lnTo>
                  <a:lnTo>
                    <a:pt x="1349" y="626"/>
                  </a:lnTo>
                  <a:lnTo>
                    <a:pt x="1379" y="672"/>
                  </a:lnTo>
                  <a:lnTo>
                    <a:pt x="1261" y="663"/>
                  </a:lnTo>
                  <a:lnTo>
                    <a:pt x="1288" y="708"/>
                  </a:lnTo>
                  <a:lnTo>
                    <a:pt x="1206" y="672"/>
                  </a:lnTo>
                  <a:lnTo>
                    <a:pt x="1211" y="614"/>
                  </a:lnTo>
                  <a:lnTo>
                    <a:pt x="1132" y="557"/>
                  </a:lnTo>
                  <a:lnTo>
                    <a:pt x="1321" y="602"/>
                  </a:lnTo>
                  <a:lnTo>
                    <a:pt x="1380" y="531"/>
                  </a:lnTo>
                  <a:lnTo>
                    <a:pt x="1239" y="455"/>
                  </a:lnTo>
                  <a:lnTo>
                    <a:pt x="1128" y="420"/>
                  </a:lnTo>
                  <a:lnTo>
                    <a:pt x="1041" y="410"/>
                  </a:lnTo>
                  <a:lnTo>
                    <a:pt x="1105" y="396"/>
                  </a:lnTo>
                  <a:lnTo>
                    <a:pt x="1013" y="362"/>
                  </a:lnTo>
                  <a:lnTo>
                    <a:pt x="939" y="368"/>
                  </a:lnTo>
                  <a:lnTo>
                    <a:pt x="891" y="418"/>
                  </a:lnTo>
                  <a:lnTo>
                    <a:pt x="847" y="401"/>
                  </a:lnTo>
                  <a:lnTo>
                    <a:pt x="789" y="454"/>
                  </a:lnTo>
                  <a:lnTo>
                    <a:pt x="756" y="443"/>
                  </a:lnTo>
                  <a:lnTo>
                    <a:pt x="739" y="478"/>
                  </a:lnTo>
                  <a:lnTo>
                    <a:pt x="683" y="509"/>
                  </a:lnTo>
                  <a:lnTo>
                    <a:pt x="593" y="642"/>
                  </a:lnTo>
                  <a:lnTo>
                    <a:pt x="522" y="701"/>
                  </a:lnTo>
                  <a:lnTo>
                    <a:pt x="396" y="774"/>
                  </a:lnTo>
                  <a:lnTo>
                    <a:pt x="462" y="802"/>
                  </a:lnTo>
                  <a:lnTo>
                    <a:pt x="395" y="824"/>
                  </a:lnTo>
                  <a:lnTo>
                    <a:pt x="408" y="927"/>
                  </a:lnTo>
                  <a:lnTo>
                    <a:pt x="478" y="938"/>
                  </a:lnTo>
                  <a:lnTo>
                    <a:pt x="544" y="871"/>
                  </a:lnTo>
                  <a:lnTo>
                    <a:pt x="578" y="970"/>
                  </a:lnTo>
                  <a:lnTo>
                    <a:pt x="608" y="1003"/>
                  </a:lnTo>
                  <a:lnTo>
                    <a:pt x="605" y="1047"/>
                  </a:lnTo>
                  <a:lnTo>
                    <a:pt x="689" y="1019"/>
                  </a:lnTo>
                  <a:lnTo>
                    <a:pt x="715" y="928"/>
                  </a:lnTo>
                  <a:lnTo>
                    <a:pt x="698" y="920"/>
                  </a:lnTo>
                  <a:lnTo>
                    <a:pt x="769" y="868"/>
                  </a:lnTo>
                  <a:lnTo>
                    <a:pt x="728" y="840"/>
                  </a:lnTo>
                  <a:lnTo>
                    <a:pt x="728" y="759"/>
                  </a:lnTo>
                  <a:lnTo>
                    <a:pt x="847" y="675"/>
                  </a:lnTo>
                  <a:lnTo>
                    <a:pt x="853" y="620"/>
                  </a:lnTo>
                  <a:lnTo>
                    <a:pt x="913" y="609"/>
                  </a:lnTo>
                  <a:lnTo>
                    <a:pt x="955" y="653"/>
                  </a:lnTo>
                  <a:lnTo>
                    <a:pt x="831" y="748"/>
                  </a:lnTo>
                  <a:lnTo>
                    <a:pt x="837" y="839"/>
                  </a:lnTo>
                  <a:lnTo>
                    <a:pt x="883" y="871"/>
                  </a:lnTo>
                  <a:lnTo>
                    <a:pt x="1014" y="840"/>
                  </a:lnTo>
                  <a:lnTo>
                    <a:pt x="1084" y="867"/>
                  </a:lnTo>
                  <a:lnTo>
                    <a:pt x="898" y="893"/>
                  </a:lnTo>
                  <a:lnTo>
                    <a:pt x="914" y="988"/>
                  </a:lnTo>
                  <a:lnTo>
                    <a:pt x="872" y="955"/>
                  </a:lnTo>
                  <a:lnTo>
                    <a:pt x="831" y="993"/>
                  </a:lnTo>
                  <a:lnTo>
                    <a:pt x="830" y="1048"/>
                  </a:lnTo>
                  <a:lnTo>
                    <a:pt x="792" y="1084"/>
                  </a:lnTo>
                  <a:lnTo>
                    <a:pt x="728" y="1073"/>
                  </a:lnTo>
                  <a:lnTo>
                    <a:pt x="639" y="1112"/>
                  </a:lnTo>
                  <a:lnTo>
                    <a:pt x="599" y="1084"/>
                  </a:lnTo>
                  <a:lnTo>
                    <a:pt x="555" y="1087"/>
                  </a:lnTo>
                  <a:lnTo>
                    <a:pt x="514" y="1069"/>
                  </a:lnTo>
                  <a:lnTo>
                    <a:pt x="550" y="1015"/>
                  </a:lnTo>
                  <a:lnTo>
                    <a:pt x="539" y="958"/>
                  </a:lnTo>
                  <a:lnTo>
                    <a:pt x="482" y="988"/>
                  </a:lnTo>
                  <a:lnTo>
                    <a:pt x="478" y="1042"/>
                  </a:lnTo>
                  <a:lnTo>
                    <a:pt x="491" y="1125"/>
                  </a:lnTo>
                  <a:lnTo>
                    <a:pt x="468" y="1114"/>
                  </a:lnTo>
                  <a:lnTo>
                    <a:pt x="403" y="1130"/>
                  </a:lnTo>
                  <a:lnTo>
                    <a:pt x="390" y="1185"/>
                  </a:lnTo>
                  <a:lnTo>
                    <a:pt x="304" y="1216"/>
                  </a:lnTo>
                  <a:lnTo>
                    <a:pt x="271" y="1268"/>
                  </a:lnTo>
                  <a:lnTo>
                    <a:pt x="206" y="1258"/>
                  </a:lnTo>
                  <a:lnTo>
                    <a:pt x="216" y="1297"/>
                  </a:lnTo>
                  <a:lnTo>
                    <a:pt x="130" y="1301"/>
                  </a:lnTo>
                  <a:lnTo>
                    <a:pt x="138" y="1327"/>
                  </a:lnTo>
                  <a:lnTo>
                    <a:pt x="210" y="1346"/>
                  </a:lnTo>
                  <a:lnTo>
                    <a:pt x="202" y="1361"/>
                  </a:lnTo>
                  <a:lnTo>
                    <a:pt x="239" y="1417"/>
                  </a:lnTo>
                  <a:lnTo>
                    <a:pt x="210" y="1478"/>
                  </a:lnTo>
                  <a:lnTo>
                    <a:pt x="35" y="1471"/>
                  </a:lnTo>
                  <a:lnTo>
                    <a:pt x="5" y="1489"/>
                  </a:lnTo>
                  <a:lnTo>
                    <a:pt x="0" y="1630"/>
                  </a:lnTo>
                  <a:lnTo>
                    <a:pt x="18" y="1685"/>
                  </a:lnTo>
                  <a:lnTo>
                    <a:pt x="57" y="1682"/>
                  </a:lnTo>
                  <a:lnTo>
                    <a:pt x="204" y="1694"/>
                  </a:lnTo>
                  <a:lnTo>
                    <a:pt x="260" y="1634"/>
                  </a:lnTo>
                  <a:lnTo>
                    <a:pt x="250" y="1610"/>
                  </a:lnTo>
                  <a:lnTo>
                    <a:pt x="280" y="1564"/>
                  </a:lnTo>
                  <a:lnTo>
                    <a:pt x="342" y="1532"/>
                  </a:lnTo>
                  <a:lnTo>
                    <a:pt x="342" y="1485"/>
                  </a:lnTo>
                  <a:lnTo>
                    <a:pt x="365" y="1475"/>
                  </a:lnTo>
                  <a:lnTo>
                    <a:pt x="425" y="1489"/>
                  </a:lnTo>
                  <a:lnTo>
                    <a:pt x="462" y="1466"/>
                  </a:lnTo>
                  <a:lnTo>
                    <a:pt x="497" y="1442"/>
                  </a:lnTo>
                  <a:lnTo>
                    <a:pt x="533" y="1459"/>
                  </a:lnTo>
                  <a:lnTo>
                    <a:pt x="561" y="1513"/>
                  </a:lnTo>
                  <a:lnTo>
                    <a:pt x="683" y="1586"/>
                  </a:lnTo>
                  <a:lnTo>
                    <a:pt x="698" y="1655"/>
                  </a:lnTo>
                  <a:lnTo>
                    <a:pt x="724" y="1619"/>
                  </a:lnTo>
                  <a:lnTo>
                    <a:pt x="715" y="1580"/>
                  </a:lnTo>
                  <a:lnTo>
                    <a:pt x="762" y="1586"/>
                  </a:lnTo>
                  <a:lnTo>
                    <a:pt x="659" y="1520"/>
                  </a:lnTo>
                  <a:lnTo>
                    <a:pt x="595" y="1453"/>
                  </a:lnTo>
                  <a:lnTo>
                    <a:pt x="591" y="1409"/>
                  </a:lnTo>
                  <a:lnTo>
                    <a:pt x="652" y="1413"/>
                  </a:lnTo>
                  <a:lnTo>
                    <a:pt x="695" y="1475"/>
                  </a:lnTo>
                  <a:lnTo>
                    <a:pt x="787" y="1529"/>
                  </a:lnTo>
                  <a:lnTo>
                    <a:pt x="787" y="1576"/>
                  </a:lnTo>
                  <a:lnTo>
                    <a:pt x="810" y="1601"/>
                  </a:lnTo>
                  <a:lnTo>
                    <a:pt x="835" y="1646"/>
                  </a:lnTo>
                  <a:lnTo>
                    <a:pt x="890" y="1652"/>
                  </a:lnTo>
                  <a:lnTo>
                    <a:pt x="832" y="1661"/>
                  </a:lnTo>
                  <a:lnTo>
                    <a:pt x="849" y="1694"/>
                  </a:lnTo>
                  <a:lnTo>
                    <a:pt x="888" y="1702"/>
                  </a:lnTo>
                  <a:lnTo>
                    <a:pt x="913" y="1651"/>
                  </a:lnTo>
                  <a:lnTo>
                    <a:pt x="874" y="1625"/>
                  </a:lnTo>
                  <a:lnTo>
                    <a:pt x="892" y="1615"/>
                  </a:lnTo>
                  <a:lnTo>
                    <a:pt x="879" y="1570"/>
                  </a:lnTo>
                  <a:lnTo>
                    <a:pt x="1014" y="1558"/>
                  </a:lnTo>
                  <a:lnTo>
                    <a:pt x="1009" y="1510"/>
                  </a:lnTo>
                  <a:lnTo>
                    <a:pt x="1041" y="1466"/>
                  </a:lnTo>
                  <a:lnTo>
                    <a:pt x="1068" y="1411"/>
                  </a:lnTo>
                  <a:lnTo>
                    <a:pt x="1082" y="1377"/>
                  </a:lnTo>
                  <a:lnTo>
                    <a:pt x="1132" y="1361"/>
                  </a:lnTo>
                  <a:lnTo>
                    <a:pt x="1128" y="1383"/>
                  </a:lnTo>
                  <a:lnTo>
                    <a:pt x="1178" y="1387"/>
                  </a:lnTo>
                  <a:lnTo>
                    <a:pt x="1150" y="1409"/>
                  </a:lnTo>
                  <a:lnTo>
                    <a:pt x="1188" y="1442"/>
                  </a:lnTo>
                  <a:lnTo>
                    <a:pt x="1260" y="1408"/>
                  </a:lnTo>
                  <a:lnTo>
                    <a:pt x="1219" y="1413"/>
                  </a:lnTo>
                  <a:lnTo>
                    <a:pt x="1216" y="1394"/>
                  </a:lnTo>
                  <a:lnTo>
                    <a:pt x="1220" y="1376"/>
                  </a:lnTo>
                  <a:lnTo>
                    <a:pt x="1331" y="1345"/>
                  </a:lnTo>
                  <a:lnTo>
                    <a:pt x="1294" y="1365"/>
                  </a:lnTo>
                  <a:lnTo>
                    <a:pt x="1260" y="1417"/>
                  </a:lnTo>
                  <a:lnTo>
                    <a:pt x="1390" y="1493"/>
                  </a:lnTo>
                  <a:lnTo>
                    <a:pt x="1394" y="1538"/>
                  </a:lnTo>
                  <a:lnTo>
                    <a:pt x="1302" y="1558"/>
                  </a:lnTo>
                  <a:lnTo>
                    <a:pt x="1220" y="1520"/>
                  </a:lnTo>
                  <a:lnTo>
                    <a:pt x="1111" y="1555"/>
                  </a:lnTo>
                  <a:lnTo>
                    <a:pt x="1058" y="1547"/>
                  </a:lnTo>
                  <a:lnTo>
                    <a:pt x="1076" y="1565"/>
                  </a:lnTo>
                  <a:lnTo>
                    <a:pt x="975" y="1591"/>
                  </a:lnTo>
                  <a:lnTo>
                    <a:pt x="1001" y="1645"/>
                  </a:lnTo>
                  <a:lnTo>
                    <a:pt x="1008" y="1697"/>
                  </a:lnTo>
                  <a:lnTo>
                    <a:pt x="1076" y="1712"/>
                  </a:lnTo>
                  <a:lnTo>
                    <a:pt x="1105" y="1694"/>
                  </a:lnTo>
                  <a:lnTo>
                    <a:pt x="1159" y="1717"/>
                  </a:lnTo>
                  <a:lnTo>
                    <a:pt x="1247" y="1694"/>
                  </a:lnTo>
                  <a:lnTo>
                    <a:pt x="1242" y="1760"/>
                  </a:lnTo>
                  <a:lnTo>
                    <a:pt x="1188" y="1865"/>
                  </a:lnTo>
                  <a:lnTo>
                    <a:pt x="1097" y="1855"/>
                  </a:lnTo>
                  <a:lnTo>
                    <a:pt x="1141" y="1915"/>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2" name="Freeform 24"/>
            <p:cNvSpPr>
              <a:spLocks noChangeAspect="1"/>
            </p:cNvSpPr>
            <p:nvPr/>
          </p:nvSpPr>
          <p:spPr bwMode="auto">
            <a:xfrm>
              <a:off x="1546" y="1950"/>
              <a:ext cx="119" cy="111"/>
            </a:xfrm>
            <a:custGeom>
              <a:avLst/>
              <a:gdLst/>
              <a:ahLst/>
              <a:cxnLst>
                <a:cxn ang="0">
                  <a:pos x="0" y="137"/>
                </a:cxn>
                <a:cxn ang="0">
                  <a:pos x="72" y="11"/>
                </a:cxn>
                <a:cxn ang="0">
                  <a:pos x="103" y="0"/>
                </a:cxn>
                <a:cxn ang="0">
                  <a:pos x="91" y="54"/>
                </a:cxn>
                <a:cxn ang="0">
                  <a:pos x="109" y="85"/>
                </a:cxn>
                <a:cxn ang="0">
                  <a:pos x="157" y="81"/>
                </a:cxn>
                <a:cxn ang="0">
                  <a:pos x="175" y="123"/>
                </a:cxn>
                <a:cxn ang="0">
                  <a:pos x="180" y="148"/>
                </a:cxn>
                <a:cxn ang="0">
                  <a:pos x="142" y="168"/>
                </a:cxn>
                <a:cxn ang="0">
                  <a:pos x="142" y="135"/>
                </a:cxn>
                <a:cxn ang="0">
                  <a:pos x="86" y="147"/>
                </a:cxn>
                <a:cxn ang="0">
                  <a:pos x="0" y="137"/>
                </a:cxn>
              </a:cxnLst>
              <a:rect l="0" t="0" r="r" b="b"/>
              <a:pathLst>
                <a:path w="180" h="168">
                  <a:moveTo>
                    <a:pt x="0" y="137"/>
                  </a:moveTo>
                  <a:lnTo>
                    <a:pt x="72" y="11"/>
                  </a:lnTo>
                  <a:lnTo>
                    <a:pt x="103" y="0"/>
                  </a:lnTo>
                  <a:lnTo>
                    <a:pt x="91" y="54"/>
                  </a:lnTo>
                  <a:lnTo>
                    <a:pt x="109" y="85"/>
                  </a:lnTo>
                  <a:lnTo>
                    <a:pt x="157" y="81"/>
                  </a:lnTo>
                  <a:lnTo>
                    <a:pt x="175" y="123"/>
                  </a:lnTo>
                  <a:lnTo>
                    <a:pt x="180" y="148"/>
                  </a:lnTo>
                  <a:lnTo>
                    <a:pt x="142" y="168"/>
                  </a:lnTo>
                  <a:lnTo>
                    <a:pt x="142" y="135"/>
                  </a:lnTo>
                  <a:lnTo>
                    <a:pt x="86" y="147"/>
                  </a:lnTo>
                  <a:lnTo>
                    <a:pt x="0" y="137"/>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3" name="Freeform 25"/>
            <p:cNvSpPr>
              <a:spLocks noChangeAspect="1"/>
            </p:cNvSpPr>
            <p:nvPr/>
          </p:nvSpPr>
          <p:spPr bwMode="auto">
            <a:xfrm>
              <a:off x="2832" y="2230"/>
              <a:ext cx="29" cy="51"/>
            </a:xfrm>
            <a:custGeom>
              <a:avLst/>
              <a:gdLst/>
              <a:ahLst/>
              <a:cxnLst>
                <a:cxn ang="0">
                  <a:pos x="0" y="11"/>
                </a:cxn>
                <a:cxn ang="0">
                  <a:pos x="8" y="67"/>
                </a:cxn>
                <a:cxn ang="0">
                  <a:pos x="24" y="75"/>
                </a:cxn>
                <a:cxn ang="0">
                  <a:pos x="42" y="29"/>
                </a:cxn>
                <a:cxn ang="0">
                  <a:pos x="25" y="0"/>
                </a:cxn>
                <a:cxn ang="0">
                  <a:pos x="0" y="11"/>
                </a:cxn>
              </a:cxnLst>
              <a:rect l="0" t="0" r="r" b="b"/>
              <a:pathLst>
                <a:path w="42" h="75">
                  <a:moveTo>
                    <a:pt x="0" y="11"/>
                  </a:moveTo>
                  <a:lnTo>
                    <a:pt x="8" y="67"/>
                  </a:lnTo>
                  <a:lnTo>
                    <a:pt x="24" y="75"/>
                  </a:lnTo>
                  <a:lnTo>
                    <a:pt x="42" y="29"/>
                  </a:lnTo>
                  <a:lnTo>
                    <a:pt x="25" y="0"/>
                  </a:lnTo>
                  <a:lnTo>
                    <a:pt x="0" y="11"/>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4" name="Freeform 26"/>
            <p:cNvSpPr>
              <a:spLocks noChangeAspect="1"/>
            </p:cNvSpPr>
            <p:nvPr/>
          </p:nvSpPr>
          <p:spPr bwMode="auto">
            <a:xfrm>
              <a:off x="2911" y="2296"/>
              <a:ext cx="56" cy="34"/>
            </a:xfrm>
            <a:custGeom>
              <a:avLst/>
              <a:gdLst/>
              <a:ahLst/>
              <a:cxnLst>
                <a:cxn ang="0">
                  <a:pos x="0" y="12"/>
                </a:cxn>
                <a:cxn ang="0">
                  <a:pos x="72" y="51"/>
                </a:cxn>
                <a:cxn ang="0">
                  <a:pos x="83" y="0"/>
                </a:cxn>
                <a:cxn ang="0">
                  <a:pos x="0" y="12"/>
                </a:cxn>
              </a:cxnLst>
              <a:rect l="0" t="0" r="r" b="b"/>
              <a:pathLst>
                <a:path w="83" h="51">
                  <a:moveTo>
                    <a:pt x="0" y="12"/>
                  </a:moveTo>
                  <a:lnTo>
                    <a:pt x="72" y="51"/>
                  </a:lnTo>
                  <a:lnTo>
                    <a:pt x="83" y="0"/>
                  </a:lnTo>
                  <a:lnTo>
                    <a:pt x="0" y="12"/>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5" name="Freeform 27"/>
            <p:cNvSpPr>
              <a:spLocks noChangeAspect="1"/>
            </p:cNvSpPr>
            <p:nvPr/>
          </p:nvSpPr>
          <p:spPr bwMode="auto">
            <a:xfrm>
              <a:off x="5217" y="2095"/>
              <a:ext cx="110" cy="82"/>
            </a:xfrm>
            <a:custGeom>
              <a:avLst/>
              <a:gdLst/>
              <a:ahLst/>
              <a:cxnLst>
                <a:cxn ang="0">
                  <a:pos x="0" y="101"/>
                </a:cxn>
                <a:cxn ang="0">
                  <a:pos x="20" y="101"/>
                </a:cxn>
                <a:cxn ang="0">
                  <a:pos x="94" y="120"/>
                </a:cxn>
                <a:cxn ang="0">
                  <a:pos x="163" y="71"/>
                </a:cxn>
                <a:cxn ang="0">
                  <a:pos x="153" y="40"/>
                </a:cxn>
                <a:cxn ang="0">
                  <a:pos x="59" y="0"/>
                </a:cxn>
                <a:cxn ang="0">
                  <a:pos x="0" y="101"/>
                </a:cxn>
              </a:cxnLst>
              <a:rect l="0" t="0" r="r" b="b"/>
              <a:pathLst>
                <a:path w="163" h="120">
                  <a:moveTo>
                    <a:pt x="0" y="101"/>
                  </a:moveTo>
                  <a:lnTo>
                    <a:pt x="20" y="101"/>
                  </a:lnTo>
                  <a:lnTo>
                    <a:pt x="94" y="120"/>
                  </a:lnTo>
                  <a:lnTo>
                    <a:pt x="163" y="71"/>
                  </a:lnTo>
                  <a:lnTo>
                    <a:pt x="153" y="40"/>
                  </a:lnTo>
                  <a:lnTo>
                    <a:pt x="59" y="0"/>
                  </a:lnTo>
                  <a:lnTo>
                    <a:pt x="0" y="101"/>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6" name="Freeform 28"/>
            <p:cNvSpPr>
              <a:spLocks noChangeAspect="1"/>
            </p:cNvSpPr>
            <p:nvPr/>
          </p:nvSpPr>
          <p:spPr bwMode="auto">
            <a:xfrm>
              <a:off x="2453" y="1856"/>
              <a:ext cx="83" cy="86"/>
            </a:xfrm>
            <a:custGeom>
              <a:avLst/>
              <a:gdLst/>
              <a:ahLst/>
              <a:cxnLst>
                <a:cxn ang="0">
                  <a:pos x="9" y="128"/>
                </a:cxn>
                <a:cxn ang="0">
                  <a:pos x="103" y="120"/>
                </a:cxn>
                <a:cxn ang="0">
                  <a:pos x="123" y="32"/>
                </a:cxn>
                <a:cxn ang="0">
                  <a:pos x="75" y="0"/>
                </a:cxn>
                <a:cxn ang="0">
                  <a:pos x="0" y="53"/>
                </a:cxn>
                <a:cxn ang="0">
                  <a:pos x="31" y="83"/>
                </a:cxn>
                <a:cxn ang="0">
                  <a:pos x="9" y="128"/>
                </a:cxn>
              </a:cxnLst>
              <a:rect l="0" t="0" r="r" b="b"/>
              <a:pathLst>
                <a:path w="123" h="128">
                  <a:moveTo>
                    <a:pt x="9" y="128"/>
                  </a:moveTo>
                  <a:lnTo>
                    <a:pt x="103" y="120"/>
                  </a:lnTo>
                  <a:lnTo>
                    <a:pt x="123" y="32"/>
                  </a:lnTo>
                  <a:lnTo>
                    <a:pt x="75" y="0"/>
                  </a:lnTo>
                  <a:lnTo>
                    <a:pt x="0" y="53"/>
                  </a:lnTo>
                  <a:lnTo>
                    <a:pt x="31" y="83"/>
                  </a:lnTo>
                  <a:lnTo>
                    <a:pt x="9" y="128"/>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7" name="Freeform 29"/>
            <p:cNvSpPr>
              <a:spLocks noChangeAspect="1"/>
            </p:cNvSpPr>
            <p:nvPr/>
          </p:nvSpPr>
          <p:spPr bwMode="auto">
            <a:xfrm>
              <a:off x="2789" y="2189"/>
              <a:ext cx="29" cy="51"/>
            </a:xfrm>
            <a:custGeom>
              <a:avLst/>
              <a:gdLst/>
              <a:ahLst/>
              <a:cxnLst>
                <a:cxn ang="0">
                  <a:pos x="0" y="11"/>
                </a:cxn>
                <a:cxn ang="0">
                  <a:pos x="8" y="68"/>
                </a:cxn>
                <a:cxn ang="0">
                  <a:pos x="24" y="76"/>
                </a:cxn>
                <a:cxn ang="0">
                  <a:pos x="42" y="29"/>
                </a:cxn>
                <a:cxn ang="0">
                  <a:pos x="25" y="0"/>
                </a:cxn>
                <a:cxn ang="0">
                  <a:pos x="0" y="11"/>
                </a:cxn>
              </a:cxnLst>
              <a:rect l="0" t="0" r="r" b="b"/>
              <a:pathLst>
                <a:path w="42" h="76">
                  <a:moveTo>
                    <a:pt x="0" y="11"/>
                  </a:moveTo>
                  <a:lnTo>
                    <a:pt x="8" y="68"/>
                  </a:lnTo>
                  <a:lnTo>
                    <a:pt x="24" y="76"/>
                  </a:lnTo>
                  <a:lnTo>
                    <a:pt x="42" y="29"/>
                  </a:lnTo>
                  <a:lnTo>
                    <a:pt x="25" y="0"/>
                  </a:lnTo>
                  <a:lnTo>
                    <a:pt x="0" y="11"/>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8" name="Freeform 30"/>
            <p:cNvSpPr>
              <a:spLocks noChangeAspect="1"/>
            </p:cNvSpPr>
            <p:nvPr/>
          </p:nvSpPr>
          <p:spPr bwMode="auto">
            <a:xfrm>
              <a:off x="2868" y="2256"/>
              <a:ext cx="56" cy="34"/>
            </a:xfrm>
            <a:custGeom>
              <a:avLst/>
              <a:gdLst/>
              <a:ahLst/>
              <a:cxnLst>
                <a:cxn ang="0">
                  <a:pos x="0" y="12"/>
                </a:cxn>
                <a:cxn ang="0">
                  <a:pos x="72" y="50"/>
                </a:cxn>
                <a:cxn ang="0">
                  <a:pos x="83" y="0"/>
                </a:cxn>
                <a:cxn ang="0">
                  <a:pos x="0" y="12"/>
                </a:cxn>
              </a:cxnLst>
              <a:rect l="0" t="0" r="r" b="b"/>
              <a:pathLst>
                <a:path w="83" h="50">
                  <a:moveTo>
                    <a:pt x="0" y="12"/>
                  </a:moveTo>
                  <a:lnTo>
                    <a:pt x="72" y="50"/>
                  </a:lnTo>
                  <a:lnTo>
                    <a:pt x="83" y="0"/>
                  </a:lnTo>
                  <a:lnTo>
                    <a:pt x="0" y="12"/>
                  </a:lnTo>
                  <a:close/>
                </a:path>
              </a:pathLst>
            </a:custGeom>
            <a:gradFill flip="none" rotWithShape="1">
              <a:gsLst>
                <a:gs pos="0">
                  <a:srgbClr val="83D1F5"/>
                </a:gs>
                <a:gs pos="50000">
                  <a:srgbClr val="83D1F5"/>
                </a:gs>
                <a:gs pos="100000">
                  <a:srgbClr val="83D1F5">
                    <a:tint val="23500"/>
                    <a:satMod val="160000"/>
                  </a:srgbClr>
                </a:gs>
              </a:gsLst>
              <a:lin ang="5400000" scaled="1"/>
              <a:tileRect/>
            </a:gradFill>
            <a:ln>
              <a:noFill/>
            </a:ln>
            <a:effectLst>
              <a:outerShdw blurRad="1524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0" name="Rectangle 109"/>
          <p:cNvSpPr/>
          <p:nvPr/>
        </p:nvSpPr>
        <p:spPr>
          <a:xfrm>
            <a:off x="2236995" y="4454438"/>
            <a:ext cx="2009568" cy="689062"/>
          </a:xfrm>
          <a:prstGeom prst="rect">
            <a:avLst/>
          </a:prstGeom>
          <a:gradFill flip="none" rotWithShape="1">
            <a:gsLst>
              <a:gs pos="0">
                <a:schemeClr val="bg1">
                  <a:alpha val="0"/>
                </a:schemeClr>
              </a:gs>
              <a:gs pos="51000">
                <a:schemeClr val="bg1"/>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defTabSz="407988" rtl="0" fontAlgn="base">
              <a:spcBef>
                <a:spcPct val="0"/>
              </a:spcBef>
              <a:spcAft>
                <a:spcPct val="0"/>
              </a:spcAft>
              <a:defRPr sz="1600" kern="1200">
                <a:solidFill>
                  <a:schemeClr val="lt1"/>
                </a:solidFill>
                <a:latin typeface="+mn-lt"/>
                <a:ea typeface="+mn-ea"/>
                <a:cs typeface="+mn-cs"/>
              </a:defRPr>
            </a:lvl1pPr>
            <a:lvl2pPr marL="407988" indent="49213" algn="l" defTabSz="407988" rtl="0" fontAlgn="base">
              <a:spcBef>
                <a:spcPct val="0"/>
              </a:spcBef>
              <a:spcAft>
                <a:spcPct val="0"/>
              </a:spcAft>
              <a:defRPr sz="1600" kern="1200">
                <a:solidFill>
                  <a:schemeClr val="lt1"/>
                </a:solidFill>
                <a:latin typeface="+mn-lt"/>
                <a:ea typeface="+mn-ea"/>
                <a:cs typeface="+mn-cs"/>
              </a:defRPr>
            </a:lvl2pPr>
            <a:lvl3pPr marL="815975" indent="98425" algn="l" defTabSz="407988" rtl="0" fontAlgn="base">
              <a:spcBef>
                <a:spcPct val="0"/>
              </a:spcBef>
              <a:spcAft>
                <a:spcPct val="0"/>
              </a:spcAft>
              <a:defRPr sz="1600" kern="1200">
                <a:solidFill>
                  <a:schemeClr val="lt1"/>
                </a:solidFill>
                <a:latin typeface="+mn-lt"/>
                <a:ea typeface="+mn-ea"/>
                <a:cs typeface="+mn-cs"/>
              </a:defRPr>
            </a:lvl3pPr>
            <a:lvl4pPr marL="1223963" indent="147638" algn="l" defTabSz="407988" rtl="0" fontAlgn="base">
              <a:spcBef>
                <a:spcPct val="0"/>
              </a:spcBef>
              <a:spcAft>
                <a:spcPct val="0"/>
              </a:spcAft>
              <a:defRPr sz="1600" kern="1200">
                <a:solidFill>
                  <a:schemeClr val="lt1"/>
                </a:solidFill>
                <a:latin typeface="+mn-lt"/>
                <a:ea typeface="+mn-ea"/>
                <a:cs typeface="+mn-cs"/>
              </a:defRPr>
            </a:lvl4pPr>
            <a:lvl5pPr marL="1631950" indent="196850" algn="l" defTabSz="407988"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endParaRPr lang="en-US">
              <a:solidFill>
                <a:prstClr val="white"/>
              </a:solidFill>
            </a:endParaRPr>
          </a:p>
        </p:txBody>
      </p:sp>
      <p:sp>
        <p:nvSpPr>
          <p:cNvPr id="111" name="Slide Number Placeholder 1"/>
          <p:cNvSpPr>
            <a:spLocks noGrp="1"/>
          </p:cNvSpPr>
          <p:nvPr>
            <p:ph type="sldNum" sz="quarter" idx="10"/>
          </p:nvPr>
        </p:nvSpPr>
        <p:spPr/>
        <p:txBody>
          <a:bodyPr/>
          <a:lstStyle/>
          <a:p>
            <a:fld id="{4470DDEB-841E-49D4-8EA8-3E0F57815050}" type="slidenum">
              <a:rPr lang="en-US" smtClean="0"/>
              <a:pPr/>
              <a:t>4</a:t>
            </a:fld>
            <a:endParaRPr lang="en-US" dirty="0"/>
          </a:p>
        </p:txBody>
      </p:sp>
      <p:grpSp>
        <p:nvGrpSpPr>
          <p:cNvPr id="98" name="Group 97"/>
          <p:cNvGrpSpPr/>
          <p:nvPr/>
        </p:nvGrpSpPr>
        <p:grpSpPr>
          <a:xfrm>
            <a:off x="2182813" y="2595564"/>
            <a:ext cx="521890" cy="796427"/>
            <a:chOff x="2182813" y="2595564"/>
            <a:chExt cx="521890" cy="796427"/>
          </a:xfrm>
        </p:grpSpPr>
        <p:cxnSp>
          <p:nvCxnSpPr>
            <p:cNvPr id="22" name="Straight Connector 21"/>
            <p:cNvCxnSpPr/>
            <p:nvPr/>
          </p:nvCxnSpPr>
          <p:spPr>
            <a:xfrm flipH="1" flipV="1">
              <a:off x="2455864" y="2595564"/>
              <a:ext cx="248839" cy="796426"/>
            </a:xfrm>
            <a:prstGeom prst="line">
              <a:avLst/>
            </a:prstGeom>
            <a:noFill/>
            <a:ln w="9525">
              <a:solidFill>
                <a:schemeClr val="tx1"/>
              </a:solidFill>
              <a:round/>
              <a:headEnd/>
              <a:tailEnd type="oval" w="med" len="med"/>
            </a:ln>
          </p:spPr>
        </p:cxnSp>
        <p:cxnSp>
          <p:nvCxnSpPr>
            <p:cNvPr id="26" name="Straight Connector 25"/>
            <p:cNvCxnSpPr/>
            <p:nvPr/>
          </p:nvCxnSpPr>
          <p:spPr>
            <a:xfrm flipH="1" flipV="1">
              <a:off x="2182813" y="2649538"/>
              <a:ext cx="521890" cy="742453"/>
            </a:xfrm>
            <a:prstGeom prst="line">
              <a:avLst/>
            </a:prstGeom>
            <a:noFill/>
            <a:ln w="9525">
              <a:solidFill>
                <a:schemeClr val="tx1"/>
              </a:solidFill>
              <a:round/>
              <a:headEnd/>
              <a:tailEnd type="oval" w="med" len="med"/>
            </a:ln>
          </p:spPr>
        </p:cxnSp>
        <p:cxnSp>
          <p:nvCxnSpPr>
            <p:cNvPr id="31" name="Straight Connector 30"/>
            <p:cNvCxnSpPr/>
            <p:nvPr/>
          </p:nvCxnSpPr>
          <p:spPr>
            <a:xfrm flipH="1" flipV="1">
              <a:off x="2638425" y="2638424"/>
              <a:ext cx="66278" cy="753566"/>
            </a:xfrm>
            <a:prstGeom prst="line">
              <a:avLst/>
            </a:prstGeom>
            <a:noFill/>
            <a:ln w="9525">
              <a:solidFill>
                <a:schemeClr val="tx1"/>
              </a:solidFill>
              <a:round/>
              <a:headEnd/>
              <a:tailEnd type="oval" w="med" len="med"/>
            </a:ln>
          </p:spPr>
        </p:cxnSp>
        <p:cxnSp>
          <p:nvCxnSpPr>
            <p:cNvPr id="175" name="Straight Connector 174"/>
            <p:cNvCxnSpPr/>
            <p:nvPr/>
          </p:nvCxnSpPr>
          <p:spPr>
            <a:xfrm flipH="1" flipV="1">
              <a:off x="2474687" y="2883418"/>
              <a:ext cx="230016" cy="508572"/>
            </a:xfrm>
            <a:prstGeom prst="line">
              <a:avLst/>
            </a:prstGeom>
            <a:noFill/>
            <a:ln w="9525">
              <a:solidFill>
                <a:schemeClr val="tx1"/>
              </a:solidFill>
              <a:round/>
              <a:headEnd/>
              <a:tailEnd type="oval" w="med" len="med"/>
            </a:ln>
          </p:spPr>
        </p:cxnSp>
        <p:cxnSp>
          <p:nvCxnSpPr>
            <p:cNvPr id="178" name="Straight Connector 177"/>
            <p:cNvCxnSpPr/>
            <p:nvPr/>
          </p:nvCxnSpPr>
          <p:spPr>
            <a:xfrm flipH="1" flipV="1">
              <a:off x="2357437" y="2697161"/>
              <a:ext cx="347266" cy="694829"/>
            </a:xfrm>
            <a:prstGeom prst="line">
              <a:avLst/>
            </a:prstGeom>
            <a:noFill/>
            <a:ln w="9525">
              <a:solidFill>
                <a:schemeClr val="tx1"/>
              </a:solidFill>
              <a:round/>
              <a:headEnd/>
              <a:tailEnd type="oval" w="med" len="med"/>
            </a:ln>
          </p:spPr>
        </p:cxnSp>
        <p:cxnSp>
          <p:nvCxnSpPr>
            <p:cNvPr id="181" name="Straight Connector 180"/>
            <p:cNvCxnSpPr/>
            <p:nvPr/>
          </p:nvCxnSpPr>
          <p:spPr>
            <a:xfrm flipH="1" flipV="1">
              <a:off x="2325686" y="2824161"/>
              <a:ext cx="379017" cy="567829"/>
            </a:xfrm>
            <a:prstGeom prst="line">
              <a:avLst/>
            </a:prstGeom>
            <a:noFill/>
            <a:ln w="9525">
              <a:solidFill>
                <a:schemeClr val="tx1"/>
              </a:solidFill>
              <a:round/>
              <a:headEnd/>
              <a:tailEnd type="oval" w="med" len="med"/>
            </a:ln>
          </p:spPr>
        </p:cxnSp>
        <p:cxnSp>
          <p:nvCxnSpPr>
            <p:cNvPr id="186" name="Straight Connector 185"/>
            <p:cNvCxnSpPr/>
            <p:nvPr/>
          </p:nvCxnSpPr>
          <p:spPr>
            <a:xfrm flipH="1" flipV="1">
              <a:off x="2197099" y="2871787"/>
              <a:ext cx="507604" cy="514580"/>
            </a:xfrm>
            <a:prstGeom prst="line">
              <a:avLst/>
            </a:prstGeom>
            <a:noFill/>
            <a:ln w="9525">
              <a:solidFill>
                <a:schemeClr val="tx1"/>
              </a:solidFill>
              <a:round/>
              <a:headEnd/>
              <a:tailEnd type="oval" w="med" len="med"/>
            </a:ln>
          </p:spPr>
        </p:cxnSp>
      </p:grpSp>
      <p:sp>
        <p:nvSpPr>
          <p:cNvPr id="11302" name="AutoShape 72"/>
          <p:cNvSpPr>
            <a:spLocks noChangeAspect="1" noChangeArrowheads="1"/>
          </p:cNvSpPr>
          <p:nvPr/>
        </p:nvSpPr>
        <p:spPr bwMode="auto">
          <a:xfrm>
            <a:off x="6504695" y="4417227"/>
            <a:ext cx="416096"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Perth</a:t>
            </a:r>
          </a:p>
        </p:txBody>
      </p:sp>
      <p:sp>
        <p:nvSpPr>
          <p:cNvPr id="11287" name="AutoShape 57"/>
          <p:cNvSpPr>
            <a:spLocks noChangeAspect="1" noChangeArrowheads="1"/>
          </p:cNvSpPr>
          <p:nvPr/>
        </p:nvSpPr>
        <p:spPr bwMode="auto">
          <a:xfrm>
            <a:off x="561960" y="1926836"/>
            <a:ext cx="1164845" cy="551640"/>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Canada</a:t>
            </a:r>
          </a:p>
          <a:p>
            <a:pPr algn="ctr"/>
            <a:r>
              <a:rPr lang="en-US" sz="1000" dirty="0">
                <a:solidFill>
                  <a:prstClr val="white"/>
                </a:solidFill>
              </a:rPr>
              <a:t>Toronto, Ottawa </a:t>
            </a:r>
          </a:p>
          <a:p>
            <a:pPr algn="ctr"/>
            <a:r>
              <a:rPr lang="en-US" sz="1000" dirty="0">
                <a:solidFill>
                  <a:prstClr val="white"/>
                </a:solidFill>
              </a:rPr>
              <a:t>Montreal, Victoria </a:t>
            </a:r>
          </a:p>
        </p:txBody>
      </p:sp>
      <p:sp>
        <p:nvSpPr>
          <p:cNvPr id="11289" name="AutoShape 59"/>
          <p:cNvSpPr>
            <a:spLocks noChangeAspect="1" noChangeArrowheads="1"/>
          </p:cNvSpPr>
          <p:nvPr/>
        </p:nvSpPr>
        <p:spPr bwMode="auto">
          <a:xfrm>
            <a:off x="5840594" y="2596960"/>
            <a:ext cx="599713" cy="381381"/>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Haifa </a:t>
            </a:r>
          </a:p>
          <a:p>
            <a:pPr algn="ctr"/>
            <a:r>
              <a:rPr lang="en-US" sz="1000" dirty="0" err="1">
                <a:solidFill>
                  <a:prstClr val="white"/>
                </a:solidFill>
              </a:rPr>
              <a:t>Rehovot</a:t>
            </a:r>
            <a:endParaRPr lang="en-US" sz="1000" dirty="0">
              <a:solidFill>
                <a:prstClr val="white"/>
              </a:solidFill>
            </a:endParaRPr>
          </a:p>
        </p:txBody>
      </p:sp>
      <p:sp>
        <p:nvSpPr>
          <p:cNvPr id="11290" name="AutoShape 60"/>
          <p:cNvSpPr>
            <a:spLocks noChangeAspect="1" noChangeArrowheads="1"/>
          </p:cNvSpPr>
          <p:nvPr/>
        </p:nvSpPr>
        <p:spPr bwMode="auto">
          <a:xfrm>
            <a:off x="6879742" y="2381436"/>
            <a:ext cx="696290" cy="715589"/>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China</a:t>
            </a:r>
          </a:p>
          <a:p>
            <a:pPr algn="ctr"/>
            <a:r>
              <a:rPr lang="en-US" sz="1000" dirty="0">
                <a:solidFill>
                  <a:prstClr val="white"/>
                </a:solidFill>
              </a:rPr>
              <a:t>Beijing</a:t>
            </a:r>
          </a:p>
          <a:p>
            <a:pPr algn="ctr"/>
            <a:r>
              <a:rPr lang="en-US" sz="1000" dirty="0">
                <a:solidFill>
                  <a:prstClr val="white"/>
                </a:solidFill>
              </a:rPr>
              <a:t>Shanghai</a:t>
            </a:r>
          </a:p>
          <a:p>
            <a:pPr algn="ctr"/>
            <a:r>
              <a:rPr lang="en-US" sz="1000" dirty="0">
                <a:solidFill>
                  <a:prstClr val="white"/>
                </a:solidFill>
              </a:rPr>
              <a:t>Xian</a:t>
            </a:r>
          </a:p>
        </p:txBody>
      </p:sp>
      <p:sp>
        <p:nvSpPr>
          <p:cNvPr id="11291" name="AutoShape 61"/>
          <p:cNvSpPr>
            <a:spLocks noChangeAspect="1" noChangeArrowheads="1"/>
          </p:cNvSpPr>
          <p:nvPr/>
        </p:nvSpPr>
        <p:spPr bwMode="auto">
          <a:xfrm>
            <a:off x="7822326" y="2570964"/>
            <a:ext cx="570072"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Yamato</a:t>
            </a:r>
          </a:p>
        </p:txBody>
      </p:sp>
      <p:sp>
        <p:nvSpPr>
          <p:cNvPr id="11292" name="AutoShape 62"/>
          <p:cNvSpPr>
            <a:spLocks noChangeAspect="1" noChangeArrowheads="1"/>
          </p:cNvSpPr>
          <p:nvPr/>
        </p:nvSpPr>
        <p:spPr bwMode="auto">
          <a:xfrm>
            <a:off x="7166798" y="3212314"/>
            <a:ext cx="523814"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Taiwan</a:t>
            </a:r>
          </a:p>
        </p:txBody>
      </p:sp>
      <p:sp>
        <p:nvSpPr>
          <p:cNvPr id="11293" name="AutoShape 63"/>
          <p:cNvSpPr>
            <a:spLocks noChangeAspect="1" noChangeArrowheads="1"/>
          </p:cNvSpPr>
          <p:nvPr/>
        </p:nvSpPr>
        <p:spPr bwMode="auto">
          <a:xfrm>
            <a:off x="3840430" y="2450910"/>
            <a:ext cx="661452" cy="381381"/>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Paris</a:t>
            </a:r>
          </a:p>
          <a:p>
            <a:pPr algn="ctr"/>
            <a:r>
              <a:rPr lang="en-US" sz="1000" dirty="0" err="1">
                <a:solidFill>
                  <a:prstClr val="white"/>
                </a:solidFill>
              </a:rPr>
              <a:t>Pornichet</a:t>
            </a:r>
            <a:endParaRPr lang="en-US" sz="1000" dirty="0">
              <a:solidFill>
                <a:prstClr val="white"/>
              </a:solidFill>
            </a:endParaRPr>
          </a:p>
        </p:txBody>
      </p:sp>
      <p:sp>
        <p:nvSpPr>
          <p:cNvPr id="11294" name="AutoShape 64"/>
          <p:cNvSpPr>
            <a:spLocks noChangeAspect="1" noChangeArrowheads="1"/>
          </p:cNvSpPr>
          <p:nvPr/>
        </p:nvSpPr>
        <p:spPr bwMode="auto">
          <a:xfrm>
            <a:off x="602426" y="2757617"/>
            <a:ext cx="969750" cy="1779889"/>
          </a:xfrm>
          <a:prstGeom prst="roundRect">
            <a:avLst>
              <a:gd name="adj" fmla="val 11616"/>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Kirkland</a:t>
            </a:r>
          </a:p>
          <a:p>
            <a:pPr algn="ctr"/>
            <a:r>
              <a:rPr lang="en-US" sz="1000" dirty="0">
                <a:solidFill>
                  <a:prstClr val="white"/>
                </a:solidFill>
              </a:rPr>
              <a:t>Seattle</a:t>
            </a:r>
          </a:p>
          <a:p>
            <a:pPr algn="ctr"/>
            <a:r>
              <a:rPr lang="en-US" sz="1000" dirty="0">
                <a:solidFill>
                  <a:prstClr val="white"/>
                </a:solidFill>
              </a:rPr>
              <a:t>Foster City</a:t>
            </a:r>
          </a:p>
          <a:p>
            <a:pPr algn="ctr"/>
            <a:r>
              <a:rPr lang="en-US" sz="1000" dirty="0">
                <a:solidFill>
                  <a:prstClr val="white"/>
                </a:solidFill>
              </a:rPr>
              <a:t>San Francisco</a:t>
            </a:r>
          </a:p>
          <a:p>
            <a:pPr algn="ctr"/>
            <a:r>
              <a:rPr lang="en-US" sz="1000" dirty="0">
                <a:solidFill>
                  <a:prstClr val="white"/>
                </a:solidFill>
              </a:rPr>
              <a:t>SVL/San Jose</a:t>
            </a:r>
          </a:p>
          <a:p>
            <a:pPr algn="ctr"/>
            <a:r>
              <a:rPr lang="en-US" sz="1000" dirty="0" err="1">
                <a:solidFill>
                  <a:prstClr val="white"/>
                </a:solidFill>
              </a:rPr>
              <a:t>Almaden</a:t>
            </a:r>
            <a:endParaRPr lang="en-US" sz="1000" dirty="0">
              <a:solidFill>
                <a:prstClr val="white"/>
              </a:solidFill>
            </a:endParaRPr>
          </a:p>
          <a:p>
            <a:pPr algn="ctr"/>
            <a:r>
              <a:rPr lang="en-US" sz="1000" dirty="0">
                <a:solidFill>
                  <a:prstClr val="white"/>
                </a:solidFill>
              </a:rPr>
              <a:t>Agoura Hills</a:t>
            </a:r>
          </a:p>
          <a:p>
            <a:pPr algn="ctr"/>
            <a:r>
              <a:rPr lang="en-US" sz="1000" dirty="0">
                <a:solidFill>
                  <a:prstClr val="white"/>
                </a:solidFill>
              </a:rPr>
              <a:t>Irvine</a:t>
            </a:r>
          </a:p>
          <a:p>
            <a:pPr algn="ctr"/>
            <a:r>
              <a:rPr lang="en-US" sz="1000" dirty="0">
                <a:solidFill>
                  <a:prstClr val="white"/>
                </a:solidFill>
              </a:rPr>
              <a:t>El Segundo</a:t>
            </a:r>
          </a:p>
          <a:p>
            <a:pPr algn="ctr"/>
            <a:r>
              <a:rPr lang="en-US" sz="1000" dirty="0">
                <a:solidFill>
                  <a:prstClr val="white"/>
                </a:solidFill>
              </a:rPr>
              <a:t>Costa Mesa</a:t>
            </a:r>
          </a:p>
          <a:p>
            <a:pPr algn="ctr"/>
            <a:r>
              <a:rPr lang="en-US" sz="1000" dirty="0">
                <a:solidFill>
                  <a:prstClr val="white"/>
                </a:solidFill>
              </a:rPr>
              <a:t>Las Vegas</a:t>
            </a:r>
          </a:p>
        </p:txBody>
      </p:sp>
      <p:sp>
        <p:nvSpPr>
          <p:cNvPr id="11295" name="AutoShape 65"/>
          <p:cNvSpPr>
            <a:spLocks noChangeAspect="1" noChangeArrowheads="1"/>
          </p:cNvSpPr>
          <p:nvPr/>
        </p:nvSpPr>
        <p:spPr bwMode="auto">
          <a:xfrm>
            <a:off x="2709908" y="917186"/>
            <a:ext cx="1298483" cy="1232678"/>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Bedford, MA</a:t>
            </a:r>
          </a:p>
          <a:p>
            <a:pPr algn="ctr"/>
            <a:r>
              <a:rPr lang="en-US" sz="1000" dirty="0">
                <a:solidFill>
                  <a:prstClr val="white"/>
                </a:solidFill>
              </a:rPr>
              <a:t>Bedford, NH</a:t>
            </a:r>
          </a:p>
          <a:p>
            <a:pPr algn="ctr"/>
            <a:r>
              <a:rPr lang="en-US" sz="1000" dirty="0">
                <a:solidFill>
                  <a:prstClr val="white"/>
                </a:solidFill>
              </a:rPr>
              <a:t>Essex Junction, VT</a:t>
            </a:r>
          </a:p>
          <a:p>
            <a:pPr algn="ctr"/>
            <a:r>
              <a:rPr lang="en-US" sz="1000" dirty="0">
                <a:solidFill>
                  <a:prstClr val="white"/>
                </a:solidFill>
              </a:rPr>
              <a:t>Westborough</a:t>
            </a:r>
          </a:p>
          <a:p>
            <a:pPr algn="ctr"/>
            <a:r>
              <a:rPr lang="en-US" sz="1000" dirty="0">
                <a:solidFill>
                  <a:prstClr val="white"/>
                </a:solidFill>
              </a:rPr>
              <a:t>Cambridge</a:t>
            </a:r>
          </a:p>
          <a:p>
            <a:pPr algn="ctr"/>
            <a:r>
              <a:rPr lang="en-US" sz="1000" dirty="0">
                <a:solidFill>
                  <a:prstClr val="white"/>
                </a:solidFill>
              </a:rPr>
              <a:t>Littleton</a:t>
            </a:r>
          </a:p>
          <a:p>
            <a:pPr algn="ctr"/>
            <a:r>
              <a:rPr lang="en-US" sz="1000" dirty="0">
                <a:solidFill>
                  <a:prstClr val="white"/>
                </a:solidFill>
              </a:rPr>
              <a:t>Marlborough</a:t>
            </a:r>
          </a:p>
        </p:txBody>
      </p:sp>
      <p:sp>
        <p:nvSpPr>
          <p:cNvPr id="11296" name="AutoShape 66"/>
          <p:cNvSpPr>
            <a:spLocks noChangeAspect="1" noChangeArrowheads="1"/>
          </p:cNvSpPr>
          <p:nvPr/>
        </p:nvSpPr>
        <p:spPr bwMode="auto">
          <a:xfrm>
            <a:off x="4021575" y="1527580"/>
            <a:ext cx="589996" cy="551640"/>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Cork</a:t>
            </a:r>
          </a:p>
          <a:p>
            <a:pPr algn="ctr"/>
            <a:r>
              <a:rPr lang="en-US" sz="1000" dirty="0">
                <a:solidFill>
                  <a:prstClr val="white"/>
                </a:solidFill>
              </a:rPr>
              <a:t>Dublin</a:t>
            </a:r>
          </a:p>
          <a:p>
            <a:pPr algn="ctr"/>
            <a:r>
              <a:rPr lang="en-US" sz="1000" dirty="0">
                <a:solidFill>
                  <a:prstClr val="white"/>
                </a:solidFill>
              </a:rPr>
              <a:t>Galway</a:t>
            </a:r>
          </a:p>
        </p:txBody>
      </p:sp>
      <p:sp>
        <p:nvSpPr>
          <p:cNvPr id="11297" name="AutoShape 67"/>
          <p:cNvSpPr>
            <a:spLocks noChangeAspect="1" noChangeArrowheads="1"/>
          </p:cNvSpPr>
          <p:nvPr/>
        </p:nvSpPr>
        <p:spPr bwMode="auto">
          <a:xfrm>
            <a:off x="5665044" y="3399878"/>
            <a:ext cx="792060" cy="1034558"/>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India</a:t>
            </a:r>
          </a:p>
          <a:p>
            <a:pPr algn="ctr"/>
            <a:r>
              <a:rPr lang="en-US" sz="1000" dirty="0">
                <a:solidFill>
                  <a:prstClr val="white"/>
                </a:solidFill>
              </a:rPr>
              <a:t>Bangalore</a:t>
            </a:r>
          </a:p>
          <a:p>
            <a:pPr algn="ctr"/>
            <a:r>
              <a:rPr lang="en-US" sz="1000" dirty="0">
                <a:solidFill>
                  <a:prstClr val="white"/>
                </a:solidFill>
              </a:rPr>
              <a:t>Pune</a:t>
            </a:r>
          </a:p>
          <a:p>
            <a:pPr algn="ctr"/>
            <a:r>
              <a:rPr lang="en-US" sz="1000" dirty="0">
                <a:solidFill>
                  <a:prstClr val="white"/>
                </a:solidFill>
              </a:rPr>
              <a:t>Hyderabad</a:t>
            </a:r>
          </a:p>
          <a:p>
            <a:pPr algn="ctr"/>
            <a:r>
              <a:rPr lang="en-US" sz="1000" dirty="0">
                <a:solidFill>
                  <a:prstClr val="white"/>
                </a:solidFill>
              </a:rPr>
              <a:t>Gurgaon</a:t>
            </a:r>
          </a:p>
          <a:p>
            <a:pPr algn="ctr"/>
            <a:r>
              <a:rPr lang="en-US" sz="1000" dirty="0" err="1">
                <a:solidFill>
                  <a:prstClr val="white"/>
                </a:solidFill>
              </a:rPr>
              <a:t>Vizag</a:t>
            </a:r>
            <a:endParaRPr lang="en-US" sz="1000" dirty="0">
              <a:solidFill>
                <a:prstClr val="white"/>
              </a:solidFill>
            </a:endParaRPr>
          </a:p>
        </p:txBody>
      </p:sp>
      <p:sp>
        <p:nvSpPr>
          <p:cNvPr id="11298" name="AutoShape 68"/>
          <p:cNvSpPr>
            <a:spLocks noChangeAspect="1" noChangeArrowheads="1"/>
          </p:cNvSpPr>
          <p:nvPr/>
        </p:nvSpPr>
        <p:spPr bwMode="auto">
          <a:xfrm>
            <a:off x="5393036" y="3007527"/>
            <a:ext cx="417776"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Cairo</a:t>
            </a:r>
          </a:p>
        </p:txBody>
      </p:sp>
      <p:sp>
        <p:nvSpPr>
          <p:cNvPr id="11299" name="AutoShape 69"/>
          <p:cNvSpPr>
            <a:spLocks noChangeAspect="1" noChangeArrowheads="1"/>
          </p:cNvSpPr>
          <p:nvPr/>
        </p:nvSpPr>
        <p:spPr bwMode="auto">
          <a:xfrm>
            <a:off x="4925018" y="3269464"/>
            <a:ext cx="465539"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Rome</a:t>
            </a:r>
          </a:p>
        </p:txBody>
      </p:sp>
      <p:sp>
        <p:nvSpPr>
          <p:cNvPr id="11300" name="AutoShape 70"/>
          <p:cNvSpPr>
            <a:spLocks noChangeAspect="1" noChangeArrowheads="1"/>
          </p:cNvSpPr>
          <p:nvPr/>
        </p:nvSpPr>
        <p:spPr bwMode="auto">
          <a:xfrm>
            <a:off x="7468370" y="4155884"/>
            <a:ext cx="1116060" cy="381381"/>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Gold Coast</a:t>
            </a:r>
          </a:p>
          <a:p>
            <a:pPr algn="ctr"/>
            <a:r>
              <a:rPr lang="en-US" sz="1000" dirty="0">
                <a:solidFill>
                  <a:prstClr val="white"/>
                </a:solidFill>
              </a:rPr>
              <a:t>Sydney Canberra</a:t>
            </a:r>
          </a:p>
        </p:txBody>
      </p:sp>
      <p:sp>
        <p:nvSpPr>
          <p:cNvPr id="11301" name="AutoShape 71"/>
          <p:cNvSpPr>
            <a:spLocks noChangeAspect="1" noChangeArrowheads="1"/>
          </p:cNvSpPr>
          <p:nvPr/>
        </p:nvSpPr>
        <p:spPr bwMode="auto">
          <a:xfrm>
            <a:off x="3553706" y="3053912"/>
            <a:ext cx="944076" cy="1178802"/>
          </a:xfrm>
          <a:prstGeom prst="roundRect">
            <a:avLst>
              <a:gd name="adj" fmla="val 12322"/>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Fairfax </a:t>
            </a:r>
          </a:p>
          <a:p>
            <a:pPr algn="ctr"/>
            <a:r>
              <a:rPr lang="en-US" sz="1000" dirty="0">
                <a:solidFill>
                  <a:prstClr val="white"/>
                </a:solidFill>
              </a:rPr>
              <a:t>Raleigh</a:t>
            </a:r>
          </a:p>
          <a:p>
            <a:pPr algn="ctr"/>
            <a:r>
              <a:rPr lang="en-US" sz="1000" dirty="0">
                <a:solidFill>
                  <a:prstClr val="white"/>
                </a:solidFill>
              </a:rPr>
              <a:t>Charlotte</a:t>
            </a:r>
          </a:p>
          <a:p>
            <a:pPr algn="ctr"/>
            <a:r>
              <a:rPr lang="en-US" sz="1000" dirty="0">
                <a:solidFill>
                  <a:prstClr val="white"/>
                </a:solidFill>
              </a:rPr>
              <a:t>Lexington, KY</a:t>
            </a:r>
          </a:p>
          <a:p>
            <a:pPr algn="ctr"/>
            <a:r>
              <a:rPr lang="en-US" sz="1000" dirty="0">
                <a:solidFill>
                  <a:prstClr val="white"/>
                </a:solidFill>
              </a:rPr>
              <a:t>Atlanta</a:t>
            </a:r>
          </a:p>
          <a:p>
            <a:pPr algn="ctr"/>
            <a:r>
              <a:rPr lang="en-US" sz="1000" dirty="0">
                <a:solidFill>
                  <a:prstClr val="white"/>
                </a:solidFill>
              </a:rPr>
              <a:t>Boca Raton</a:t>
            </a:r>
          </a:p>
          <a:p>
            <a:pPr algn="ctr"/>
            <a:r>
              <a:rPr lang="en-US" sz="1000" dirty="0" smtClean="0">
                <a:solidFill>
                  <a:prstClr val="white"/>
                </a:solidFill>
              </a:rPr>
              <a:t>Tampa</a:t>
            </a:r>
            <a:endParaRPr lang="en-US" sz="1000" dirty="0">
              <a:solidFill>
                <a:prstClr val="white"/>
              </a:solidFill>
            </a:endParaRPr>
          </a:p>
        </p:txBody>
      </p:sp>
      <p:sp>
        <p:nvSpPr>
          <p:cNvPr id="11303" name="AutoShape 73"/>
          <p:cNvSpPr>
            <a:spLocks noChangeAspect="1" noChangeArrowheads="1"/>
          </p:cNvSpPr>
          <p:nvPr/>
        </p:nvSpPr>
        <p:spPr bwMode="auto">
          <a:xfrm>
            <a:off x="6230339" y="1911160"/>
            <a:ext cx="608193" cy="381381"/>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Krakow</a:t>
            </a:r>
          </a:p>
          <a:p>
            <a:pPr algn="ctr"/>
            <a:r>
              <a:rPr lang="en-US" sz="1000" dirty="0">
                <a:solidFill>
                  <a:prstClr val="white"/>
                </a:solidFill>
              </a:rPr>
              <a:t>Warsaw</a:t>
            </a:r>
          </a:p>
        </p:txBody>
      </p:sp>
      <p:sp>
        <p:nvSpPr>
          <p:cNvPr id="11305" name="AutoShape 75"/>
          <p:cNvSpPr>
            <a:spLocks noChangeAspect="1" noChangeArrowheads="1"/>
          </p:cNvSpPr>
          <p:nvPr/>
        </p:nvSpPr>
        <p:spPr bwMode="auto">
          <a:xfrm>
            <a:off x="3578225" y="4450863"/>
            <a:ext cx="776288" cy="272415"/>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ctr">
            <a:spAutoFit/>
          </a:bodyPr>
          <a:lstStyle/>
          <a:p>
            <a:pPr algn="ctr"/>
            <a:r>
              <a:rPr lang="en-US" sz="1000" dirty="0">
                <a:solidFill>
                  <a:prstClr val="white"/>
                </a:solidFill>
              </a:rPr>
              <a:t>Sao Paulo</a:t>
            </a:r>
          </a:p>
        </p:txBody>
      </p:sp>
      <p:sp>
        <p:nvSpPr>
          <p:cNvPr id="11306" name="AutoShape 76"/>
          <p:cNvSpPr>
            <a:spLocks noChangeAspect="1" noChangeArrowheads="1"/>
          </p:cNvSpPr>
          <p:nvPr/>
        </p:nvSpPr>
        <p:spPr bwMode="auto">
          <a:xfrm>
            <a:off x="6774830" y="3558388"/>
            <a:ext cx="641001"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Malaysia</a:t>
            </a:r>
          </a:p>
        </p:txBody>
      </p:sp>
      <p:sp>
        <p:nvSpPr>
          <p:cNvPr id="11308" name="AutoShape 78"/>
          <p:cNvSpPr>
            <a:spLocks noChangeAspect="1" noChangeArrowheads="1"/>
          </p:cNvSpPr>
          <p:nvPr/>
        </p:nvSpPr>
        <p:spPr bwMode="auto">
          <a:xfrm>
            <a:off x="5754878" y="1728129"/>
            <a:ext cx="372403"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Delft</a:t>
            </a:r>
          </a:p>
        </p:txBody>
      </p:sp>
      <p:sp>
        <p:nvSpPr>
          <p:cNvPr id="11310" name="AutoShape 80"/>
          <p:cNvSpPr>
            <a:spLocks noChangeAspect="1" noChangeArrowheads="1"/>
          </p:cNvSpPr>
          <p:nvPr/>
        </p:nvSpPr>
        <p:spPr bwMode="auto">
          <a:xfrm>
            <a:off x="4800374" y="1706064"/>
            <a:ext cx="708630"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Stockholm</a:t>
            </a:r>
          </a:p>
        </p:txBody>
      </p:sp>
      <p:sp>
        <p:nvSpPr>
          <p:cNvPr id="11312" name="AutoShape 82"/>
          <p:cNvSpPr>
            <a:spLocks noChangeAspect="1" noChangeArrowheads="1"/>
          </p:cNvSpPr>
          <p:nvPr/>
        </p:nvSpPr>
        <p:spPr bwMode="auto">
          <a:xfrm>
            <a:off x="573302" y="819144"/>
            <a:ext cx="2071717" cy="1039610"/>
          </a:xfrm>
          <a:prstGeom prst="roundRect">
            <a:avLst>
              <a:gd name="adj" fmla="val 16667"/>
            </a:avLst>
          </a:prstGeom>
          <a:solidFill>
            <a:srgbClr val="00649D">
              <a:alpha val="85098"/>
            </a:srgb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dirty="0">
              <a:solidFill>
                <a:schemeClr val="hlink"/>
              </a:solidFill>
              <a:latin typeface="Arial" pitchFamily="34" charset="0"/>
              <a:cs typeface="Arial" pitchFamily="34" charset="0"/>
            </a:endParaRPr>
          </a:p>
        </p:txBody>
      </p:sp>
      <p:sp>
        <p:nvSpPr>
          <p:cNvPr id="11322" name="AutoShape 92"/>
          <p:cNvSpPr>
            <a:spLocks noChangeAspect="1" noChangeArrowheads="1"/>
          </p:cNvSpPr>
          <p:nvPr/>
        </p:nvSpPr>
        <p:spPr bwMode="auto">
          <a:xfrm>
            <a:off x="5388038" y="2308708"/>
            <a:ext cx="742820"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err="1">
                <a:solidFill>
                  <a:prstClr val="white"/>
                </a:solidFill>
              </a:rPr>
              <a:t>Boeblingen</a:t>
            </a:r>
            <a:endParaRPr lang="en-US" sz="1000" dirty="0">
              <a:solidFill>
                <a:prstClr val="white"/>
              </a:solidFill>
            </a:endParaRPr>
          </a:p>
        </p:txBody>
      </p:sp>
      <p:sp>
        <p:nvSpPr>
          <p:cNvPr id="11325" name="Text Box 95"/>
          <p:cNvSpPr txBox="1">
            <a:spLocks noChangeArrowheads="1"/>
          </p:cNvSpPr>
          <p:nvPr/>
        </p:nvSpPr>
        <p:spPr bwMode="auto">
          <a:xfrm>
            <a:off x="1698268" y="912749"/>
            <a:ext cx="995785" cy="861774"/>
          </a:xfrm>
          <a:prstGeom prst="rect">
            <a:avLst/>
          </a:prstGeom>
          <a:noFill/>
          <a:ln w="9525" algn="ctr">
            <a:noFill/>
            <a:miter lim="800000"/>
            <a:headEnd/>
            <a:tailEnd/>
          </a:ln>
        </p:spPr>
        <p:txBody>
          <a:bodyPr wrap="none">
            <a:spAutoFit/>
          </a:bodyPr>
          <a:lstStyle/>
          <a:p>
            <a:pPr algn="ctr" eaLnBrk="0" hangingPunct="0"/>
            <a:r>
              <a:rPr lang="en-US" sz="1000" dirty="0">
                <a:solidFill>
                  <a:prstClr val="white"/>
                </a:solidFill>
                <a:latin typeface="+mn-lt"/>
                <a:cs typeface="+mn-cs"/>
              </a:rPr>
              <a:t>Southbury</a:t>
            </a:r>
          </a:p>
          <a:p>
            <a:pPr algn="ctr" eaLnBrk="0" hangingPunct="0"/>
            <a:r>
              <a:rPr lang="en-US" sz="1000" dirty="0">
                <a:solidFill>
                  <a:prstClr val="white"/>
                </a:solidFill>
                <a:latin typeface="+mn-lt"/>
                <a:cs typeface="+mn-cs"/>
              </a:rPr>
              <a:t>New York City</a:t>
            </a:r>
          </a:p>
          <a:p>
            <a:pPr algn="ctr" eaLnBrk="0" hangingPunct="0"/>
            <a:r>
              <a:rPr lang="en-US" sz="1000" dirty="0">
                <a:solidFill>
                  <a:prstClr val="white"/>
                </a:solidFill>
                <a:latin typeface="+mn-lt"/>
                <a:cs typeface="+mn-cs"/>
              </a:rPr>
              <a:t>Princeton</a:t>
            </a:r>
          </a:p>
          <a:p>
            <a:pPr algn="ctr" eaLnBrk="0" hangingPunct="0"/>
            <a:r>
              <a:rPr lang="en-US" sz="1000" dirty="0">
                <a:solidFill>
                  <a:prstClr val="white"/>
                </a:solidFill>
                <a:latin typeface="+mn-lt"/>
                <a:cs typeface="+mn-cs"/>
              </a:rPr>
              <a:t>Hawthorne</a:t>
            </a:r>
          </a:p>
          <a:p>
            <a:pPr algn="ctr" eaLnBrk="0" hangingPunct="0"/>
            <a:r>
              <a:rPr lang="en-US" sz="1000" dirty="0">
                <a:solidFill>
                  <a:prstClr val="white"/>
                </a:solidFill>
                <a:latin typeface="+mn-lt"/>
                <a:cs typeface="+mn-cs"/>
              </a:rPr>
              <a:t>Endicott</a:t>
            </a:r>
          </a:p>
        </p:txBody>
      </p:sp>
      <p:sp>
        <p:nvSpPr>
          <p:cNvPr id="11329" name="AutoShape 99"/>
          <p:cNvSpPr>
            <a:spLocks noChangeAspect="1" noChangeArrowheads="1"/>
          </p:cNvSpPr>
          <p:nvPr/>
        </p:nvSpPr>
        <p:spPr bwMode="auto">
          <a:xfrm>
            <a:off x="5297253" y="2008989"/>
            <a:ext cx="578318"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Moscow</a:t>
            </a:r>
          </a:p>
        </p:txBody>
      </p:sp>
      <p:sp>
        <p:nvSpPr>
          <p:cNvPr id="11331" name="AutoShape 101"/>
          <p:cNvSpPr>
            <a:spLocks noChangeAspect="1" noChangeArrowheads="1"/>
          </p:cNvSpPr>
          <p:nvPr/>
        </p:nvSpPr>
        <p:spPr bwMode="auto">
          <a:xfrm>
            <a:off x="4667844" y="2433359"/>
            <a:ext cx="465538"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Zurich</a:t>
            </a:r>
          </a:p>
        </p:txBody>
      </p:sp>
      <p:sp>
        <p:nvSpPr>
          <p:cNvPr id="101" name="Text Box 95"/>
          <p:cNvSpPr txBox="1">
            <a:spLocks noChangeArrowheads="1"/>
          </p:cNvSpPr>
          <p:nvPr/>
        </p:nvSpPr>
        <p:spPr bwMode="auto">
          <a:xfrm>
            <a:off x="571964" y="851789"/>
            <a:ext cx="1220206" cy="1015663"/>
          </a:xfrm>
          <a:prstGeom prst="rect">
            <a:avLst/>
          </a:prstGeom>
          <a:noFill/>
          <a:ln w="9525" algn="ctr">
            <a:noFill/>
            <a:miter lim="800000"/>
            <a:headEnd/>
            <a:tailEnd/>
          </a:ln>
        </p:spPr>
        <p:txBody>
          <a:bodyPr wrap="none">
            <a:spAutoFit/>
          </a:bodyPr>
          <a:lstStyle>
            <a:defPPr>
              <a:defRPr lang="en-US"/>
            </a:defPPr>
            <a:lvl1pPr algn="ctr">
              <a:defRPr sz="1050" b="1">
                <a:solidFill>
                  <a:schemeClr val="lt1"/>
                </a:solidFill>
                <a:effectLst>
                  <a:outerShdw blurRad="38100" dist="38100" dir="2700000" algn="tl">
                    <a:srgbClr val="000000">
                      <a:alpha val="43137"/>
                    </a:srgbClr>
                  </a:outerShdw>
                </a:effectLst>
                <a:latin typeface="Arial Narrow" panose="020B0606020202030204" pitchFamily="34" charset="0"/>
              </a:defRPr>
            </a:lvl1pPr>
          </a:lstStyle>
          <a:p>
            <a:r>
              <a:rPr lang="en-US" sz="1000" b="0" dirty="0">
                <a:solidFill>
                  <a:prstClr val="white"/>
                </a:solidFill>
                <a:effectLst/>
                <a:latin typeface="+mn-lt"/>
              </a:rPr>
              <a:t>Pittsburg</a:t>
            </a:r>
          </a:p>
          <a:p>
            <a:r>
              <a:rPr lang="en-US" sz="1000" b="0" dirty="0">
                <a:solidFill>
                  <a:prstClr val="white"/>
                </a:solidFill>
                <a:effectLst/>
                <a:latin typeface="+mn-lt"/>
              </a:rPr>
              <a:t>Poughkeepsie</a:t>
            </a:r>
          </a:p>
          <a:p>
            <a:r>
              <a:rPr lang="en-US" sz="1000" b="0" dirty="0">
                <a:solidFill>
                  <a:prstClr val="white"/>
                </a:solidFill>
                <a:effectLst/>
                <a:latin typeface="+mn-lt"/>
              </a:rPr>
              <a:t>Somers</a:t>
            </a:r>
          </a:p>
          <a:p>
            <a:r>
              <a:rPr lang="en-US" sz="1000" b="0" dirty="0">
                <a:solidFill>
                  <a:prstClr val="white"/>
                </a:solidFill>
                <a:effectLst/>
                <a:latin typeface="+mn-lt"/>
              </a:rPr>
              <a:t>Yorktown Heights</a:t>
            </a:r>
          </a:p>
          <a:p>
            <a:r>
              <a:rPr lang="en-US" sz="1000" b="0" dirty="0">
                <a:solidFill>
                  <a:prstClr val="white"/>
                </a:solidFill>
                <a:effectLst/>
                <a:latin typeface="+mn-lt"/>
              </a:rPr>
              <a:t>Hopewell Junction</a:t>
            </a:r>
          </a:p>
          <a:p>
            <a:r>
              <a:rPr lang="en-US" sz="1000" b="0" dirty="0">
                <a:solidFill>
                  <a:prstClr val="white"/>
                </a:solidFill>
                <a:effectLst/>
                <a:latin typeface="+mn-lt"/>
              </a:rPr>
              <a:t>Wayne</a:t>
            </a:r>
          </a:p>
        </p:txBody>
      </p:sp>
      <p:sp>
        <p:nvSpPr>
          <p:cNvPr id="281" name="AutoShape 82"/>
          <p:cNvSpPr>
            <a:spLocks noChangeAspect="1" noChangeArrowheads="1"/>
          </p:cNvSpPr>
          <p:nvPr/>
        </p:nvSpPr>
        <p:spPr bwMode="auto">
          <a:xfrm>
            <a:off x="1718759" y="3374188"/>
            <a:ext cx="1640392" cy="873509"/>
          </a:xfrm>
          <a:prstGeom prst="roundRect">
            <a:avLst>
              <a:gd name="adj" fmla="val 16667"/>
            </a:avLst>
          </a:prstGeom>
          <a:solidFill>
            <a:srgbClr val="00649D">
              <a:alpha val="85098"/>
            </a:srgb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dirty="0">
              <a:solidFill>
                <a:schemeClr val="hlink"/>
              </a:solidFill>
              <a:latin typeface="Arial" pitchFamily="34" charset="0"/>
              <a:cs typeface="Arial" pitchFamily="34" charset="0"/>
            </a:endParaRPr>
          </a:p>
        </p:txBody>
      </p:sp>
      <p:sp>
        <p:nvSpPr>
          <p:cNvPr id="103" name="Text Box 95"/>
          <p:cNvSpPr txBox="1">
            <a:spLocks noChangeArrowheads="1"/>
          </p:cNvSpPr>
          <p:nvPr/>
        </p:nvSpPr>
        <p:spPr bwMode="auto">
          <a:xfrm>
            <a:off x="2684211" y="3445347"/>
            <a:ext cx="644727" cy="707886"/>
          </a:xfrm>
          <a:prstGeom prst="rect">
            <a:avLst/>
          </a:prstGeom>
          <a:noFill/>
          <a:ln w="9525" algn="ctr">
            <a:noFill/>
            <a:miter lim="800000"/>
            <a:headEnd/>
            <a:tailEnd/>
          </a:ln>
        </p:spPr>
        <p:txBody>
          <a:bodyPr wrap="none">
            <a:spAutoFit/>
          </a:bodyPr>
          <a:lstStyle>
            <a:defPPr>
              <a:defRPr lang="en-US"/>
            </a:defPPr>
            <a:lvl1pPr algn="ctr">
              <a:defRPr sz="1050" b="1">
                <a:solidFill>
                  <a:schemeClr val="lt1"/>
                </a:solidFill>
                <a:effectLst>
                  <a:outerShdw blurRad="38100" dist="38100" dir="2700000" algn="tl">
                    <a:srgbClr val="000000">
                      <a:alpha val="43137"/>
                    </a:srgbClr>
                  </a:outerShdw>
                </a:effectLst>
                <a:latin typeface="Arial Narrow" panose="020B0606020202030204" pitchFamily="34" charset="0"/>
              </a:defRPr>
            </a:lvl1pPr>
          </a:lstStyle>
          <a:p>
            <a:r>
              <a:rPr lang="en-US" sz="1000" b="0" dirty="0">
                <a:solidFill>
                  <a:prstClr val="white"/>
                </a:solidFill>
                <a:effectLst/>
                <a:latin typeface="+mn-lt"/>
              </a:rPr>
              <a:t>Phoenix</a:t>
            </a:r>
          </a:p>
          <a:p>
            <a:r>
              <a:rPr lang="en-US" sz="1000" b="0" dirty="0">
                <a:solidFill>
                  <a:prstClr val="white"/>
                </a:solidFill>
                <a:effectLst/>
                <a:latin typeface="+mn-lt"/>
              </a:rPr>
              <a:t>Austin</a:t>
            </a:r>
          </a:p>
          <a:p>
            <a:r>
              <a:rPr lang="en-US" sz="1000" b="0" dirty="0">
                <a:solidFill>
                  <a:prstClr val="white"/>
                </a:solidFill>
                <a:effectLst/>
                <a:latin typeface="+mn-lt"/>
              </a:rPr>
              <a:t>Dallas</a:t>
            </a:r>
          </a:p>
          <a:p>
            <a:r>
              <a:rPr lang="en-US" sz="1000" b="0" dirty="0">
                <a:solidFill>
                  <a:prstClr val="white"/>
                </a:solidFill>
                <a:effectLst/>
                <a:latin typeface="+mn-lt"/>
              </a:rPr>
              <a:t>Dublin</a:t>
            </a:r>
          </a:p>
        </p:txBody>
      </p:sp>
      <p:sp>
        <p:nvSpPr>
          <p:cNvPr id="104" name="Text Box 95"/>
          <p:cNvSpPr txBox="1">
            <a:spLocks noChangeArrowheads="1"/>
          </p:cNvSpPr>
          <p:nvPr/>
        </p:nvSpPr>
        <p:spPr bwMode="auto">
          <a:xfrm>
            <a:off x="1699192" y="3372674"/>
            <a:ext cx="1037463" cy="861774"/>
          </a:xfrm>
          <a:prstGeom prst="rect">
            <a:avLst/>
          </a:prstGeom>
          <a:noFill/>
          <a:ln w="9525" algn="ctr">
            <a:noFill/>
            <a:miter lim="800000"/>
            <a:headEnd/>
            <a:tailEnd/>
          </a:ln>
        </p:spPr>
        <p:txBody>
          <a:bodyPr wrap="none">
            <a:spAutoFit/>
          </a:bodyPr>
          <a:lstStyle>
            <a:defPPr>
              <a:defRPr lang="en-US"/>
            </a:defPPr>
            <a:lvl1pPr algn="ctr">
              <a:defRPr sz="1050" b="1">
                <a:solidFill>
                  <a:schemeClr val="lt1"/>
                </a:solidFill>
                <a:effectLst>
                  <a:outerShdw blurRad="38100" dist="38100" dir="2700000" algn="tl">
                    <a:srgbClr val="000000">
                      <a:alpha val="43137"/>
                    </a:srgbClr>
                  </a:outerShdw>
                </a:effectLst>
                <a:latin typeface="Arial Narrow" panose="020B0606020202030204" pitchFamily="34" charset="0"/>
              </a:defRPr>
            </a:lvl1pPr>
          </a:lstStyle>
          <a:p>
            <a:r>
              <a:rPr lang="en-US" sz="1000" b="0" dirty="0">
                <a:solidFill>
                  <a:prstClr val="white"/>
                </a:solidFill>
                <a:effectLst/>
                <a:latin typeface="+mn-lt"/>
              </a:rPr>
              <a:t>Rochester, MN</a:t>
            </a:r>
          </a:p>
          <a:p>
            <a:r>
              <a:rPr lang="en-US" sz="1000" b="0" dirty="0">
                <a:solidFill>
                  <a:prstClr val="white"/>
                </a:solidFill>
                <a:effectLst/>
                <a:latin typeface="+mn-lt"/>
              </a:rPr>
              <a:t>Boulder</a:t>
            </a:r>
          </a:p>
          <a:p>
            <a:r>
              <a:rPr lang="en-US" sz="1000" b="0" dirty="0">
                <a:solidFill>
                  <a:prstClr val="white"/>
                </a:solidFill>
                <a:effectLst/>
                <a:latin typeface="+mn-lt"/>
              </a:rPr>
              <a:t>Denver</a:t>
            </a:r>
          </a:p>
          <a:p>
            <a:r>
              <a:rPr lang="en-US" sz="1000" b="0" dirty="0">
                <a:solidFill>
                  <a:prstClr val="white"/>
                </a:solidFill>
                <a:effectLst/>
                <a:latin typeface="+mn-lt"/>
              </a:rPr>
              <a:t>Lenexa, KA</a:t>
            </a:r>
          </a:p>
          <a:p>
            <a:r>
              <a:rPr lang="en-US" sz="1000" b="0" dirty="0">
                <a:solidFill>
                  <a:prstClr val="white"/>
                </a:solidFill>
                <a:effectLst/>
                <a:latin typeface="+mn-lt"/>
              </a:rPr>
              <a:t>Tucson</a:t>
            </a:r>
          </a:p>
        </p:txBody>
      </p:sp>
      <p:sp>
        <p:nvSpPr>
          <p:cNvPr id="11330" name="AutoShape 100"/>
          <p:cNvSpPr>
            <a:spLocks noChangeAspect="1" noChangeArrowheads="1"/>
          </p:cNvSpPr>
          <p:nvPr/>
        </p:nvSpPr>
        <p:spPr bwMode="auto">
          <a:xfrm>
            <a:off x="1672711" y="3042451"/>
            <a:ext cx="839228" cy="211122"/>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tIns="18288" rIns="45720" bIns="18288" anchor="ctr">
            <a:spAutoFit/>
          </a:bodyPr>
          <a:lstStyle/>
          <a:p>
            <a:pPr algn="ctr"/>
            <a:r>
              <a:rPr lang="en-US" sz="1000" dirty="0">
                <a:solidFill>
                  <a:prstClr val="white"/>
                </a:solidFill>
              </a:rPr>
              <a:t>El Salto, MX</a:t>
            </a:r>
          </a:p>
        </p:txBody>
      </p:sp>
      <p:grpSp>
        <p:nvGrpSpPr>
          <p:cNvPr id="205" name="Group 204"/>
          <p:cNvGrpSpPr/>
          <p:nvPr/>
        </p:nvGrpSpPr>
        <p:grpSpPr>
          <a:xfrm>
            <a:off x="1547514" y="2497136"/>
            <a:ext cx="525761" cy="567074"/>
            <a:chOff x="2704703" y="2824918"/>
            <a:chExt cx="525761" cy="567074"/>
          </a:xfrm>
        </p:grpSpPr>
        <p:cxnSp>
          <p:nvCxnSpPr>
            <p:cNvPr id="206" name="Straight Connector 205"/>
            <p:cNvCxnSpPr/>
            <p:nvPr/>
          </p:nvCxnSpPr>
          <p:spPr>
            <a:xfrm flipV="1">
              <a:off x="2704704" y="3003628"/>
              <a:ext cx="525760" cy="388362"/>
            </a:xfrm>
            <a:prstGeom prst="line">
              <a:avLst/>
            </a:prstGeom>
            <a:noFill/>
            <a:ln w="9525">
              <a:solidFill>
                <a:schemeClr val="tx1"/>
              </a:solidFill>
              <a:round/>
              <a:headEnd/>
              <a:tailEnd type="oval" w="med" len="med"/>
            </a:ln>
          </p:spPr>
        </p:cxnSp>
        <p:cxnSp>
          <p:nvCxnSpPr>
            <p:cNvPr id="207" name="Straight Connector 206"/>
            <p:cNvCxnSpPr/>
            <p:nvPr/>
          </p:nvCxnSpPr>
          <p:spPr>
            <a:xfrm flipV="1">
              <a:off x="2704703" y="2934751"/>
              <a:ext cx="357377" cy="457241"/>
            </a:xfrm>
            <a:prstGeom prst="line">
              <a:avLst/>
            </a:prstGeom>
            <a:noFill/>
            <a:ln w="9525">
              <a:solidFill>
                <a:schemeClr val="tx1"/>
              </a:solidFill>
              <a:round/>
              <a:headEnd/>
              <a:tailEnd type="oval" w="med" len="med"/>
            </a:ln>
          </p:spPr>
        </p:cxnSp>
        <p:cxnSp>
          <p:nvCxnSpPr>
            <p:cNvPr id="208" name="Straight Connector 207"/>
            <p:cNvCxnSpPr/>
            <p:nvPr/>
          </p:nvCxnSpPr>
          <p:spPr>
            <a:xfrm flipV="1">
              <a:off x="2704703" y="3085536"/>
              <a:ext cx="525761" cy="306454"/>
            </a:xfrm>
            <a:prstGeom prst="line">
              <a:avLst/>
            </a:prstGeom>
            <a:noFill/>
            <a:ln w="9525">
              <a:solidFill>
                <a:schemeClr val="tx1"/>
              </a:solidFill>
              <a:round/>
              <a:headEnd/>
              <a:tailEnd type="oval" w="med" len="med"/>
            </a:ln>
          </p:spPr>
        </p:cxnSp>
        <p:cxnSp>
          <p:nvCxnSpPr>
            <p:cNvPr id="209" name="Straight Connector 208"/>
            <p:cNvCxnSpPr/>
            <p:nvPr/>
          </p:nvCxnSpPr>
          <p:spPr>
            <a:xfrm flipV="1">
              <a:off x="2704703" y="3048306"/>
              <a:ext cx="357377" cy="343684"/>
            </a:xfrm>
            <a:prstGeom prst="line">
              <a:avLst/>
            </a:prstGeom>
            <a:noFill/>
            <a:ln w="9525">
              <a:solidFill>
                <a:schemeClr val="tx1"/>
              </a:solidFill>
              <a:round/>
              <a:headEnd/>
              <a:tailEnd type="oval" w="med" len="med"/>
            </a:ln>
          </p:spPr>
        </p:cxnSp>
        <p:cxnSp>
          <p:nvCxnSpPr>
            <p:cNvPr id="210" name="Straight Connector 209"/>
            <p:cNvCxnSpPr/>
            <p:nvPr/>
          </p:nvCxnSpPr>
          <p:spPr>
            <a:xfrm flipV="1">
              <a:off x="2704703" y="2885420"/>
              <a:ext cx="493171" cy="506571"/>
            </a:xfrm>
            <a:prstGeom prst="line">
              <a:avLst/>
            </a:prstGeom>
            <a:noFill/>
            <a:ln w="9525">
              <a:solidFill>
                <a:schemeClr val="tx1"/>
              </a:solidFill>
              <a:round/>
              <a:headEnd/>
              <a:tailEnd type="oval" w="med" len="med"/>
            </a:ln>
          </p:spPr>
        </p:cxnSp>
        <p:cxnSp>
          <p:nvCxnSpPr>
            <p:cNvPr id="211" name="Straight Connector 210"/>
            <p:cNvCxnSpPr/>
            <p:nvPr/>
          </p:nvCxnSpPr>
          <p:spPr>
            <a:xfrm flipV="1">
              <a:off x="2704704" y="2824918"/>
              <a:ext cx="350587" cy="567073"/>
            </a:xfrm>
            <a:prstGeom prst="line">
              <a:avLst/>
            </a:prstGeom>
            <a:noFill/>
            <a:ln w="9525">
              <a:solidFill>
                <a:schemeClr val="tx1"/>
              </a:solidFill>
              <a:round/>
              <a:headEnd/>
              <a:tailEnd type="oval" w="med" len="med"/>
            </a:ln>
          </p:spPr>
        </p:cxnSp>
      </p:grpSp>
      <p:grpSp>
        <p:nvGrpSpPr>
          <p:cNvPr id="212" name="Group 211"/>
          <p:cNvGrpSpPr/>
          <p:nvPr/>
        </p:nvGrpSpPr>
        <p:grpSpPr>
          <a:xfrm>
            <a:off x="1689772" y="2067087"/>
            <a:ext cx="1350291" cy="315751"/>
            <a:chOff x="2704703" y="3391990"/>
            <a:chExt cx="1350291" cy="315751"/>
          </a:xfrm>
        </p:grpSpPr>
        <p:cxnSp>
          <p:nvCxnSpPr>
            <p:cNvPr id="213" name="Straight Connector 212"/>
            <p:cNvCxnSpPr/>
            <p:nvPr/>
          </p:nvCxnSpPr>
          <p:spPr>
            <a:xfrm>
              <a:off x="2704704" y="3391990"/>
              <a:ext cx="1164552" cy="315751"/>
            </a:xfrm>
            <a:prstGeom prst="line">
              <a:avLst/>
            </a:prstGeom>
            <a:noFill/>
            <a:ln w="9525">
              <a:solidFill>
                <a:schemeClr val="tx1"/>
              </a:solidFill>
              <a:round/>
              <a:headEnd/>
              <a:tailEnd type="oval" w="med" len="med"/>
            </a:ln>
          </p:spPr>
        </p:cxnSp>
        <p:cxnSp>
          <p:nvCxnSpPr>
            <p:cNvPr id="215" name="Straight Connector 214"/>
            <p:cNvCxnSpPr/>
            <p:nvPr/>
          </p:nvCxnSpPr>
          <p:spPr>
            <a:xfrm>
              <a:off x="2704703" y="3391990"/>
              <a:ext cx="162841" cy="277651"/>
            </a:xfrm>
            <a:prstGeom prst="line">
              <a:avLst/>
            </a:prstGeom>
            <a:noFill/>
            <a:ln w="9525">
              <a:solidFill>
                <a:schemeClr val="tx1"/>
              </a:solidFill>
              <a:round/>
              <a:headEnd/>
              <a:tailEnd type="oval" w="med" len="med"/>
            </a:ln>
          </p:spPr>
        </p:cxnSp>
        <p:cxnSp>
          <p:nvCxnSpPr>
            <p:cNvPr id="216" name="Straight Connector 215"/>
            <p:cNvCxnSpPr/>
            <p:nvPr/>
          </p:nvCxnSpPr>
          <p:spPr>
            <a:xfrm>
              <a:off x="2704703" y="3391990"/>
              <a:ext cx="1272503" cy="268126"/>
            </a:xfrm>
            <a:prstGeom prst="line">
              <a:avLst/>
            </a:prstGeom>
            <a:noFill/>
            <a:ln w="9525">
              <a:solidFill>
                <a:schemeClr val="tx1"/>
              </a:solidFill>
              <a:round/>
              <a:headEnd/>
              <a:tailEnd type="oval" w="med" len="med"/>
            </a:ln>
          </p:spPr>
        </p:cxnSp>
        <p:cxnSp>
          <p:nvCxnSpPr>
            <p:cNvPr id="217" name="Straight Connector 216"/>
            <p:cNvCxnSpPr/>
            <p:nvPr/>
          </p:nvCxnSpPr>
          <p:spPr>
            <a:xfrm>
              <a:off x="2704703" y="3391992"/>
              <a:ext cx="1350291" cy="228436"/>
            </a:xfrm>
            <a:prstGeom prst="line">
              <a:avLst/>
            </a:prstGeom>
            <a:noFill/>
            <a:ln w="9525">
              <a:solidFill>
                <a:schemeClr val="tx1"/>
              </a:solidFill>
              <a:round/>
              <a:headEnd/>
              <a:tailEnd type="oval" w="med" len="med"/>
            </a:ln>
          </p:spPr>
        </p:cxnSp>
      </p:grpSp>
      <p:cxnSp>
        <p:nvCxnSpPr>
          <p:cNvPr id="225" name="Straight Connector 224"/>
          <p:cNvCxnSpPr/>
          <p:nvPr/>
        </p:nvCxnSpPr>
        <p:spPr>
          <a:xfrm>
            <a:off x="2638426" y="1520826"/>
            <a:ext cx="288924" cy="1084262"/>
          </a:xfrm>
          <a:prstGeom prst="line">
            <a:avLst/>
          </a:prstGeom>
          <a:noFill/>
          <a:ln w="9525">
            <a:solidFill>
              <a:schemeClr val="tx1"/>
            </a:solidFill>
            <a:round/>
            <a:headEnd/>
            <a:tailEnd type="oval" w="med" len="med"/>
          </a:ln>
        </p:spPr>
      </p:cxnSp>
      <p:cxnSp>
        <p:nvCxnSpPr>
          <p:cNvPr id="226" name="Straight Connector 225"/>
          <p:cNvCxnSpPr/>
          <p:nvPr/>
        </p:nvCxnSpPr>
        <p:spPr>
          <a:xfrm>
            <a:off x="2638425" y="1520826"/>
            <a:ext cx="363538" cy="1117599"/>
          </a:xfrm>
          <a:prstGeom prst="line">
            <a:avLst/>
          </a:prstGeom>
          <a:noFill/>
          <a:ln w="9525">
            <a:solidFill>
              <a:schemeClr val="tx1"/>
            </a:solidFill>
            <a:round/>
            <a:headEnd/>
            <a:tailEnd type="oval" w="med" len="med"/>
          </a:ln>
        </p:spPr>
      </p:cxnSp>
      <p:cxnSp>
        <p:nvCxnSpPr>
          <p:cNvPr id="227" name="Straight Connector 226"/>
          <p:cNvCxnSpPr>
            <a:stCxn id="11295" idx="2"/>
          </p:cNvCxnSpPr>
          <p:nvPr/>
        </p:nvCxnSpPr>
        <p:spPr>
          <a:xfrm flipH="1">
            <a:off x="3176588" y="2149864"/>
            <a:ext cx="182562" cy="380610"/>
          </a:xfrm>
          <a:prstGeom prst="line">
            <a:avLst/>
          </a:prstGeom>
          <a:noFill/>
          <a:ln w="9525">
            <a:solidFill>
              <a:schemeClr val="tx1"/>
            </a:solidFill>
            <a:round/>
            <a:headEnd/>
            <a:tailEnd type="oval" w="med" len="med"/>
          </a:ln>
        </p:spPr>
      </p:cxnSp>
      <p:grpSp>
        <p:nvGrpSpPr>
          <p:cNvPr id="236" name="Group 235"/>
          <p:cNvGrpSpPr/>
          <p:nvPr/>
        </p:nvGrpSpPr>
        <p:grpSpPr>
          <a:xfrm>
            <a:off x="2728913" y="2725738"/>
            <a:ext cx="1007213" cy="1716612"/>
            <a:chOff x="1842201" y="2910381"/>
            <a:chExt cx="1007213" cy="1716612"/>
          </a:xfrm>
        </p:grpSpPr>
        <p:cxnSp>
          <p:nvCxnSpPr>
            <p:cNvPr id="237" name="Straight Connector 236"/>
            <p:cNvCxnSpPr/>
            <p:nvPr/>
          </p:nvCxnSpPr>
          <p:spPr>
            <a:xfrm flipH="1" flipV="1">
              <a:off x="1842201" y="2937368"/>
              <a:ext cx="862504" cy="454622"/>
            </a:xfrm>
            <a:prstGeom prst="line">
              <a:avLst/>
            </a:prstGeom>
            <a:noFill/>
            <a:ln w="9525">
              <a:solidFill>
                <a:schemeClr val="tx1"/>
              </a:solidFill>
              <a:round/>
              <a:headEnd/>
              <a:tailEnd type="oval" w="med" len="med"/>
            </a:ln>
          </p:spPr>
        </p:cxnSp>
        <p:cxnSp>
          <p:nvCxnSpPr>
            <p:cNvPr id="238" name="Straight Connector 237"/>
            <p:cNvCxnSpPr/>
            <p:nvPr/>
          </p:nvCxnSpPr>
          <p:spPr>
            <a:xfrm flipH="1" flipV="1">
              <a:off x="1853313" y="3056431"/>
              <a:ext cx="851390" cy="335562"/>
            </a:xfrm>
            <a:prstGeom prst="line">
              <a:avLst/>
            </a:prstGeom>
            <a:noFill/>
            <a:ln w="9525">
              <a:solidFill>
                <a:schemeClr val="tx1"/>
              </a:solidFill>
              <a:round/>
              <a:headEnd/>
              <a:tailEnd type="oval" w="med" len="med"/>
            </a:ln>
          </p:spPr>
        </p:cxnSp>
        <p:cxnSp>
          <p:nvCxnSpPr>
            <p:cNvPr id="239" name="Straight Connector 238"/>
            <p:cNvCxnSpPr/>
            <p:nvPr/>
          </p:nvCxnSpPr>
          <p:spPr>
            <a:xfrm flipH="1" flipV="1">
              <a:off x="1931101" y="3018331"/>
              <a:ext cx="773602" cy="373660"/>
            </a:xfrm>
            <a:prstGeom prst="line">
              <a:avLst/>
            </a:prstGeom>
            <a:noFill/>
            <a:ln w="9525">
              <a:solidFill>
                <a:schemeClr val="tx1"/>
              </a:solidFill>
              <a:round/>
              <a:headEnd/>
              <a:tailEnd type="oval" w="med" len="med"/>
            </a:ln>
          </p:spPr>
        </p:cxnSp>
        <p:cxnSp>
          <p:nvCxnSpPr>
            <p:cNvPr id="241" name="Straight Connector 240"/>
            <p:cNvCxnSpPr/>
            <p:nvPr/>
          </p:nvCxnSpPr>
          <p:spPr>
            <a:xfrm flipH="1" flipV="1">
              <a:off x="1908876" y="2910381"/>
              <a:ext cx="795828" cy="481612"/>
            </a:xfrm>
            <a:prstGeom prst="line">
              <a:avLst/>
            </a:prstGeom>
            <a:noFill/>
            <a:ln w="9525">
              <a:solidFill>
                <a:schemeClr val="tx1"/>
              </a:solidFill>
              <a:round/>
              <a:headEnd/>
              <a:tailEnd type="oval" w="med" len="med"/>
            </a:ln>
          </p:spPr>
        </p:cxnSp>
        <p:cxnSp>
          <p:nvCxnSpPr>
            <p:cNvPr id="242" name="Straight Connector 241"/>
            <p:cNvCxnSpPr/>
            <p:nvPr/>
          </p:nvCxnSpPr>
          <p:spPr>
            <a:xfrm flipH="1" flipV="1">
              <a:off x="1908876" y="3235818"/>
              <a:ext cx="795828" cy="156174"/>
            </a:xfrm>
            <a:prstGeom prst="line">
              <a:avLst/>
            </a:prstGeom>
            <a:noFill/>
            <a:ln w="9525">
              <a:solidFill>
                <a:schemeClr val="tx1"/>
              </a:solidFill>
              <a:round/>
              <a:headEnd/>
              <a:tailEnd type="oval" w="med" len="med"/>
            </a:ln>
          </p:spPr>
        </p:cxnSp>
        <p:cxnSp>
          <p:nvCxnSpPr>
            <p:cNvPr id="279" name="Straight Connector 278"/>
            <p:cNvCxnSpPr/>
            <p:nvPr/>
          </p:nvCxnSpPr>
          <p:spPr>
            <a:xfrm flipH="1" flipV="1">
              <a:off x="2626425" y="4472481"/>
              <a:ext cx="222989" cy="154512"/>
            </a:xfrm>
            <a:prstGeom prst="line">
              <a:avLst/>
            </a:prstGeom>
            <a:noFill/>
            <a:ln w="9525">
              <a:solidFill>
                <a:schemeClr val="tx1"/>
              </a:solidFill>
              <a:round/>
              <a:headEnd/>
              <a:tailEnd type="oval" w="med" len="med"/>
            </a:ln>
          </p:spPr>
        </p:cxnSp>
      </p:grpSp>
      <p:cxnSp>
        <p:nvCxnSpPr>
          <p:cNvPr id="253" name="Straight Connector 252"/>
          <p:cNvCxnSpPr/>
          <p:nvPr/>
        </p:nvCxnSpPr>
        <p:spPr>
          <a:xfrm flipH="1">
            <a:off x="4213225" y="2087500"/>
            <a:ext cx="66676" cy="220663"/>
          </a:xfrm>
          <a:prstGeom prst="line">
            <a:avLst/>
          </a:prstGeom>
          <a:noFill/>
          <a:ln w="9525">
            <a:solidFill>
              <a:schemeClr val="tx1"/>
            </a:solidFill>
            <a:round/>
            <a:headEnd/>
            <a:tailEnd type="oval" w="med" len="med"/>
          </a:ln>
        </p:spPr>
      </p:cxnSp>
      <p:grpSp>
        <p:nvGrpSpPr>
          <p:cNvPr id="255" name="Group 254"/>
          <p:cNvGrpSpPr/>
          <p:nvPr/>
        </p:nvGrpSpPr>
        <p:grpSpPr>
          <a:xfrm rot="10114862">
            <a:off x="4380696" y="1356331"/>
            <a:ext cx="1802862" cy="1001019"/>
            <a:chOff x="1428855" y="2443663"/>
            <a:chExt cx="1802862" cy="1001019"/>
          </a:xfrm>
        </p:grpSpPr>
        <p:cxnSp>
          <p:nvCxnSpPr>
            <p:cNvPr id="256" name="Straight Connector 255"/>
            <p:cNvCxnSpPr/>
            <p:nvPr/>
          </p:nvCxnSpPr>
          <p:spPr>
            <a:xfrm rot="11485138" flipH="1">
              <a:off x="1428855" y="2443663"/>
              <a:ext cx="1415424" cy="73025"/>
            </a:xfrm>
            <a:prstGeom prst="line">
              <a:avLst/>
            </a:prstGeom>
            <a:noFill/>
            <a:ln w="9525">
              <a:solidFill>
                <a:schemeClr val="tx1"/>
              </a:solidFill>
              <a:round/>
              <a:headEnd/>
              <a:tailEnd type="oval" w="med" len="med"/>
            </a:ln>
          </p:spPr>
        </p:cxnSp>
        <p:cxnSp>
          <p:nvCxnSpPr>
            <p:cNvPr id="257" name="Straight Connector 256"/>
            <p:cNvCxnSpPr/>
            <p:nvPr/>
          </p:nvCxnSpPr>
          <p:spPr>
            <a:xfrm rot="11485138" flipH="1">
              <a:off x="2774653" y="2692350"/>
              <a:ext cx="381463" cy="744775"/>
            </a:xfrm>
            <a:prstGeom prst="line">
              <a:avLst/>
            </a:prstGeom>
            <a:noFill/>
            <a:ln w="9525">
              <a:solidFill>
                <a:schemeClr val="tx1"/>
              </a:solidFill>
              <a:round/>
              <a:headEnd/>
              <a:tailEnd type="oval" w="med" len="med"/>
            </a:ln>
          </p:spPr>
        </p:cxnSp>
        <p:cxnSp>
          <p:nvCxnSpPr>
            <p:cNvPr id="258" name="Straight Connector 257"/>
            <p:cNvCxnSpPr>
              <a:stCxn id="11308" idx="1"/>
            </p:cNvCxnSpPr>
            <p:nvPr/>
          </p:nvCxnSpPr>
          <p:spPr>
            <a:xfrm rot="11485138" flipH="1">
              <a:off x="1894438" y="2551918"/>
              <a:ext cx="1155751" cy="440115"/>
            </a:xfrm>
            <a:prstGeom prst="line">
              <a:avLst/>
            </a:prstGeom>
            <a:noFill/>
            <a:ln w="9525">
              <a:solidFill>
                <a:schemeClr val="tx1"/>
              </a:solidFill>
              <a:round/>
              <a:headEnd/>
              <a:tailEnd type="oval" w="med" len="med"/>
            </a:ln>
          </p:spPr>
        </p:cxnSp>
        <p:cxnSp>
          <p:nvCxnSpPr>
            <p:cNvPr id="259" name="Straight Connector 258"/>
            <p:cNvCxnSpPr/>
            <p:nvPr/>
          </p:nvCxnSpPr>
          <p:spPr>
            <a:xfrm rot="11485138" flipH="1">
              <a:off x="2660956" y="2778904"/>
              <a:ext cx="141128" cy="187310"/>
            </a:xfrm>
            <a:prstGeom prst="line">
              <a:avLst/>
            </a:prstGeom>
            <a:noFill/>
            <a:ln w="9525">
              <a:solidFill>
                <a:schemeClr val="tx1"/>
              </a:solidFill>
              <a:round/>
              <a:headEnd/>
              <a:tailEnd type="oval" w="med" len="med"/>
            </a:ln>
          </p:spPr>
        </p:cxnSp>
        <p:cxnSp>
          <p:nvCxnSpPr>
            <p:cNvPr id="260" name="Straight Connector 259"/>
            <p:cNvCxnSpPr/>
            <p:nvPr/>
          </p:nvCxnSpPr>
          <p:spPr>
            <a:xfrm rot="11485138" flipH="1">
              <a:off x="2783579" y="2603071"/>
              <a:ext cx="448138" cy="841611"/>
            </a:xfrm>
            <a:prstGeom prst="line">
              <a:avLst/>
            </a:prstGeom>
            <a:noFill/>
            <a:ln w="9525">
              <a:solidFill>
                <a:schemeClr val="tx1"/>
              </a:solidFill>
              <a:round/>
              <a:headEnd/>
              <a:tailEnd type="oval" w="med" len="med"/>
            </a:ln>
          </p:spPr>
        </p:cxnSp>
        <p:cxnSp>
          <p:nvCxnSpPr>
            <p:cNvPr id="261" name="Straight Connector 260"/>
            <p:cNvCxnSpPr/>
            <p:nvPr/>
          </p:nvCxnSpPr>
          <p:spPr>
            <a:xfrm rot="11485138" flipH="1">
              <a:off x="2784491" y="2593956"/>
              <a:ext cx="356062" cy="841611"/>
            </a:xfrm>
            <a:prstGeom prst="line">
              <a:avLst/>
            </a:prstGeom>
            <a:noFill/>
            <a:ln w="9525">
              <a:solidFill>
                <a:schemeClr val="tx1"/>
              </a:solidFill>
              <a:round/>
              <a:headEnd/>
              <a:tailEnd type="oval" w="med" len="med"/>
            </a:ln>
          </p:spPr>
        </p:cxnSp>
      </p:grpSp>
      <p:cxnSp>
        <p:nvCxnSpPr>
          <p:cNvPr id="283" name="Straight Connector 282"/>
          <p:cNvCxnSpPr/>
          <p:nvPr/>
        </p:nvCxnSpPr>
        <p:spPr>
          <a:xfrm flipH="1" flipV="1">
            <a:off x="4746338" y="2697161"/>
            <a:ext cx="254287" cy="568047"/>
          </a:xfrm>
          <a:prstGeom prst="line">
            <a:avLst/>
          </a:prstGeom>
          <a:noFill/>
          <a:ln w="9525">
            <a:solidFill>
              <a:schemeClr val="tx1"/>
            </a:solidFill>
            <a:round/>
            <a:headEnd/>
            <a:tailEnd type="oval" w="med" len="med"/>
          </a:ln>
        </p:spPr>
      </p:cxnSp>
      <p:cxnSp>
        <p:nvCxnSpPr>
          <p:cNvPr id="286" name="Straight Connector 285"/>
          <p:cNvCxnSpPr>
            <a:stCxn id="11322" idx="1"/>
          </p:cNvCxnSpPr>
          <p:nvPr/>
        </p:nvCxnSpPr>
        <p:spPr>
          <a:xfrm flipH="1" flipV="1">
            <a:off x="4684714" y="2367865"/>
            <a:ext cx="703324" cy="46404"/>
          </a:xfrm>
          <a:prstGeom prst="line">
            <a:avLst/>
          </a:prstGeom>
          <a:noFill/>
          <a:ln w="9525">
            <a:solidFill>
              <a:schemeClr val="tx1"/>
            </a:solidFill>
            <a:round/>
            <a:headEnd/>
            <a:tailEnd type="oval" w="med" len="med"/>
          </a:ln>
        </p:spPr>
      </p:cxnSp>
      <p:cxnSp>
        <p:nvCxnSpPr>
          <p:cNvPr id="289" name="Straight Connector 288"/>
          <p:cNvCxnSpPr>
            <a:stCxn id="11289" idx="1"/>
          </p:cNvCxnSpPr>
          <p:nvPr/>
        </p:nvCxnSpPr>
        <p:spPr>
          <a:xfrm flipH="1">
            <a:off x="5198454" y="2787651"/>
            <a:ext cx="642140" cy="100013"/>
          </a:xfrm>
          <a:prstGeom prst="line">
            <a:avLst/>
          </a:prstGeom>
          <a:noFill/>
          <a:ln w="9525">
            <a:solidFill>
              <a:schemeClr val="tx1"/>
            </a:solidFill>
            <a:round/>
            <a:headEnd/>
            <a:tailEnd type="oval" w="med" len="med"/>
          </a:ln>
        </p:spPr>
      </p:cxnSp>
      <p:cxnSp>
        <p:nvCxnSpPr>
          <p:cNvPr id="291" name="Straight Connector 290"/>
          <p:cNvCxnSpPr/>
          <p:nvPr/>
        </p:nvCxnSpPr>
        <p:spPr>
          <a:xfrm flipH="1" flipV="1">
            <a:off x="4974320" y="3071788"/>
            <a:ext cx="425819" cy="36287"/>
          </a:xfrm>
          <a:prstGeom prst="line">
            <a:avLst/>
          </a:prstGeom>
          <a:noFill/>
          <a:ln w="9525">
            <a:solidFill>
              <a:schemeClr val="tx1"/>
            </a:solidFill>
            <a:round/>
            <a:headEnd/>
            <a:tailEnd type="oval" w="med" len="med"/>
          </a:ln>
        </p:spPr>
      </p:cxnSp>
      <p:sp>
        <p:nvSpPr>
          <p:cNvPr id="95328" name="AutoShape 96"/>
          <p:cNvSpPr>
            <a:spLocks noChangeAspect="1" noChangeArrowheads="1"/>
          </p:cNvSpPr>
          <p:nvPr/>
        </p:nvSpPr>
        <p:spPr bwMode="auto">
          <a:xfrm>
            <a:off x="6980423" y="855843"/>
            <a:ext cx="1630178" cy="1198454"/>
          </a:xfrm>
          <a:prstGeom prst="roundRect">
            <a:avLst>
              <a:gd name="adj" fmla="val 10756"/>
            </a:avLst>
          </a:prstGeom>
          <a:solidFill>
            <a:schemeClr val="bg1">
              <a:alpha val="69804"/>
            </a:schemeClr>
          </a:solidFill>
          <a:ln w="12700">
            <a:solidFill>
              <a:srgbClr val="00649D"/>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45720" rIns="45720" anchor="ctr">
            <a:noAutofit/>
          </a:bodyPr>
          <a:lstStyle/>
          <a:p>
            <a:pPr algn="ctr"/>
            <a:endParaRPr lang="en-US" sz="1050" b="1" dirty="0">
              <a:solidFill>
                <a:prstClr val="white"/>
              </a:solidFill>
              <a:effectLst>
                <a:outerShdw blurRad="38100" dist="38100" dir="2700000" algn="tl">
                  <a:srgbClr val="000000">
                    <a:alpha val="43137"/>
                  </a:srgbClr>
                </a:outerShdw>
              </a:effectLst>
              <a:latin typeface="Arial Narrow" panose="020B0606020202030204" pitchFamily="34" charset="0"/>
            </a:endParaRPr>
          </a:p>
        </p:txBody>
      </p:sp>
      <p:graphicFrame>
        <p:nvGraphicFramePr>
          <p:cNvPr id="166" name="Table 165"/>
          <p:cNvGraphicFramePr>
            <a:graphicFrameLocks noGrp="1"/>
          </p:cNvGraphicFramePr>
          <p:nvPr>
            <p:extLst>
              <p:ext uri="{D42A27DB-BD31-4B8C-83A1-F6EECF244321}">
                <p14:modId xmlns:p14="http://schemas.microsoft.com/office/powerpoint/2010/main" val="2440990299"/>
              </p:ext>
            </p:extLst>
          </p:nvPr>
        </p:nvGraphicFramePr>
        <p:xfrm>
          <a:off x="7099962" y="937668"/>
          <a:ext cx="1403496" cy="1052909"/>
        </p:xfrm>
        <a:graphic>
          <a:graphicData uri="http://schemas.openxmlformats.org/drawingml/2006/table">
            <a:tbl>
              <a:tblPr firstRow="1" bandRow="1">
                <a:tableStyleId>{5C22544A-7EE6-4342-B048-85BDC9FD1C3A}</a:tableStyleId>
              </a:tblPr>
              <a:tblGrid>
                <a:gridCol w="875287"/>
                <a:gridCol w="528209"/>
              </a:tblGrid>
              <a:tr h="0">
                <a:tc>
                  <a:txBody>
                    <a:bodyPr/>
                    <a:lstStyle/>
                    <a:p>
                      <a:r>
                        <a:rPr lang="en-US" sz="1100" b="0" dirty="0" smtClean="0">
                          <a:solidFill>
                            <a:srgbClr val="004266"/>
                          </a:solidFill>
                          <a:effectLst/>
                        </a:rPr>
                        <a:t>US</a:t>
                      </a:r>
                      <a:endParaRPr lang="en-US" sz="1100" b="0" dirty="0">
                        <a:solidFill>
                          <a:srgbClr val="004266"/>
                        </a:solidFill>
                        <a:effectLst/>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100" b="0" dirty="0" smtClean="0">
                          <a:solidFill>
                            <a:srgbClr val="004266"/>
                          </a:solidFill>
                          <a:effectLst/>
                        </a:rPr>
                        <a:t>20,000</a:t>
                      </a:r>
                      <a:endParaRPr lang="en-US" sz="1100" b="0" dirty="0">
                        <a:solidFill>
                          <a:srgbClr val="004266"/>
                        </a:solidFill>
                        <a:effectLst/>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0">
                <a:tc>
                  <a:txBody>
                    <a:bodyPr/>
                    <a:lstStyle/>
                    <a:p>
                      <a:r>
                        <a:rPr lang="en-US" sz="1100" b="0" dirty="0" smtClean="0">
                          <a:solidFill>
                            <a:srgbClr val="004266"/>
                          </a:solidFill>
                          <a:effectLst/>
                        </a:rPr>
                        <a:t>Canada</a:t>
                      </a:r>
                      <a:endParaRPr lang="en-US" sz="1100" b="0" dirty="0">
                        <a:solidFill>
                          <a:srgbClr val="004266"/>
                        </a:solidFill>
                        <a:effectLst/>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1100" b="0" dirty="0" smtClean="0">
                          <a:solidFill>
                            <a:srgbClr val="004266"/>
                          </a:solidFill>
                          <a:effectLst/>
                        </a:rPr>
                        <a:t>3,100</a:t>
                      </a:r>
                      <a:endParaRPr lang="en-US" sz="1100" b="0" dirty="0">
                        <a:solidFill>
                          <a:srgbClr val="004266"/>
                        </a:solidFill>
                        <a:effectLst/>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0">
                <a:tc>
                  <a:txBody>
                    <a:bodyPr/>
                    <a:lstStyle/>
                    <a:p>
                      <a:r>
                        <a:rPr lang="en-US" sz="1100" b="0" dirty="0" smtClean="0">
                          <a:solidFill>
                            <a:srgbClr val="004266"/>
                          </a:solidFill>
                          <a:effectLst/>
                        </a:rPr>
                        <a:t>Latin</a:t>
                      </a:r>
                      <a:r>
                        <a:rPr lang="en-US" sz="1100" b="0" baseline="0" dirty="0" smtClean="0">
                          <a:solidFill>
                            <a:srgbClr val="004266"/>
                          </a:solidFill>
                          <a:effectLst/>
                        </a:rPr>
                        <a:t> America</a:t>
                      </a:r>
                      <a:endParaRPr lang="en-US" sz="1100" b="0" dirty="0">
                        <a:solidFill>
                          <a:srgbClr val="004266"/>
                        </a:solidFill>
                        <a:effectLst/>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b="0" dirty="0" smtClean="0">
                          <a:solidFill>
                            <a:srgbClr val="004266"/>
                          </a:solidFill>
                          <a:effectLst/>
                        </a:rPr>
                        <a:t>600</a:t>
                      </a:r>
                      <a:endParaRPr lang="en-US" sz="1100" b="0" dirty="0">
                        <a:solidFill>
                          <a:srgbClr val="004266"/>
                        </a:solidFill>
                        <a:effectLst/>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0">
                <a:tc>
                  <a:txBody>
                    <a:bodyPr/>
                    <a:lstStyle/>
                    <a:p>
                      <a:r>
                        <a:rPr lang="en-US" sz="1100" b="0" dirty="0" smtClean="0">
                          <a:solidFill>
                            <a:srgbClr val="004266"/>
                          </a:solidFill>
                          <a:effectLst/>
                        </a:rPr>
                        <a:t>EMEA</a:t>
                      </a:r>
                      <a:endParaRPr lang="en-US" sz="1100" b="0" dirty="0">
                        <a:solidFill>
                          <a:srgbClr val="004266"/>
                        </a:solidFill>
                        <a:effectLst/>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100" b="0" dirty="0" smtClean="0">
                          <a:solidFill>
                            <a:srgbClr val="004266"/>
                          </a:solidFill>
                          <a:effectLst/>
                        </a:rPr>
                        <a:t>7,100</a:t>
                      </a:r>
                      <a:endParaRPr lang="en-US" sz="1100" b="0" dirty="0">
                        <a:solidFill>
                          <a:srgbClr val="004266"/>
                        </a:solidFill>
                        <a:effectLst/>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214709">
                <a:tc>
                  <a:txBody>
                    <a:bodyPr/>
                    <a:lstStyle/>
                    <a:p>
                      <a:r>
                        <a:rPr lang="en-US" sz="1100" b="0" dirty="0" smtClean="0">
                          <a:solidFill>
                            <a:srgbClr val="004266"/>
                          </a:solidFill>
                          <a:effectLst/>
                        </a:rPr>
                        <a:t>AP</a:t>
                      </a:r>
                      <a:endParaRPr lang="en-US" sz="1100" b="0" dirty="0">
                        <a:solidFill>
                          <a:srgbClr val="004266"/>
                        </a:solidFill>
                        <a:effectLst/>
                      </a:endParaRPr>
                    </a:p>
                  </a:txBody>
                  <a:tcPr marL="0" marR="0" marT="0" marB="0">
                    <a:lnL w="12700" cmpd="sng">
                      <a:noFill/>
                    </a:lnL>
                    <a:lnR w="12700" cmpd="sng">
                      <a:noFill/>
                    </a:lnR>
                    <a:lnT w="12700" cmpd="sng">
                      <a:noFill/>
                    </a:lnT>
                    <a:lnB w="12700" cap="flat" cmpd="sng" algn="ctr">
                      <a:solidFill>
                        <a:srgbClr val="00426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dirty="0" smtClean="0">
                          <a:solidFill>
                            <a:srgbClr val="004266"/>
                          </a:solidFill>
                          <a:effectLst/>
                        </a:rPr>
                        <a:t>11,800</a:t>
                      </a:r>
                      <a:endParaRPr lang="en-US" sz="1100" b="0" dirty="0">
                        <a:solidFill>
                          <a:srgbClr val="004266"/>
                        </a:solidFill>
                        <a:effectLst/>
                      </a:endParaRPr>
                    </a:p>
                  </a:txBody>
                  <a:tcPr marL="0" marR="0" marT="0" marB="0">
                    <a:lnL w="12700" cmpd="sng">
                      <a:noFill/>
                    </a:lnL>
                    <a:lnR w="12700" cmpd="sng">
                      <a:noFill/>
                    </a:lnR>
                    <a:lnT w="12700" cmpd="sng">
                      <a:noFill/>
                    </a:lnT>
                    <a:lnB w="12700" cap="flat" cmpd="sng" algn="ctr">
                      <a:solidFill>
                        <a:srgbClr val="004266"/>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r>
                        <a:rPr lang="en-US" sz="1100" b="1" dirty="0" smtClean="0">
                          <a:ln>
                            <a:noFill/>
                          </a:ln>
                          <a:solidFill>
                            <a:srgbClr val="004266"/>
                          </a:solidFill>
                          <a:effectLst/>
                        </a:rPr>
                        <a:t>Total</a:t>
                      </a:r>
                      <a:endParaRPr lang="en-US" sz="1100" b="1" dirty="0">
                        <a:ln>
                          <a:noFill/>
                        </a:ln>
                        <a:solidFill>
                          <a:srgbClr val="004266"/>
                        </a:solidFill>
                        <a:effectLst/>
                      </a:endParaRPr>
                    </a:p>
                  </a:txBody>
                  <a:tcPr marL="0" marR="0" marT="0" marB="0">
                    <a:lnL w="12700" cmpd="sng">
                      <a:noFill/>
                    </a:lnL>
                    <a:lnR w="12700" cmpd="sng">
                      <a:noFill/>
                    </a:lnR>
                    <a:lnT w="12700" cap="flat" cmpd="sng" algn="ctr">
                      <a:solidFill>
                        <a:srgbClr val="00426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1100" b="1" dirty="0" smtClean="0">
                          <a:ln>
                            <a:noFill/>
                          </a:ln>
                          <a:solidFill>
                            <a:srgbClr val="004266"/>
                          </a:solidFill>
                          <a:effectLst/>
                        </a:rPr>
                        <a:t>42,600</a:t>
                      </a:r>
                      <a:endParaRPr lang="en-US" sz="1100" b="1" dirty="0">
                        <a:ln>
                          <a:noFill/>
                        </a:ln>
                        <a:solidFill>
                          <a:srgbClr val="004266"/>
                        </a:solidFill>
                        <a:effectLst/>
                      </a:endParaRPr>
                    </a:p>
                  </a:txBody>
                  <a:tcPr marL="0" marR="0" marT="0" marB="0">
                    <a:lnL w="12700" cmpd="sng">
                      <a:noFill/>
                    </a:lnL>
                    <a:lnR w="12700" cmpd="sng">
                      <a:noFill/>
                    </a:lnR>
                    <a:lnT w="12700" cap="flat" cmpd="sng" algn="ctr">
                      <a:solidFill>
                        <a:srgbClr val="00426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pic>
        <p:nvPicPr>
          <p:cNvPr id="3" name="Picture 2"/>
          <p:cNvPicPr>
            <a:picLocks noChangeAspect="1"/>
          </p:cNvPicPr>
          <p:nvPr/>
        </p:nvPicPr>
        <p:blipFill>
          <a:blip r:embed="rId3"/>
          <a:stretch>
            <a:fillRect/>
          </a:stretch>
        </p:blipFill>
        <p:spPr>
          <a:xfrm>
            <a:off x="4381500" y="2476500"/>
            <a:ext cx="381000" cy="190500"/>
          </a:xfrm>
          <a:prstGeom prst="rect">
            <a:avLst/>
          </a:prstGeom>
        </p:spPr>
      </p:pic>
      <p:grpSp>
        <p:nvGrpSpPr>
          <p:cNvPr id="13" name="Group 12"/>
          <p:cNvGrpSpPr/>
          <p:nvPr/>
        </p:nvGrpSpPr>
        <p:grpSpPr>
          <a:xfrm>
            <a:off x="4594011" y="915384"/>
            <a:ext cx="1718992" cy="707886"/>
            <a:chOff x="4594011" y="915384"/>
            <a:chExt cx="1718992" cy="707886"/>
          </a:xfrm>
        </p:grpSpPr>
        <p:sp>
          <p:nvSpPr>
            <p:cNvPr id="107" name="AutoShape 82"/>
            <p:cNvSpPr>
              <a:spLocks noChangeAspect="1" noChangeArrowheads="1"/>
            </p:cNvSpPr>
            <p:nvPr/>
          </p:nvSpPr>
          <p:spPr bwMode="auto">
            <a:xfrm>
              <a:off x="4605604" y="942103"/>
              <a:ext cx="1707399" cy="648033"/>
            </a:xfrm>
            <a:prstGeom prst="roundRect">
              <a:avLst>
                <a:gd name="adj" fmla="val 16667"/>
              </a:avLst>
            </a:prstGeom>
            <a:solidFill>
              <a:srgbClr val="00649D">
                <a:alpha val="85000"/>
              </a:srgbClr>
            </a:solidFill>
            <a:ln>
              <a:noFill/>
            </a:ln>
            <a:effectLst>
              <a:outerShdw blurRad="203200" dist="76200" dir="8460000" algn="ctr">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45720" rIns="45720" anchor="ctr">
              <a:noAutofit/>
            </a:bodyPr>
            <a:lstStyle/>
            <a:p>
              <a:pPr algn="ctr"/>
              <a:endParaRPr lang="en-US" sz="1050" b="1" dirty="0">
                <a:solidFill>
                  <a:prstClr val="white"/>
                </a:solidFill>
                <a:effectLst>
                  <a:outerShdw blurRad="38100" dist="38100" dir="2700000" algn="tl">
                    <a:srgbClr val="000000">
                      <a:alpha val="43137"/>
                    </a:srgbClr>
                  </a:outerShdw>
                </a:effectLst>
                <a:latin typeface="Arial Narrow" panose="020B0606020202030204" pitchFamily="34" charset="0"/>
              </a:endParaRPr>
            </a:p>
          </p:txBody>
        </p:sp>
        <p:sp>
          <p:nvSpPr>
            <p:cNvPr id="108" name="Text Box 95"/>
            <p:cNvSpPr txBox="1">
              <a:spLocks noChangeArrowheads="1"/>
            </p:cNvSpPr>
            <p:nvPr/>
          </p:nvSpPr>
          <p:spPr bwMode="auto">
            <a:xfrm>
              <a:off x="5634513" y="938244"/>
              <a:ext cx="670376" cy="553998"/>
            </a:xfrm>
            <a:prstGeom prst="rect">
              <a:avLst/>
            </a:prstGeom>
            <a:noFill/>
            <a:ln w="9525" algn="ctr">
              <a:noFill/>
              <a:miter lim="800000"/>
              <a:headEnd/>
              <a:tailEnd/>
            </a:ln>
          </p:spPr>
          <p:txBody>
            <a:bodyPr wrap="none">
              <a:spAutoFit/>
            </a:bodyPr>
            <a:lstStyle/>
            <a:p>
              <a:pPr algn="ctr"/>
              <a:r>
                <a:rPr lang="en-US" sz="1000" dirty="0" err="1">
                  <a:solidFill>
                    <a:prstClr val="white"/>
                  </a:solidFill>
                  <a:latin typeface="+mn-lt"/>
                </a:rPr>
                <a:t>Hursley</a:t>
              </a:r>
              <a:endParaRPr lang="en-US" sz="1000" dirty="0">
                <a:solidFill>
                  <a:prstClr val="white"/>
                </a:solidFill>
                <a:latin typeface="+mn-lt"/>
              </a:endParaRPr>
            </a:p>
            <a:p>
              <a:pPr algn="ctr"/>
              <a:r>
                <a:rPr lang="en-US" sz="1000" dirty="0">
                  <a:solidFill>
                    <a:prstClr val="white"/>
                  </a:solidFill>
                  <a:latin typeface="+mn-lt"/>
                </a:rPr>
                <a:t>Warwick</a:t>
              </a:r>
            </a:p>
            <a:p>
              <a:pPr algn="ctr"/>
              <a:r>
                <a:rPr lang="en-US" sz="1000" dirty="0" smtClean="0">
                  <a:solidFill>
                    <a:prstClr val="white"/>
                  </a:solidFill>
                  <a:latin typeface="+mn-lt"/>
                </a:rPr>
                <a:t>York</a:t>
              </a:r>
              <a:endParaRPr lang="en-US" sz="1000" dirty="0">
                <a:solidFill>
                  <a:prstClr val="white"/>
                </a:solidFill>
                <a:latin typeface="+mn-lt"/>
              </a:endParaRPr>
            </a:p>
          </p:txBody>
        </p:sp>
        <p:sp>
          <p:nvSpPr>
            <p:cNvPr id="109" name="Text Box 95"/>
            <p:cNvSpPr txBox="1">
              <a:spLocks noChangeArrowheads="1"/>
            </p:cNvSpPr>
            <p:nvPr/>
          </p:nvSpPr>
          <p:spPr bwMode="auto">
            <a:xfrm>
              <a:off x="4594011" y="915384"/>
              <a:ext cx="1100388" cy="707886"/>
            </a:xfrm>
            <a:prstGeom prst="rect">
              <a:avLst/>
            </a:prstGeom>
            <a:noFill/>
            <a:ln w="9525" algn="ctr">
              <a:noFill/>
              <a:miter lim="800000"/>
              <a:headEnd/>
              <a:tailEnd/>
            </a:ln>
          </p:spPr>
          <p:txBody>
            <a:bodyPr wrap="square">
              <a:spAutoFit/>
            </a:bodyPr>
            <a:lstStyle/>
            <a:p>
              <a:pPr algn="ctr"/>
              <a:r>
                <a:rPr lang="en-US" sz="1000" dirty="0">
                  <a:solidFill>
                    <a:prstClr val="white"/>
                  </a:solidFill>
                  <a:latin typeface="+mn-lt"/>
                </a:rPr>
                <a:t>Edinburgh</a:t>
              </a:r>
            </a:p>
            <a:p>
              <a:pPr algn="ctr"/>
              <a:r>
                <a:rPr lang="en-US" sz="1000" dirty="0">
                  <a:solidFill>
                    <a:prstClr val="white"/>
                  </a:solidFill>
                  <a:latin typeface="+mn-lt"/>
                </a:rPr>
                <a:t>London / </a:t>
              </a:r>
              <a:r>
                <a:rPr lang="en-US" sz="1000" dirty="0" err="1">
                  <a:solidFill>
                    <a:prstClr val="white"/>
                  </a:solidFill>
                  <a:latin typeface="+mn-lt"/>
                </a:rPr>
                <a:t>Staines</a:t>
              </a:r>
              <a:endParaRPr lang="en-US" sz="1000" dirty="0">
                <a:solidFill>
                  <a:prstClr val="white"/>
                </a:solidFill>
                <a:latin typeface="+mn-lt"/>
              </a:endParaRPr>
            </a:p>
            <a:p>
              <a:pPr algn="ctr"/>
              <a:r>
                <a:rPr lang="en-US" sz="1000" dirty="0">
                  <a:solidFill>
                    <a:prstClr val="white"/>
                  </a:solidFill>
                  <a:latin typeface="+mn-lt"/>
                </a:rPr>
                <a:t>Milton Keynes</a:t>
              </a:r>
            </a:p>
          </p:txBody>
        </p:sp>
      </p:grpSp>
      <p:grpSp>
        <p:nvGrpSpPr>
          <p:cNvPr id="7" name="Group 6"/>
          <p:cNvGrpSpPr/>
          <p:nvPr/>
        </p:nvGrpSpPr>
        <p:grpSpPr>
          <a:xfrm>
            <a:off x="2040685" y="1499646"/>
            <a:ext cx="4557432" cy="2250721"/>
            <a:chOff x="2266659" y="1559428"/>
            <a:chExt cx="4766414" cy="2363257"/>
          </a:xfrm>
        </p:grpSpPr>
        <p:sp>
          <p:nvSpPr>
            <p:cNvPr id="5" name="Cloud Callout 4"/>
            <p:cNvSpPr/>
            <p:nvPr/>
          </p:nvSpPr>
          <p:spPr bwMode="auto">
            <a:xfrm>
              <a:off x="2266659" y="1559428"/>
              <a:ext cx="4766414" cy="2363257"/>
            </a:xfrm>
            <a:prstGeom prst="cloudCallout">
              <a:avLst>
                <a:gd name="adj1" fmla="val 246"/>
                <a:gd name="adj2" fmla="val 11139"/>
              </a:avLst>
            </a:prstGeom>
            <a:solidFill>
              <a:schemeClr val="bg1">
                <a:alpha val="95000"/>
              </a:schemeClr>
            </a:solidFill>
            <a:ln w="9525" cap="flat" cmpd="sng" algn="ctr">
              <a:noFill/>
              <a:prstDash val="solid"/>
              <a:round/>
              <a:headEnd type="none" w="med" len="med"/>
              <a:tailEnd type="none" w="med" len="med"/>
            </a:ln>
            <a:effectLst>
              <a:outerShdw blurRad="114300" dist="38100" dir="2700000" sx="104000" sy="104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6" name="Rectangle 5"/>
            <p:cNvSpPr/>
            <p:nvPr/>
          </p:nvSpPr>
          <p:spPr>
            <a:xfrm>
              <a:off x="2623596" y="2123521"/>
              <a:ext cx="4160314" cy="1404872"/>
            </a:xfrm>
            <a:prstGeom prst="rect">
              <a:avLst/>
            </a:prstGeom>
          </p:spPr>
          <p:txBody>
            <a:bodyPr wrap="square">
              <a:spAutoFit/>
            </a:bodyPr>
            <a:lstStyle/>
            <a:p>
              <a:pPr>
                <a:lnSpc>
                  <a:spcPts val="2440"/>
                </a:lnSpc>
              </a:pPr>
              <a:r>
                <a:rPr lang="en-US" dirty="0">
                  <a:solidFill>
                    <a:srgbClr val="0D4562"/>
                  </a:solidFill>
                </a:rPr>
                <a:t>My focus is on experiences I have in </a:t>
              </a:r>
              <a:r>
                <a:rPr lang="en-US" dirty="0" smtClean="0">
                  <a:solidFill>
                    <a:srgbClr val="0D4562"/>
                  </a:solidFill>
                </a:rPr>
                <a:t>software  </a:t>
              </a:r>
              <a:r>
                <a:rPr lang="en-US" dirty="0">
                  <a:solidFill>
                    <a:srgbClr val="0D4562"/>
                  </a:solidFill>
                </a:rPr>
                <a:t>development across managing large organizations in </a:t>
              </a:r>
              <a:endParaRPr lang="en-US" dirty="0" smtClean="0">
                <a:solidFill>
                  <a:srgbClr val="0D4562"/>
                </a:solidFill>
              </a:endParaRPr>
            </a:p>
            <a:p>
              <a:pPr>
                <a:lnSpc>
                  <a:spcPts val="2440"/>
                </a:lnSpc>
              </a:pPr>
              <a:r>
                <a:rPr lang="en-US" dirty="0" smtClean="0">
                  <a:solidFill>
                    <a:srgbClr val="0D4562"/>
                  </a:solidFill>
                </a:rPr>
                <a:t>Rational </a:t>
              </a:r>
              <a:r>
                <a:rPr lang="en-US" dirty="0">
                  <a:solidFill>
                    <a:srgbClr val="0D4562"/>
                  </a:solidFill>
                </a:rPr>
                <a:t>and </a:t>
              </a:r>
              <a:r>
                <a:rPr lang="en-US" dirty="0" err="1">
                  <a:solidFill>
                    <a:srgbClr val="0D4562"/>
                  </a:solidFill>
                </a:rPr>
                <a:t>WebSphere</a:t>
              </a:r>
              <a:endParaRPr lang="en-US" dirty="0">
                <a:solidFill>
                  <a:srgbClr val="0D4562"/>
                </a:solidFill>
              </a:endParaRPr>
            </a:p>
          </p:txBody>
        </p:sp>
      </p:grpSp>
      <p:sp>
        <p:nvSpPr>
          <p:cNvPr id="16" name="Title 15"/>
          <p:cNvSpPr>
            <a:spLocks noGrp="1"/>
          </p:cNvSpPr>
          <p:nvPr>
            <p:ph type="title"/>
          </p:nvPr>
        </p:nvSpPr>
        <p:spPr/>
        <p:txBody>
          <a:bodyPr/>
          <a:lstStyle/>
          <a:p>
            <a:r>
              <a:rPr lang="en-US" dirty="0"/>
              <a:t>A Global Team of IBM Software Developers</a:t>
            </a:r>
          </a:p>
        </p:txBody>
      </p:sp>
    </p:spTree>
    <p:extLst>
      <p:ext uri="{BB962C8B-B14F-4D97-AF65-F5344CB8AC3E}">
        <p14:creationId xmlns:p14="http://schemas.microsoft.com/office/powerpoint/2010/main" val="2324031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Product and Process Improvements </a:t>
            </a:r>
          </a:p>
        </p:txBody>
      </p:sp>
      <p:graphicFrame>
        <p:nvGraphicFramePr>
          <p:cNvPr id="5" name="Content Placeholder 3"/>
          <p:cNvGraphicFramePr>
            <a:graphicFrameLocks/>
          </p:cNvGraphicFramePr>
          <p:nvPr>
            <p:extLst>
              <p:ext uri="{D42A27DB-BD31-4B8C-83A1-F6EECF244321}">
                <p14:modId xmlns:p14="http://schemas.microsoft.com/office/powerpoint/2010/main" val="2393226813"/>
              </p:ext>
            </p:extLst>
          </p:nvPr>
        </p:nvGraphicFramePr>
        <p:xfrm>
          <a:off x="295275" y="1094839"/>
          <a:ext cx="8543924" cy="3360353"/>
        </p:xfrm>
        <a:graphic>
          <a:graphicData uri="http://schemas.openxmlformats.org/drawingml/2006/table">
            <a:tbl>
              <a:tblPr/>
              <a:tblGrid>
                <a:gridCol w="2735357"/>
                <a:gridCol w="1194083"/>
                <a:gridCol w="1480635"/>
                <a:gridCol w="1442080"/>
                <a:gridCol w="1691769"/>
              </a:tblGrid>
              <a:tr h="434330">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u="none" strike="noStrike" kern="1200" cap="none" normalizeH="0" baseline="0" dirty="0" smtClean="0">
                          <a:ln>
                            <a:noFill/>
                          </a:ln>
                          <a:solidFill>
                            <a:srgbClr val="FFFFFF"/>
                          </a:solidFill>
                          <a:effectLst/>
                          <a:latin typeface="Helvetica"/>
                          <a:ea typeface="Helvetica Light"/>
                          <a:cs typeface="Helvetica"/>
                        </a:rPr>
                        <a:t>Lifecycle</a:t>
                      </a:r>
                      <a:r>
                        <a:rPr kumimoji="0" lang="en-US" sz="1200" b="1" i="0" u="none" strike="noStrike" cap="none" normalizeH="0" baseline="0" dirty="0" smtClean="0">
                          <a:ln>
                            <a:noFill/>
                          </a:ln>
                          <a:solidFill>
                            <a:srgbClr val="FFFFFF"/>
                          </a:solidFill>
                          <a:effectLst/>
                          <a:latin typeface="Helvetica"/>
                          <a:ea typeface="MS PGothic" pitchFamily="34" charset="-128"/>
                          <a:cs typeface="Helvetica"/>
                        </a:rPr>
                        <a:t> </a:t>
                      </a:r>
                      <a:r>
                        <a:rPr kumimoji="0" lang="en-US" sz="1200" b="1" u="none" strike="noStrike" kern="1200" cap="none" normalizeH="0" baseline="0" dirty="0" smtClean="0">
                          <a:ln>
                            <a:noFill/>
                          </a:ln>
                          <a:solidFill>
                            <a:srgbClr val="FFFFFF"/>
                          </a:solidFill>
                          <a:effectLst/>
                          <a:latin typeface="Helvetica"/>
                          <a:ea typeface="Helvetica Light"/>
                          <a:cs typeface="Helvetica"/>
                        </a:rPr>
                        <a:t>Measurements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pitchFamily="34" charset="0"/>
                          <a:ea typeface="MS PGothic" pitchFamily="34" charset="-128"/>
                        </a:rPr>
                        <a:t>2008</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pitchFamily="34" charset="0"/>
                          <a:ea typeface="MS PGothic" pitchFamily="34" charset="-128"/>
                        </a:rPr>
                        <a:t>2010</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pitchFamily="34" charset="0"/>
                          <a:ea typeface="MS PGothic" pitchFamily="34" charset="-128"/>
                        </a:rPr>
                        <a:t>2012 – 2014</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pitchFamily="34" charset="0"/>
                          <a:ea typeface="MS PGothic" pitchFamily="34" charset="-128"/>
                        </a:rPr>
                        <a:t>Total Improvement</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r>
              <a:tr h="278545">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Project Initiation</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30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10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2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ea typeface="MS PGothic" pitchFamily="34" charset="-128"/>
                        </a:rPr>
                        <a:t>28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278545">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Groomed Backlog</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90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45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On-going</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ea typeface="MS PGothic" pitchFamily="34" charset="-128"/>
                        </a:rPr>
                        <a:t>89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278545">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Overall Time To Development</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120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55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3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ea typeface="MS PGothic" pitchFamily="34" charset="-128"/>
                        </a:rPr>
                        <a:t>117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15791">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Composite Build Time</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36 hours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12 hours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5 hours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ea typeface="MS PGothic" pitchFamily="34" charset="-128"/>
                        </a:rPr>
                        <a:t>700 %</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278545">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BVT Availability</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N / A</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18 hours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&lt; 1hour</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ea typeface="MS PGothic" pitchFamily="34" charset="-128"/>
                        </a:rPr>
                        <a:t>17 hours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278545">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Sprint Test </a:t>
                      </a:r>
                      <a:r>
                        <a:rPr kumimoji="0" lang="en-US" sz="1100" b="0" i="0" u="none" strike="noStrike" cap="none" normalizeH="0" baseline="0" dirty="0" smtClean="0">
                          <a:ln>
                            <a:noFill/>
                          </a:ln>
                          <a:solidFill>
                            <a:srgbClr val="000000"/>
                          </a:solidFill>
                          <a:effectLst/>
                          <a:latin typeface="Arial" pitchFamily="34" charset="0"/>
                          <a:ea typeface="MS PGothic" pitchFamily="34" charset="-128"/>
                        </a:rPr>
                        <a:t>Time</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5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2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14 hours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ea typeface="MS PGothic" pitchFamily="34" charset="-128"/>
                        </a:rPr>
                        <a:t>4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411470">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Total </a:t>
                      </a:r>
                      <a:r>
                        <a:rPr kumimoji="0" lang="en-US" sz="1100" b="0" i="0" u="none" strike="noStrike" kern="1200" cap="none" normalizeH="0" baseline="0" dirty="0" smtClean="0">
                          <a:ln>
                            <a:noFill/>
                          </a:ln>
                          <a:solidFill>
                            <a:srgbClr val="000099"/>
                          </a:solidFill>
                          <a:effectLst/>
                          <a:latin typeface="Arial" pitchFamily="34" charset="0"/>
                          <a:ea typeface="MS PGothic" pitchFamily="34" charset="-128"/>
                          <a:cs typeface="+mn-cs"/>
                        </a:rPr>
                        <a:t>Deployment</a:t>
                      </a:r>
                      <a:r>
                        <a:rPr kumimoji="0" lang="en-US" sz="1100" b="0" i="0" u="none" strike="noStrike" cap="none" normalizeH="0" baseline="0" dirty="0" smtClean="0">
                          <a:ln>
                            <a:noFill/>
                          </a:ln>
                          <a:solidFill>
                            <a:srgbClr val="000000"/>
                          </a:solidFill>
                          <a:effectLst/>
                          <a:latin typeface="Arial" pitchFamily="34" charset="0"/>
                          <a:ea typeface="MS PGothic" pitchFamily="34" charset="-128"/>
                        </a:rPr>
                        <a:t> Time</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2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8 hours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ea typeface="MS PGothic" pitchFamily="34" charset="-128"/>
                        </a:rPr>
                        <a:t>4 hours -&gt; 20 minutes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ea typeface="MS PGothic" pitchFamily="34" charset="-128"/>
                        </a:rPr>
                        <a:t>2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278545">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Overall Time To </a:t>
                      </a:r>
                      <a:r>
                        <a:rPr kumimoji="0" lang="en-US" sz="1100" b="0" i="0" u="none" strike="noStrike" kern="1200" cap="none" normalizeH="0" baseline="0" dirty="0" smtClean="0">
                          <a:ln>
                            <a:noFill/>
                          </a:ln>
                          <a:solidFill>
                            <a:srgbClr val="000099"/>
                          </a:solidFill>
                          <a:effectLst/>
                          <a:latin typeface="Arial" pitchFamily="34" charset="0"/>
                          <a:ea typeface="MS PGothic" pitchFamily="34" charset="-128"/>
                          <a:cs typeface="+mn-cs"/>
                        </a:rPr>
                        <a:t>Production</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9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3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2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ea typeface="MS PGothic" pitchFamily="34" charset="-128"/>
                        </a:rPr>
                        <a:t>7 days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248947">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Arial" pitchFamily="34" charset="0"/>
                          <a:ea typeface="MS PGothic" pitchFamily="34" charset="-128"/>
                        </a:rPr>
                        <a:t>Time Between Releases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Arial" pitchFamily="34" charset="0"/>
                          <a:ea typeface="MS PGothic" pitchFamily="34" charset="-128"/>
                        </a:rPr>
                        <a:t>12 Months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Arial" pitchFamily="34" charset="0"/>
                          <a:ea typeface="MS PGothic" pitchFamily="34" charset="-128"/>
                        </a:rPr>
                        <a:t>12 Months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Arial" pitchFamily="34" charset="0"/>
                          <a:ea typeface="MS PGothic" pitchFamily="34" charset="-128"/>
                        </a:rPr>
                        <a:t>3 Months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FFFF"/>
                          </a:solidFill>
                          <a:effectLst/>
                          <a:latin typeface="Arial" pitchFamily="34" charset="0"/>
                          <a:ea typeface="MS PGothic" pitchFamily="34" charset="-128"/>
                        </a:rPr>
                        <a:t>9 Months</a:t>
                      </a:r>
                    </a:p>
                  </a:txBody>
                  <a:tcPr marL="91425" marR="91425" marT="34285" marB="3428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r>
              <a:tr h="27854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Innovation / Maintenance</a:t>
                      </a:r>
                    </a:p>
                  </a:txBody>
                  <a:tcPr marL="91425" marR="91425"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58% / 42%</a:t>
                      </a:r>
                    </a:p>
                  </a:txBody>
                  <a:tcPr marL="91425" marR="91425"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64%  / 36%</a:t>
                      </a:r>
                    </a:p>
                  </a:txBody>
                  <a:tcPr marL="91425" marR="91425"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99"/>
                          </a:solidFill>
                          <a:effectLst/>
                          <a:latin typeface="Arial" pitchFamily="34" charset="0"/>
                          <a:ea typeface="MS PGothic" pitchFamily="34" charset="-128"/>
                        </a:rPr>
                        <a:t>78% / 22%</a:t>
                      </a:r>
                    </a:p>
                  </a:txBody>
                  <a:tcPr marL="91425" marR="91425"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1" i="0" u="none" strike="noStrike" cap="none" normalizeH="0" baseline="0" dirty="0" smtClean="0">
                          <a:ln>
                            <a:noFill/>
                          </a:ln>
                          <a:solidFill>
                            <a:srgbClr val="000099"/>
                          </a:solidFill>
                          <a:effectLst/>
                          <a:latin typeface="Arial" pitchFamily="34" charset="0"/>
                          <a:ea typeface="MS PGothic" pitchFamily="34" charset="-128"/>
                        </a:rPr>
                        <a:t>+20%  / -20%</a:t>
                      </a:r>
                    </a:p>
                  </a:txBody>
                  <a:tcPr marL="91425" marR="91425" marT="45721" marB="4572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r>
            </a:tbl>
          </a:graphicData>
        </a:graphic>
      </p:graphicFrame>
      <p:sp>
        <p:nvSpPr>
          <p:cNvPr id="48203" name="TextBox 1"/>
          <p:cNvSpPr txBox="1">
            <a:spLocks noChangeArrowheads="1"/>
          </p:cNvSpPr>
          <p:nvPr/>
        </p:nvSpPr>
        <p:spPr bwMode="auto">
          <a:xfrm>
            <a:off x="153215" y="4523366"/>
            <a:ext cx="8828054" cy="3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t>Double-digit revenue growth, increased client adoption, improved client </a:t>
            </a:r>
            <a:r>
              <a:rPr lang="en-US" sz="1400" dirty="0" smtClean="0"/>
              <a:t>satisfaction, ~200K </a:t>
            </a:r>
            <a:r>
              <a:rPr lang="en-US" sz="1400" dirty="0" err="1" smtClean="0"/>
              <a:t>jazz.net</a:t>
            </a:r>
            <a:r>
              <a:rPr lang="en-US" sz="1400" dirty="0" smtClean="0"/>
              <a:t> members</a:t>
            </a:r>
            <a:endParaRPr lang="en-US" sz="1400" dirty="0"/>
          </a:p>
        </p:txBody>
      </p:sp>
      <p:sp>
        <p:nvSpPr>
          <p:cNvPr id="2" name="Slide Number Placeholder 1"/>
          <p:cNvSpPr>
            <a:spLocks noGrp="1"/>
          </p:cNvSpPr>
          <p:nvPr>
            <p:ph type="sldNum" sz="quarter" idx="10"/>
          </p:nvPr>
        </p:nvSpPr>
        <p:spPr/>
        <p:txBody>
          <a:bodyPr/>
          <a:lstStyle/>
          <a:p>
            <a:fld id="{4470DDEB-841E-49D4-8EA8-3E0F57815050}" type="slidenum">
              <a:rPr lang="en-US" smtClean="0"/>
              <a:pPr/>
              <a:t>5</a:t>
            </a:fld>
            <a:endParaRPr lang="en-US"/>
          </a:p>
        </p:txBody>
      </p:sp>
    </p:spTree>
    <p:extLst>
      <p:ext uri="{BB962C8B-B14F-4D97-AF65-F5344CB8AC3E}">
        <p14:creationId xmlns:p14="http://schemas.microsoft.com/office/powerpoint/2010/main" val="1285404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563" y="860030"/>
            <a:ext cx="8686800" cy="3359944"/>
          </a:xfrm>
          <a:prstGeom prst="rect">
            <a:avLst/>
          </a:prstGeom>
        </p:spPr>
        <p:txBody>
          <a:bodyPr lIns="91438" tIns="45719" rIns="91438" bIns="45719"/>
          <a:lstStyle/>
          <a:p>
            <a:pPr marL="457200" lvl="1" indent="-457200">
              <a:spcBef>
                <a:spcPts val="1000"/>
              </a:spcBef>
              <a:buFont typeface="+mj-lt"/>
              <a:buAutoNum type="arabicParenR"/>
            </a:pPr>
            <a:r>
              <a:rPr lang="en-US" sz="1800" b="1" u="sng" dirty="0"/>
              <a:t>Expand agile practices beyond development and test</a:t>
            </a:r>
            <a:r>
              <a:rPr lang="en-US" sz="1800" dirty="0"/>
              <a:t> to include clients, business stakeholders and operations to breakdown silos and improve outcomes.</a:t>
            </a:r>
          </a:p>
          <a:p>
            <a:pPr marL="457200" lvl="1" indent="-457200">
              <a:spcBef>
                <a:spcPts val="1000"/>
              </a:spcBef>
              <a:buFont typeface="+mj-lt"/>
              <a:buAutoNum type="arabicParenR"/>
            </a:pPr>
            <a:r>
              <a:rPr lang="en-US" sz="1800" b="1" u="sng" dirty="0"/>
              <a:t>Continuously test using automation and virtualization</a:t>
            </a:r>
            <a:r>
              <a:rPr lang="en-US" sz="1800" dirty="0"/>
              <a:t> to eliminate long backend test cycles and increase quality.</a:t>
            </a:r>
          </a:p>
          <a:p>
            <a:pPr marL="457200" lvl="1" indent="-457200">
              <a:spcBef>
                <a:spcPts val="1000"/>
              </a:spcBef>
              <a:buFont typeface="+mj-lt"/>
              <a:buAutoNum type="arabicParenR"/>
            </a:pPr>
            <a:r>
              <a:rPr lang="en-US" sz="1800" b="1" u="sng" dirty="0"/>
              <a:t>Build a delivery pipeline leveraging tools-as-a-service</a:t>
            </a:r>
            <a:r>
              <a:rPr lang="en-US" sz="1800" dirty="0"/>
              <a:t> that enables developers to commit code, test, and deploy to a production environment in minutes reducing the need for rework and maximizing productivity.</a:t>
            </a:r>
          </a:p>
          <a:p>
            <a:pPr marL="457190" lvl="1" indent="-457190">
              <a:spcBef>
                <a:spcPts val="1000"/>
              </a:spcBef>
              <a:buClrTx/>
              <a:buFont typeface="+mj-lt"/>
              <a:buAutoNum type="arabicParenR"/>
            </a:pPr>
            <a:r>
              <a:rPr lang="en-US" sz="1800" b="1" u="sng" dirty="0"/>
              <a:t>Experiment rapidly by delivering instrumented capabilities</a:t>
            </a:r>
            <a:r>
              <a:rPr lang="en-US" sz="1800" dirty="0"/>
              <a:t> which enable the team to make fact-based decisions and quickly evolve towards an optimal solution</a:t>
            </a:r>
            <a:r>
              <a:rPr lang="en-US" sz="1800" dirty="0" smtClean="0"/>
              <a:t>.</a:t>
            </a:r>
            <a:r>
              <a:rPr lang="en-US" sz="1800" dirty="0" smtClean="0"/>
              <a:t> </a:t>
            </a:r>
            <a:endParaRPr lang="en-US" sz="1800" dirty="0" smtClean="0"/>
          </a:p>
          <a:p>
            <a:pPr marL="457200" lvl="1" indent="-457200">
              <a:spcBef>
                <a:spcPts val="1000"/>
              </a:spcBef>
              <a:buFont typeface="+mj-lt"/>
              <a:buAutoNum type="arabicParenR"/>
            </a:pPr>
            <a:r>
              <a:rPr lang="en-US" sz="1800" b="1" u="sng" dirty="0"/>
              <a:t>Create a culture of continuous improvement</a:t>
            </a:r>
            <a:r>
              <a:rPr lang="en-US" sz="1800" dirty="0"/>
              <a:t> leveraging measures of effectiveness and efficiency to ensure you’re getting better. </a:t>
            </a:r>
            <a:endParaRPr lang="en-US" sz="1800" dirty="0"/>
          </a:p>
        </p:txBody>
      </p:sp>
      <p:sp>
        <p:nvSpPr>
          <p:cNvPr id="4" name="Slide Number Placeholder 3"/>
          <p:cNvSpPr>
            <a:spLocks noGrp="1"/>
          </p:cNvSpPr>
          <p:nvPr>
            <p:ph type="sldNum" sz="quarter" idx="10"/>
          </p:nvPr>
        </p:nvSpPr>
        <p:spPr/>
        <p:txBody>
          <a:bodyPr/>
          <a:lstStyle/>
          <a:p>
            <a:fld id="{5D6E6507-3D69-4389-82EB-430C0CAAA8DA}" type="slidenum">
              <a:rPr lang="en-US" smtClean="0"/>
              <a:pPr/>
              <a:t>6</a:t>
            </a:fld>
            <a:endParaRPr lang="en-US"/>
          </a:p>
        </p:txBody>
      </p:sp>
      <p:sp>
        <p:nvSpPr>
          <p:cNvPr id="12" name="Title 11"/>
          <p:cNvSpPr>
            <a:spLocks noGrp="1"/>
          </p:cNvSpPr>
          <p:nvPr>
            <p:ph type="title"/>
          </p:nvPr>
        </p:nvSpPr>
        <p:spPr/>
        <p:txBody>
          <a:bodyPr/>
          <a:lstStyle/>
          <a:p>
            <a:r>
              <a:rPr lang="en-US" dirty="0"/>
              <a:t>Summary of Practices from </a:t>
            </a:r>
            <a:r>
              <a:rPr lang="en-US" dirty="0" smtClean="0"/>
              <a:t>My </a:t>
            </a:r>
            <a:r>
              <a:rPr lang="en-US" dirty="0" err="1"/>
              <a:t>DevOps</a:t>
            </a:r>
            <a:r>
              <a:rPr lang="en-US" dirty="0"/>
              <a:t> Journey</a:t>
            </a:r>
          </a:p>
        </p:txBody>
      </p:sp>
    </p:spTree>
    <p:extLst>
      <p:ext uri="{BB962C8B-B14F-4D97-AF65-F5344CB8AC3E}">
        <p14:creationId xmlns:p14="http://schemas.microsoft.com/office/powerpoint/2010/main" val="2923068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31"/>
          <p:cNvSpPr>
            <a:spLocks noGrp="1"/>
          </p:cNvSpPr>
          <p:nvPr>
            <p:ph idx="1"/>
          </p:nvPr>
        </p:nvSpPr>
        <p:spPr>
          <a:xfrm>
            <a:off x="176468" y="870662"/>
            <a:ext cx="4234495" cy="3542773"/>
          </a:xfrm>
        </p:spPr>
        <p:txBody>
          <a:bodyPr/>
          <a:lstStyle/>
          <a:p>
            <a:pPr marL="0" indent="0">
              <a:spcBef>
                <a:spcPts val="400"/>
              </a:spcBef>
              <a:buNone/>
            </a:pPr>
            <a:r>
              <a:rPr lang="en-US" b="1" dirty="0"/>
              <a:t>Strategic Product Committee (SPC)</a:t>
            </a:r>
          </a:p>
          <a:p>
            <a:pPr>
              <a:spcBef>
                <a:spcPts val="400"/>
              </a:spcBef>
            </a:pPr>
            <a:r>
              <a:rPr lang="en-US" dirty="0"/>
              <a:t>Core members:  Product Management, Development Directors, Development Architects, Business </a:t>
            </a:r>
            <a:r>
              <a:rPr lang="en-US" dirty="0" smtClean="0"/>
              <a:t>Owners</a:t>
            </a:r>
            <a:endParaRPr lang="en-US" dirty="0"/>
          </a:p>
          <a:p>
            <a:pPr marL="0" indent="0">
              <a:spcBef>
                <a:spcPts val="400"/>
              </a:spcBef>
              <a:buNone/>
            </a:pPr>
            <a:r>
              <a:rPr lang="en-US" b="1" dirty="0"/>
              <a:t>Responsibilities: </a:t>
            </a:r>
          </a:p>
          <a:p>
            <a:pPr>
              <a:spcBef>
                <a:spcPts val="400"/>
              </a:spcBef>
            </a:pPr>
            <a:r>
              <a:rPr lang="en-US" dirty="0"/>
              <a:t>Alignment between market </a:t>
            </a:r>
            <a:r>
              <a:rPr lang="en-US" dirty="0" smtClean="0"/>
              <a:t>opportunities</a:t>
            </a:r>
            <a:r>
              <a:rPr lang="en-US" dirty="0"/>
              <a:t>, business strategy, investment allocations and execution</a:t>
            </a:r>
          </a:p>
          <a:p>
            <a:pPr>
              <a:spcBef>
                <a:spcPts val="400"/>
              </a:spcBef>
            </a:pPr>
            <a:r>
              <a:rPr lang="en-US" dirty="0"/>
              <a:t>Prioritize and manage a groomed backlog for development organization – pivots possible at end of each sprint</a:t>
            </a:r>
          </a:p>
          <a:p>
            <a:pPr>
              <a:spcBef>
                <a:spcPts val="400"/>
              </a:spcBef>
            </a:pPr>
            <a:r>
              <a:rPr lang="en-US" dirty="0"/>
              <a:t>End to end traceability from strategy </a:t>
            </a:r>
            <a:r>
              <a:rPr lang="en-US" dirty="0" smtClean="0"/>
              <a:t/>
            </a:r>
            <a:br>
              <a:rPr lang="en-US" dirty="0" smtClean="0"/>
            </a:br>
            <a:r>
              <a:rPr lang="en-US" dirty="0" smtClean="0"/>
              <a:t>to </a:t>
            </a:r>
            <a:r>
              <a:rPr lang="en-US" dirty="0" smtClean="0"/>
              <a:t>deployment</a:t>
            </a:r>
          </a:p>
          <a:p>
            <a:pPr>
              <a:spcBef>
                <a:spcPts val="400"/>
              </a:spcBef>
            </a:pPr>
            <a:r>
              <a:rPr lang="en-US" dirty="0" smtClean="0"/>
              <a:t>Faster feedback informs developers and business objectives</a:t>
            </a:r>
            <a:endParaRPr lang="en-US" dirty="0"/>
          </a:p>
          <a:p>
            <a:pPr>
              <a:spcBef>
                <a:spcPts val="400"/>
              </a:spcBef>
            </a:pPr>
            <a:endParaRPr lang="en-US" dirty="0"/>
          </a:p>
        </p:txBody>
      </p:sp>
      <p:sp>
        <p:nvSpPr>
          <p:cNvPr id="51242" name="Slide Number Placeholder 3"/>
          <p:cNvSpPr txBox="1">
            <a:spLocks/>
          </p:cNvSpPr>
          <p:nvPr/>
        </p:nvSpPr>
        <p:spPr bwMode="auto">
          <a:xfrm>
            <a:off x="182563" y="4902997"/>
            <a:ext cx="366712"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49263">
              <a:defRPr sz="2400">
                <a:solidFill>
                  <a:schemeClr val="tx1"/>
                </a:solidFill>
                <a:latin typeface="Arial" charset="0"/>
                <a:ea typeface="ＭＳ Ｐゴシック" charset="0"/>
                <a:cs typeface="ＭＳ Ｐゴシック" charset="0"/>
              </a:defRPr>
            </a:lvl1pPr>
            <a:lvl2pPr marL="742950" indent="-285750" defTabSz="449263">
              <a:defRPr sz="2400">
                <a:solidFill>
                  <a:schemeClr val="tx1"/>
                </a:solidFill>
                <a:latin typeface="Arial" charset="0"/>
                <a:ea typeface="ＭＳ Ｐゴシック" charset="0"/>
              </a:defRPr>
            </a:lvl2pPr>
            <a:lvl3pPr marL="1143000" indent="-228600" defTabSz="449263">
              <a:defRPr sz="2400">
                <a:solidFill>
                  <a:schemeClr val="tx1"/>
                </a:solidFill>
                <a:latin typeface="Arial" charset="0"/>
                <a:ea typeface="ＭＳ Ｐゴシック" charset="0"/>
              </a:defRPr>
            </a:lvl3pPr>
            <a:lvl4pPr marL="1600200" indent="-228600" defTabSz="449263">
              <a:defRPr sz="2400">
                <a:solidFill>
                  <a:schemeClr val="tx1"/>
                </a:solidFill>
                <a:latin typeface="Arial" charset="0"/>
                <a:ea typeface="ＭＳ Ｐゴシック" charset="0"/>
              </a:defRPr>
            </a:lvl4pPr>
            <a:lvl5pPr marL="2057400" indent="-228600" defTabSz="449263">
              <a:defRPr sz="2400">
                <a:solidFill>
                  <a:schemeClr val="tx1"/>
                </a:solidFill>
                <a:latin typeface="Arial" charset="0"/>
                <a:ea typeface="ＭＳ Ｐゴシック" charset="0"/>
              </a:defRPr>
            </a:lvl5pPr>
            <a:lvl6pPr marL="2514600" indent="-228600" defTabSz="44926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4926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4926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4926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None/>
            </a:pPr>
            <a:fld id="{FC654CC1-F898-894D-95BC-D1E2D71E0869}" type="slidenum">
              <a:rPr lang="en-US" sz="800">
                <a:solidFill>
                  <a:srgbClr val="000000"/>
                </a:solidFill>
              </a:rPr>
              <a:pPr eaLnBrk="1" hangingPunct="1">
                <a:buFont typeface="Arial" charset="0"/>
                <a:buNone/>
              </a:pPr>
              <a:t>7</a:t>
            </a:fld>
            <a:endParaRPr lang="en-US" sz="800">
              <a:solidFill>
                <a:srgbClr val="000000"/>
              </a:solidFill>
            </a:endParaRPr>
          </a:p>
        </p:txBody>
      </p:sp>
      <p:sp>
        <p:nvSpPr>
          <p:cNvPr id="93201" name="Freeform 42"/>
          <p:cNvSpPr>
            <a:spLocks/>
          </p:cNvSpPr>
          <p:nvPr/>
        </p:nvSpPr>
        <p:spPr bwMode="auto">
          <a:xfrm>
            <a:off x="7692238" y="2097288"/>
            <a:ext cx="327025" cy="958850"/>
          </a:xfrm>
          <a:custGeom>
            <a:avLst/>
            <a:gdLst>
              <a:gd name="T0" fmla="*/ 260 w 260"/>
              <a:gd name="T1" fmla="*/ 165 h 760"/>
              <a:gd name="T2" fmla="*/ 245 w 260"/>
              <a:gd name="T3" fmla="*/ 0 h 760"/>
              <a:gd name="T4" fmla="*/ 173 w 260"/>
              <a:gd name="T5" fmla="*/ 0 h 760"/>
              <a:gd name="T6" fmla="*/ 190 w 260"/>
              <a:gd name="T7" fmla="*/ 165 h 760"/>
              <a:gd name="T8" fmla="*/ 51 w 260"/>
              <a:gd name="T9" fmla="*/ 624 h 760"/>
              <a:gd name="T10" fmla="*/ 3 w 260"/>
              <a:gd name="T11" fmla="*/ 596 h 760"/>
              <a:gd name="T12" fmla="*/ 1 w 260"/>
              <a:gd name="T13" fmla="*/ 691 h 760"/>
              <a:gd name="T14" fmla="*/ 0 w 260"/>
              <a:gd name="T15" fmla="*/ 760 h 760"/>
              <a:gd name="T16" fmla="*/ 64 w 260"/>
              <a:gd name="T17" fmla="*/ 724 h 760"/>
              <a:gd name="T18" fmla="*/ 144 w 260"/>
              <a:gd name="T19" fmla="*/ 680 h 760"/>
              <a:gd name="T20" fmla="*/ 111 w 260"/>
              <a:gd name="T21" fmla="*/ 660 h 760"/>
              <a:gd name="T22" fmla="*/ 260 w 260"/>
              <a:gd name="T23" fmla="*/ 16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0" h="760">
                <a:moveTo>
                  <a:pt x="260" y="165"/>
                </a:moveTo>
                <a:cubicBezTo>
                  <a:pt x="260" y="108"/>
                  <a:pt x="255" y="53"/>
                  <a:pt x="245" y="0"/>
                </a:cubicBezTo>
                <a:cubicBezTo>
                  <a:pt x="173" y="0"/>
                  <a:pt x="173" y="0"/>
                  <a:pt x="173" y="0"/>
                </a:cubicBezTo>
                <a:cubicBezTo>
                  <a:pt x="184" y="53"/>
                  <a:pt x="190" y="108"/>
                  <a:pt x="190" y="165"/>
                </a:cubicBezTo>
                <a:cubicBezTo>
                  <a:pt x="190" y="335"/>
                  <a:pt x="139" y="493"/>
                  <a:pt x="51" y="624"/>
                </a:cubicBezTo>
                <a:cubicBezTo>
                  <a:pt x="3" y="596"/>
                  <a:pt x="3" y="596"/>
                  <a:pt x="3" y="596"/>
                </a:cubicBezTo>
                <a:cubicBezTo>
                  <a:pt x="1" y="691"/>
                  <a:pt x="1" y="691"/>
                  <a:pt x="1" y="691"/>
                </a:cubicBezTo>
                <a:cubicBezTo>
                  <a:pt x="0" y="760"/>
                  <a:pt x="0" y="760"/>
                  <a:pt x="0" y="760"/>
                </a:cubicBezTo>
                <a:cubicBezTo>
                  <a:pt x="64" y="724"/>
                  <a:pt x="64" y="724"/>
                  <a:pt x="64" y="724"/>
                </a:cubicBezTo>
                <a:cubicBezTo>
                  <a:pt x="144" y="680"/>
                  <a:pt x="144" y="680"/>
                  <a:pt x="144" y="680"/>
                </a:cubicBezTo>
                <a:cubicBezTo>
                  <a:pt x="111" y="660"/>
                  <a:pt x="111" y="660"/>
                  <a:pt x="111" y="660"/>
                </a:cubicBezTo>
                <a:cubicBezTo>
                  <a:pt x="205" y="518"/>
                  <a:pt x="260" y="348"/>
                  <a:pt x="260" y="165"/>
                </a:cubicBezTo>
                <a:close/>
              </a:path>
            </a:pathLst>
          </a:custGeom>
          <a:solidFill>
            <a:srgbClr val="00649D"/>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93208" name="Freeform 49"/>
          <p:cNvSpPr>
            <a:spLocks/>
          </p:cNvSpPr>
          <p:nvPr/>
        </p:nvSpPr>
        <p:spPr bwMode="auto">
          <a:xfrm>
            <a:off x="6587338" y="3124400"/>
            <a:ext cx="1009650" cy="365125"/>
          </a:xfrm>
          <a:custGeom>
            <a:avLst/>
            <a:gdLst>
              <a:gd name="T0" fmla="*/ 786 w 800"/>
              <a:gd name="T1" fmla="*/ 46 h 289"/>
              <a:gd name="T2" fmla="*/ 751 w 800"/>
              <a:gd name="T3" fmla="*/ 0 h 289"/>
              <a:gd name="T4" fmla="*/ 237 w 800"/>
              <a:gd name="T5" fmla="*/ 179 h 289"/>
              <a:gd name="T6" fmla="*/ 145 w 800"/>
              <a:gd name="T7" fmla="*/ 174 h 289"/>
              <a:gd name="T8" fmla="*/ 151 w 800"/>
              <a:gd name="T9" fmla="*/ 127 h 289"/>
              <a:gd name="T10" fmla="*/ 69 w 800"/>
              <a:gd name="T11" fmla="*/ 162 h 289"/>
              <a:gd name="T12" fmla="*/ 0 w 800"/>
              <a:gd name="T13" fmla="*/ 191 h 289"/>
              <a:gd name="T14" fmla="*/ 50 w 800"/>
              <a:gd name="T15" fmla="*/ 229 h 289"/>
              <a:gd name="T16" fmla="*/ 131 w 800"/>
              <a:gd name="T17" fmla="*/ 289 h 289"/>
              <a:gd name="T18" fmla="*/ 137 w 800"/>
              <a:gd name="T19" fmla="*/ 243 h 289"/>
              <a:gd name="T20" fmla="*/ 237 w 800"/>
              <a:gd name="T21" fmla="*/ 248 h 289"/>
              <a:gd name="T22" fmla="*/ 800 w 800"/>
              <a:gd name="T23" fmla="*/ 50 h 289"/>
              <a:gd name="T24" fmla="*/ 786 w 800"/>
              <a:gd name="T25" fmla="*/ 4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0" h="289">
                <a:moveTo>
                  <a:pt x="786" y="46"/>
                </a:moveTo>
                <a:cubicBezTo>
                  <a:pt x="780" y="42"/>
                  <a:pt x="764" y="19"/>
                  <a:pt x="751" y="0"/>
                </a:cubicBezTo>
                <a:cubicBezTo>
                  <a:pt x="610" y="112"/>
                  <a:pt x="431" y="179"/>
                  <a:pt x="237" y="179"/>
                </a:cubicBezTo>
                <a:cubicBezTo>
                  <a:pt x="206" y="179"/>
                  <a:pt x="175" y="177"/>
                  <a:pt x="145" y="174"/>
                </a:cubicBezTo>
                <a:cubicBezTo>
                  <a:pt x="151" y="127"/>
                  <a:pt x="151" y="127"/>
                  <a:pt x="151" y="127"/>
                </a:cubicBezTo>
                <a:cubicBezTo>
                  <a:pt x="69" y="162"/>
                  <a:pt x="69" y="162"/>
                  <a:pt x="69" y="162"/>
                </a:cubicBezTo>
                <a:cubicBezTo>
                  <a:pt x="0" y="191"/>
                  <a:pt x="0" y="191"/>
                  <a:pt x="0" y="191"/>
                </a:cubicBezTo>
                <a:cubicBezTo>
                  <a:pt x="50" y="229"/>
                  <a:pt x="50" y="229"/>
                  <a:pt x="50" y="229"/>
                </a:cubicBezTo>
                <a:cubicBezTo>
                  <a:pt x="131" y="289"/>
                  <a:pt x="131" y="289"/>
                  <a:pt x="131" y="289"/>
                </a:cubicBezTo>
                <a:cubicBezTo>
                  <a:pt x="137" y="243"/>
                  <a:pt x="137" y="243"/>
                  <a:pt x="137" y="243"/>
                </a:cubicBezTo>
                <a:cubicBezTo>
                  <a:pt x="170" y="247"/>
                  <a:pt x="203" y="248"/>
                  <a:pt x="237" y="248"/>
                </a:cubicBezTo>
                <a:cubicBezTo>
                  <a:pt x="450" y="248"/>
                  <a:pt x="646" y="174"/>
                  <a:pt x="800" y="50"/>
                </a:cubicBezTo>
                <a:cubicBezTo>
                  <a:pt x="793" y="49"/>
                  <a:pt x="788" y="47"/>
                  <a:pt x="786" y="46"/>
                </a:cubicBezTo>
                <a:close/>
              </a:path>
            </a:pathLst>
          </a:custGeom>
          <a:solidFill>
            <a:srgbClr val="00649D"/>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93209" name="Freeform 50"/>
          <p:cNvSpPr>
            <a:spLocks/>
          </p:cNvSpPr>
          <p:nvPr/>
        </p:nvSpPr>
        <p:spPr bwMode="auto">
          <a:xfrm>
            <a:off x="5820576" y="2632275"/>
            <a:ext cx="660400" cy="722312"/>
          </a:xfrm>
          <a:custGeom>
            <a:avLst/>
            <a:gdLst>
              <a:gd name="T0" fmla="*/ 108 w 524"/>
              <a:gd name="T1" fmla="*/ 118 h 573"/>
              <a:gd name="T2" fmla="*/ 151 w 524"/>
              <a:gd name="T3" fmla="*/ 99 h 573"/>
              <a:gd name="T4" fmla="*/ 72 w 524"/>
              <a:gd name="T5" fmla="*/ 39 h 573"/>
              <a:gd name="T6" fmla="*/ 21 w 524"/>
              <a:gd name="T7" fmla="*/ 0 h 573"/>
              <a:gd name="T8" fmla="*/ 11 w 524"/>
              <a:gd name="T9" fmla="*/ 74 h 573"/>
              <a:gd name="T10" fmla="*/ 0 w 524"/>
              <a:gd name="T11" fmla="*/ 162 h 573"/>
              <a:gd name="T12" fmla="*/ 43 w 524"/>
              <a:gd name="T13" fmla="*/ 144 h 573"/>
              <a:gd name="T14" fmla="*/ 508 w 524"/>
              <a:gd name="T15" fmla="*/ 573 h 573"/>
              <a:gd name="T16" fmla="*/ 510 w 524"/>
              <a:gd name="T17" fmla="*/ 564 h 573"/>
              <a:gd name="T18" fmla="*/ 524 w 524"/>
              <a:gd name="T19" fmla="*/ 504 h 573"/>
              <a:gd name="T20" fmla="*/ 108 w 524"/>
              <a:gd name="T21" fmla="*/ 11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4" h="573">
                <a:moveTo>
                  <a:pt x="108" y="118"/>
                </a:moveTo>
                <a:cubicBezTo>
                  <a:pt x="151" y="99"/>
                  <a:pt x="151" y="99"/>
                  <a:pt x="151" y="99"/>
                </a:cubicBezTo>
                <a:cubicBezTo>
                  <a:pt x="72" y="39"/>
                  <a:pt x="72" y="39"/>
                  <a:pt x="72" y="39"/>
                </a:cubicBezTo>
                <a:cubicBezTo>
                  <a:pt x="21" y="0"/>
                  <a:pt x="21" y="0"/>
                  <a:pt x="21" y="0"/>
                </a:cubicBezTo>
                <a:cubicBezTo>
                  <a:pt x="11" y="74"/>
                  <a:pt x="11" y="74"/>
                  <a:pt x="11" y="74"/>
                </a:cubicBezTo>
                <a:cubicBezTo>
                  <a:pt x="0" y="162"/>
                  <a:pt x="0" y="162"/>
                  <a:pt x="0" y="162"/>
                </a:cubicBezTo>
                <a:cubicBezTo>
                  <a:pt x="43" y="144"/>
                  <a:pt x="43" y="144"/>
                  <a:pt x="43" y="144"/>
                </a:cubicBezTo>
                <a:cubicBezTo>
                  <a:pt x="140" y="338"/>
                  <a:pt x="306" y="491"/>
                  <a:pt x="508" y="573"/>
                </a:cubicBezTo>
                <a:cubicBezTo>
                  <a:pt x="508" y="569"/>
                  <a:pt x="509" y="565"/>
                  <a:pt x="510" y="564"/>
                </a:cubicBezTo>
                <a:cubicBezTo>
                  <a:pt x="515" y="556"/>
                  <a:pt x="518" y="523"/>
                  <a:pt x="524" y="504"/>
                </a:cubicBezTo>
                <a:cubicBezTo>
                  <a:pt x="344" y="428"/>
                  <a:pt x="196" y="290"/>
                  <a:pt x="108" y="118"/>
                </a:cubicBezTo>
                <a:close/>
              </a:path>
            </a:pathLst>
          </a:custGeom>
          <a:solidFill>
            <a:srgbClr val="00649D"/>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93210" name="Freeform 51"/>
          <p:cNvSpPr>
            <a:spLocks/>
          </p:cNvSpPr>
          <p:nvPr/>
        </p:nvSpPr>
        <p:spPr bwMode="auto">
          <a:xfrm>
            <a:off x="5753901" y="1365450"/>
            <a:ext cx="585788" cy="1084262"/>
          </a:xfrm>
          <a:custGeom>
            <a:avLst/>
            <a:gdLst>
              <a:gd name="T0" fmla="*/ 391 w 464"/>
              <a:gd name="T1" fmla="*/ 4 h 860"/>
              <a:gd name="T2" fmla="*/ 300 w 464"/>
              <a:gd name="T3" fmla="*/ 9 h 860"/>
              <a:gd name="T4" fmla="*/ 328 w 464"/>
              <a:gd name="T5" fmla="*/ 51 h 860"/>
              <a:gd name="T6" fmla="*/ 0 w 464"/>
              <a:gd name="T7" fmla="*/ 745 h 860"/>
              <a:gd name="T8" fmla="*/ 7 w 464"/>
              <a:gd name="T9" fmla="*/ 858 h 860"/>
              <a:gd name="T10" fmla="*/ 78 w 464"/>
              <a:gd name="T11" fmla="*/ 858 h 860"/>
              <a:gd name="T12" fmla="*/ 70 w 464"/>
              <a:gd name="T13" fmla="*/ 745 h 860"/>
              <a:gd name="T14" fmla="*/ 366 w 464"/>
              <a:gd name="T15" fmla="*/ 110 h 860"/>
              <a:gd name="T16" fmla="*/ 390 w 464"/>
              <a:gd name="T17" fmla="*/ 146 h 860"/>
              <a:gd name="T18" fmla="*/ 434 w 464"/>
              <a:gd name="T19" fmla="*/ 59 h 860"/>
              <a:gd name="T20" fmla="*/ 464 w 464"/>
              <a:gd name="T21" fmla="*/ 0 h 860"/>
              <a:gd name="T22" fmla="*/ 391 w 464"/>
              <a:gd name="T23" fmla="*/ 4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4" h="860">
                <a:moveTo>
                  <a:pt x="391" y="4"/>
                </a:moveTo>
                <a:cubicBezTo>
                  <a:pt x="300" y="9"/>
                  <a:pt x="300" y="9"/>
                  <a:pt x="300" y="9"/>
                </a:cubicBezTo>
                <a:cubicBezTo>
                  <a:pt x="328" y="51"/>
                  <a:pt x="328" y="51"/>
                  <a:pt x="328" y="51"/>
                </a:cubicBezTo>
                <a:cubicBezTo>
                  <a:pt x="128" y="216"/>
                  <a:pt x="0" y="466"/>
                  <a:pt x="0" y="745"/>
                </a:cubicBezTo>
                <a:cubicBezTo>
                  <a:pt x="0" y="783"/>
                  <a:pt x="3" y="821"/>
                  <a:pt x="7" y="858"/>
                </a:cubicBezTo>
                <a:cubicBezTo>
                  <a:pt x="20" y="860"/>
                  <a:pt x="48" y="859"/>
                  <a:pt x="78" y="858"/>
                </a:cubicBezTo>
                <a:cubicBezTo>
                  <a:pt x="73" y="821"/>
                  <a:pt x="70" y="783"/>
                  <a:pt x="70" y="745"/>
                </a:cubicBezTo>
                <a:cubicBezTo>
                  <a:pt x="70" y="490"/>
                  <a:pt x="185" y="262"/>
                  <a:pt x="366" y="110"/>
                </a:cubicBezTo>
                <a:cubicBezTo>
                  <a:pt x="390" y="146"/>
                  <a:pt x="390" y="146"/>
                  <a:pt x="390" y="146"/>
                </a:cubicBezTo>
                <a:cubicBezTo>
                  <a:pt x="434" y="59"/>
                  <a:pt x="434" y="59"/>
                  <a:pt x="434" y="59"/>
                </a:cubicBezTo>
                <a:cubicBezTo>
                  <a:pt x="464" y="0"/>
                  <a:pt x="464" y="0"/>
                  <a:pt x="464" y="0"/>
                </a:cubicBezTo>
                <a:lnTo>
                  <a:pt x="391" y="4"/>
                </a:lnTo>
                <a:close/>
              </a:path>
            </a:pathLst>
          </a:custGeom>
          <a:solidFill>
            <a:srgbClr val="00649D"/>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93211" name="Freeform 52"/>
          <p:cNvSpPr>
            <a:spLocks/>
          </p:cNvSpPr>
          <p:nvPr/>
        </p:nvSpPr>
        <p:spPr bwMode="auto">
          <a:xfrm>
            <a:off x="6511138" y="1171775"/>
            <a:ext cx="1441450" cy="808037"/>
          </a:xfrm>
          <a:custGeom>
            <a:avLst/>
            <a:gdLst>
              <a:gd name="T0" fmla="*/ 1100 w 1142"/>
              <a:gd name="T1" fmla="*/ 496 h 640"/>
              <a:gd name="T2" fmla="*/ 297 w 1142"/>
              <a:gd name="T3" fmla="*/ 0 h 640"/>
              <a:gd name="T4" fmla="*/ 0 w 1142"/>
              <a:gd name="T5" fmla="*/ 50 h 640"/>
              <a:gd name="T6" fmla="*/ 29 w 1142"/>
              <a:gd name="T7" fmla="*/ 70 h 640"/>
              <a:gd name="T8" fmla="*/ 59 w 1142"/>
              <a:gd name="T9" fmla="*/ 105 h 640"/>
              <a:gd name="T10" fmla="*/ 297 w 1142"/>
              <a:gd name="T11" fmla="*/ 70 h 640"/>
              <a:gd name="T12" fmla="*/ 1037 w 1142"/>
              <a:gd name="T13" fmla="*/ 525 h 640"/>
              <a:gd name="T14" fmla="*/ 993 w 1142"/>
              <a:gd name="T15" fmla="*/ 545 h 640"/>
              <a:gd name="T16" fmla="*/ 1038 w 1142"/>
              <a:gd name="T17" fmla="*/ 577 h 640"/>
              <a:gd name="T18" fmla="*/ 1070 w 1142"/>
              <a:gd name="T19" fmla="*/ 600 h 640"/>
              <a:gd name="T20" fmla="*/ 1127 w 1142"/>
              <a:gd name="T21" fmla="*/ 640 h 640"/>
              <a:gd name="T22" fmla="*/ 1133 w 1142"/>
              <a:gd name="T23" fmla="*/ 577 h 640"/>
              <a:gd name="T24" fmla="*/ 1133 w 1142"/>
              <a:gd name="T25" fmla="*/ 571 h 640"/>
              <a:gd name="T26" fmla="*/ 1142 w 1142"/>
              <a:gd name="T27" fmla="*/ 477 h 640"/>
              <a:gd name="T28" fmla="*/ 1100 w 1142"/>
              <a:gd name="T29" fmla="*/ 49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2" h="640">
                <a:moveTo>
                  <a:pt x="1100" y="496"/>
                </a:moveTo>
                <a:cubicBezTo>
                  <a:pt x="953" y="202"/>
                  <a:pt x="648" y="0"/>
                  <a:pt x="297" y="0"/>
                </a:cubicBezTo>
                <a:cubicBezTo>
                  <a:pt x="193" y="0"/>
                  <a:pt x="93" y="18"/>
                  <a:pt x="0" y="50"/>
                </a:cubicBezTo>
                <a:cubicBezTo>
                  <a:pt x="17" y="61"/>
                  <a:pt x="29" y="70"/>
                  <a:pt x="29" y="70"/>
                </a:cubicBezTo>
                <a:cubicBezTo>
                  <a:pt x="29" y="70"/>
                  <a:pt x="52" y="92"/>
                  <a:pt x="59" y="105"/>
                </a:cubicBezTo>
                <a:cubicBezTo>
                  <a:pt x="134" y="82"/>
                  <a:pt x="214" y="70"/>
                  <a:pt x="297" y="70"/>
                </a:cubicBezTo>
                <a:cubicBezTo>
                  <a:pt x="620" y="70"/>
                  <a:pt x="900" y="255"/>
                  <a:pt x="1037" y="525"/>
                </a:cubicBezTo>
                <a:cubicBezTo>
                  <a:pt x="993" y="545"/>
                  <a:pt x="993" y="545"/>
                  <a:pt x="993" y="545"/>
                </a:cubicBezTo>
                <a:cubicBezTo>
                  <a:pt x="1038" y="577"/>
                  <a:pt x="1038" y="577"/>
                  <a:pt x="1038" y="577"/>
                </a:cubicBezTo>
                <a:cubicBezTo>
                  <a:pt x="1070" y="600"/>
                  <a:pt x="1070" y="600"/>
                  <a:pt x="1070" y="600"/>
                </a:cubicBezTo>
                <a:cubicBezTo>
                  <a:pt x="1127" y="640"/>
                  <a:pt x="1127" y="640"/>
                  <a:pt x="1127" y="640"/>
                </a:cubicBezTo>
                <a:cubicBezTo>
                  <a:pt x="1133" y="577"/>
                  <a:pt x="1133" y="577"/>
                  <a:pt x="1133" y="577"/>
                </a:cubicBezTo>
                <a:cubicBezTo>
                  <a:pt x="1133" y="571"/>
                  <a:pt x="1133" y="571"/>
                  <a:pt x="1133" y="571"/>
                </a:cubicBezTo>
                <a:cubicBezTo>
                  <a:pt x="1142" y="477"/>
                  <a:pt x="1142" y="477"/>
                  <a:pt x="1142" y="477"/>
                </a:cubicBezTo>
                <a:lnTo>
                  <a:pt x="1100" y="496"/>
                </a:lnTo>
                <a:close/>
              </a:path>
            </a:pathLst>
          </a:custGeom>
          <a:solidFill>
            <a:srgbClr val="00649D"/>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93202" name="Freeform 43"/>
          <p:cNvSpPr>
            <a:spLocks/>
          </p:cNvSpPr>
          <p:nvPr/>
        </p:nvSpPr>
        <p:spPr bwMode="auto">
          <a:xfrm>
            <a:off x="6371438" y="997150"/>
            <a:ext cx="1025525" cy="600075"/>
          </a:xfrm>
          <a:custGeom>
            <a:avLst/>
            <a:gdLst>
              <a:gd name="T0" fmla="*/ 812 w 812"/>
              <a:gd name="T1" fmla="*/ 376 h 476"/>
              <a:gd name="T2" fmla="*/ 712 w 812"/>
              <a:gd name="T3" fmla="*/ 476 h 476"/>
              <a:gd name="T4" fmla="*/ 100 w 812"/>
              <a:gd name="T5" fmla="*/ 476 h 476"/>
              <a:gd name="T6" fmla="*/ 0 w 812"/>
              <a:gd name="T7" fmla="*/ 376 h 476"/>
              <a:gd name="T8" fmla="*/ 0 w 812"/>
              <a:gd name="T9" fmla="*/ 100 h 476"/>
              <a:gd name="T10" fmla="*/ 100 w 812"/>
              <a:gd name="T11" fmla="*/ 0 h 476"/>
              <a:gd name="T12" fmla="*/ 712 w 812"/>
              <a:gd name="T13" fmla="*/ 0 h 476"/>
              <a:gd name="T14" fmla="*/ 812 w 812"/>
              <a:gd name="T15" fmla="*/ 100 h 476"/>
              <a:gd name="T16" fmla="*/ 812 w 812"/>
              <a:gd name="T17" fmla="*/ 37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2" h="476">
                <a:moveTo>
                  <a:pt x="812" y="376"/>
                </a:moveTo>
                <a:cubicBezTo>
                  <a:pt x="812" y="431"/>
                  <a:pt x="767" y="476"/>
                  <a:pt x="712" y="476"/>
                </a:cubicBezTo>
                <a:cubicBezTo>
                  <a:pt x="100" y="476"/>
                  <a:pt x="100" y="476"/>
                  <a:pt x="100" y="476"/>
                </a:cubicBezTo>
                <a:cubicBezTo>
                  <a:pt x="45" y="476"/>
                  <a:pt x="0" y="431"/>
                  <a:pt x="0" y="376"/>
                </a:cubicBezTo>
                <a:cubicBezTo>
                  <a:pt x="0" y="100"/>
                  <a:pt x="0" y="100"/>
                  <a:pt x="0" y="100"/>
                </a:cubicBezTo>
                <a:cubicBezTo>
                  <a:pt x="0" y="45"/>
                  <a:pt x="45" y="0"/>
                  <a:pt x="100" y="0"/>
                </a:cubicBezTo>
                <a:cubicBezTo>
                  <a:pt x="712" y="0"/>
                  <a:pt x="712" y="0"/>
                  <a:pt x="712" y="0"/>
                </a:cubicBezTo>
                <a:cubicBezTo>
                  <a:pt x="767" y="0"/>
                  <a:pt x="812" y="45"/>
                  <a:pt x="812" y="100"/>
                </a:cubicBezTo>
                <a:lnTo>
                  <a:pt x="812" y="376"/>
                </a:lnTo>
                <a:close/>
              </a:path>
            </a:pathLst>
          </a:custGeom>
          <a:solidFill>
            <a:srgbClr val="00B0DA"/>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90000"/>
              </a:lnSpc>
            </a:pPr>
            <a:r>
              <a:rPr lang="en-US" sz="1000" dirty="0" smtClean="0">
                <a:solidFill>
                  <a:schemeClr val="bg1"/>
                </a:solidFill>
              </a:rPr>
              <a:t>Epic Elaboration</a:t>
            </a:r>
            <a:endParaRPr lang="en-US" sz="1000" dirty="0">
              <a:solidFill>
                <a:schemeClr val="bg1"/>
              </a:solidFill>
            </a:endParaRPr>
          </a:p>
        </p:txBody>
      </p:sp>
      <p:sp>
        <p:nvSpPr>
          <p:cNvPr id="93203" name="Freeform 44"/>
          <p:cNvSpPr>
            <a:spLocks/>
          </p:cNvSpPr>
          <p:nvPr/>
        </p:nvSpPr>
        <p:spPr bwMode="auto">
          <a:xfrm>
            <a:off x="7587463" y="2006800"/>
            <a:ext cx="1025525" cy="600075"/>
          </a:xfrm>
          <a:custGeom>
            <a:avLst/>
            <a:gdLst>
              <a:gd name="T0" fmla="*/ 812 w 812"/>
              <a:gd name="T1" fmla="*/ 376 h 476"/>
              <a:gd name="T2" fmla="*/ 712 w 812"/>
              <a:gd name="T3" fmla="*/ 476 h 476"/>
              <a:gd name="T4" fmla="*/ 100 w 812"/>
              <a:gd name="T5" fmla="*/ 476 h 476"/>
              <a:gd name="T6" fmla="*/ 0 w 812"/>
              <a:gd name="T7" fmla="*/ 376 h 476"/>
              <a:gd name="T8" fmla="*/ 0 w 812"/>
              <a:gd name="T9" fmla="*/ 100 h 476"/>
              <a:gd name="T10" fmla="*/ 100 w 812"/>
              <a:gd name="T11" fmla="*/ 0 h 476"/>
              <a:gd name="T12" fmla="*/ 712 w 812"/>
              <a:gd name="T13" fmla="*/ 0 h 476"/>
              <a:gd name="T14" fmla="*/ 812 w 812"/>
              <a:gd name="T15" fmla="*/ 100 h 476"/>
              <a:gd name="T16" fmla="*/ 812 w 812"/>
              <a:gd name="T17" fmla="*/ 37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2" h="476">
                <a:moveTo>
                  <a:pt x="812" y="376"/>
                </a:moveTo>
                <a:cubicBezTo>
                  <a:pt x="812" y="431"/>
                  <a:pt x="767" y="476"/>
                  <a:pt x="712" y="476"/>
                </a:cubicBezTo>
                <a:cubicBezTo>
                  <a:pt x="100" y="476"/>
                  <a:pt x="100" y="476"/>
                  <a:pt x="100" y="476"/>
                </a:cubicBezTo>
                <a:cubicBezTo>
                  <a:pt x="45" y="476"/>
                  <a:pt x="0" y="431"/>
                  <a:pt x="0" y="376"/>
                </a:cubicBezTo>
                <a:cubicBezTo>
                  <a:pt x="0" y="100"/>
                  <a:pt x="0" y="100"/>
                  <a:pt x="0" y="100"/>
                </a:cubicBezTo>
                <a:cubicBezTo>
                  <a:pt x="0" y="45"/>
                  <a:pt x="45" y="0"/>
                  <a:pt x="100" y="0"/>
                </a:cubicBezTo>
                <a:cubicBezTo>
                  <a:pt x="712" y="0"/>
                  <a:pt x="712" y="0"/>
                  <a:pt x="712" y="0"/>
                </a:cubicBezTo>
                <a:cubicBezTo>
                  <a:pt x="767" y="0"/>
                  <a:pt x="812" y="45"/>
                  <a:pt x="812" y="100"/>
                </a:cubicBezTo>
                <a:lnTo>
                  <a:pt x="812" y="376"/>
                </a:lnTo>
                <a:close/>
              </a:path>
            </a:pathLst>
          </a:custGeom>
          <a:solidFill>
            <a:srgbClr val="00B0DA"/>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90000"/>
              </a:lnSpc>
            </a:pPr>
            <a:r>
              <a:rPr lang="en-US" sz="1000" dirty="0" smtClean="0">
                <a:solidFill>
                  <a:schemeClr val="bg1"/>
                </a:solidFill>
              </a:rPr>
              <a:t>User Story Prioritization</a:t>
            </a:r>
            <a:endParaRPr lang="en-US" sz="1000" dirty="0">
              <a:solidFill>
                <a:schemeClr val="bg1"/>
              </a:solidFill>
            </a:endParaRPr>
          </a:p>
        </p:txBody>
      </p:sp>
      <p:sp>
        <p:nvSpPr>
          <p:cNvPr id="93204" name="Freeform 45"/>
          <p:cNvSpPr>
            <a:spLocks/>
          </p:cNvSpPr>
          <p:nvPr/>
        </p:nvSpPr>
        <p:spPr bwMode="auto">
          <a:xfrm>
            <a:off x="7179476" y="3102175"/>
            <a:ext cx="1023938" cy="600075"/>
          </a:xfrm>
          <a:custGeom>
            <a:avLst/>
            <a:gdLst>
              <a:gd name="T0" fmla="*/ 812 w 812"/>
              <a:gd name="T1" fmla="*/ 376 h 476"/>
              <a:gd name="T2" fmla="*/ 712 w 812"/>
              <a:gd name="T3" fmla="*/ 476 h 476"/>
              <a:gd name="T4" fmla="*/ 100 w 812"/>
              <a:gd name="T5" fmla="*/ 476 h 476"/>
              <a:gd name="T6" fmla="*/ 0 w 812"/>
              <a:gd name="T7" fmla="*/ 376 h 476"/>
              <a:gd name="T8" fmla="*/ 0 w 812"/>
              <a:gd name="T9" fmla="*/ 100 h 476"/>
              <a:gd name="T10" fmla="*/ 100 w 812"/>
              <a:gd name="T11" fmla="*/ 0 h 476"/>
              <a:gd name="T12" fmla="*/ 712 w 812"/>
              <a:gd name="T13" fmla="*/ 0 h 476"/>
              <a:gd name="T14" fmla="*/ 812 w 812"/>
              <a:gd name="T15" fmla="*/ 100 h 476"/>
              <a:gd name="T16" fmla="*/ 812 w 812"/>
              <a:gd name="T17" fmla="*/ 37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2" h="476">
                <a:moveTo>
                  <a:pt x="812" y="376"/>
                </a:moveTo>
                <a:cubicBezTo>
                  <a:pt x="812" y="431"/>
                  <a:pt x="767" y="476"/>
                  <a:pt x="712" y="476"/>
                </a:cubicBezTo>
                <a:cubicBezTo>
                  <a:pt x="100" y="476"/>
                  <a:pt x="100" y="476"/>
                  <a:pt x="100" y="476"/>
                </a:cubicBezTo>
                <a:cubicBezTo>
                  <a:pt x="45" y="476"/>
                  <a:pt x="0" y="431"/>
                  <a:pt x="0" y="376"/>
                </a:cubicBezTo>
                <a:cubicBezTo>
                  <a:pt x="0" y="100"/>
                  <a:pt x="0" y="100"/>
                  <a:pt x="0" y="100"/>
                </a:cubicBezTo>
                <a:cubicBezTo>
                  <a:pt x="0" y="45"/>
                  <a:pt x="45" y="0"/>
                  <a:pt x="100" y="0"/>
                </a:cubicBezTo>
                <a:cubicBezTo>
                  <a:pt x="712" y="0"/>
                  <a:pt x="712" y="0"/>
                  <a:pt x="712" y="0"/>
                </a:cubicBezTo>
                <a:cubicBezTo>
                  <a:pt x="767" y="0"/>
                  <a:pt x="812" y="45"/>
                  <a:pt x="812" y="100"/>
                </a:cubicBezTo>
                <a:lnTo>
                  <a:pt x="812" y="376"/>
                </a:lnTo>
                <a:close/>
              </a:path>
            </a:pathLst>
          </a:custGeom>
          <a:solidFill>
            <a:srgbClr val="00B0DA"/>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90000"/>
              </a:lnSpc>
            </a:pPr>
            <a:r>
              <a:rPr lang="en-US" sz="1000" dirty="0" smtClean="0">
                <a:solidFill>
                  <a:schemeClr val="bg1"/>
                </a:solidFill>
              </a:rPr>
              <a:t>Client Feedback</a:t>
            </a:r>
            <a:endParaRPr lang="en-US" sz="1000" dirty="0">
              <a:solidFill>
                <a:schemeClr val="bg1"/>
              </a:solidFill>
            </a:endParaRPr>
          </a:p>
        </p:txBody>
      </p:sp>
      <p:sp>
        <p:nvSpPr>
          <p:cNvPr id="93205" name="Freeform 46"/>
          <p:cNvSpPr>
            <a:spLocks/>
          </p:cNvSpPr>
          <p:nvPr/>
        </p:nvSpPr>
        <p:spPr bwMode="auto">
          <a:xfrm>
            <a:off x="5544351" y="3086300"/>
            <a:ext cx="1023938" cy="600075"/>
          </a:xfrm>
          <a:custGeom>
            <a:avLst/>
            <a:gdLst>
              <a:gd name="T0" fmla="*/ 812 w 812"/>
              <a:gd name="T1" fmla="*/ 376 h 476"/>
              <a:gd name="T2" fmla="*/ 712 w 812"/>
              <a:gd name="T3" fmla="*/ 476 h 476"/>
              <a:gd name="T4" fmla="*/ 100 w 812"/>
              <a:gd name="T5" fmla="*/ 476 h 476"/>
              <a:gd name="T6" fmla="*/ 0 w 812"/>
              <a:gd name="T7" fmla="*/ 376 h 476"/>
              <a:gd name="T8" fmla="*/ 0 w 812"/>
              <a:gd name="T9" fmla="*/ 100 h 476"/>
              <a:gd name="T10" fmla="*/ 100 w 812"/>
              <a:gd name="T11" fmla="*/ 0 h 476"/>
              <a:gd name="T12" fmla="*/ 712 w 812"/>
              <a:gd name="T13" fmla="*/ 0 h 476"/>
              <a:gd name="T14" fmla="*/ 812 w 812"/>
              <a:gd name="T15" fmla="*/ 100 h 476"/>
              <a:gd name="T16" fmla="*/ 812 w 812"/>
              <a:gd name="T17" fmla="*/ 37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2" h="476">
                <a:moveTo>
                  <a:pt x="812" y="376"/>
                </a:moveTo>
                <a:cubicBezTo>
                  <a:pt x="812" y="431"/>
                  <a:pt x="767" y="476"/>
                  <a:pt x="712" y="476"/>
                </a:cubicBezTo>
                <a:cubicBezTo>
                  <a:pt x="100" y="476"/>
                  <a:pt x="100" y="476"/>
                  <a:pt x="100" y="476"/>
                </a:cubicBezTo>
                <a:cubicBezTo>
                  <a:pt x="45" y="476"/>
                  <a:pt x="0" y="431"/>
                  <a:pt x="0" y="376"/>
                </a:cubicBezTo>
                <a:cubicBezTo>
                  <a:pt x="0" y="100"/>
                  <a:pt x="0" y="100"/>
                  <a:pt x="0" y="100"/>
                </a:cubicBezTo>
                <a:cubicBezTo>
                  <a:pt x="0" y="45"/>
                  <a:pt x="45" y="0"/>
                  <a:pt x="100" y="0"/>
                </a:cubicBezTo>
                <a:cubicBezTo>
                  <a:pt x="712" y="0"/>
                  <a:pt x="712" y="0"/>
                  <a:pt x="712" y="0"/>
                </a:cubicBezTo>
                <a:cubicBezTo>
                  <a:pt x="767" y="0"/>
                  <a:pt x="812" y="45"/>
                  <a:pt x="812" y="100"/>
                </a:cubicBezTo>
                <a:lnTo>
                  <a:pt x="812" y="376"/>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90000"/>
              </a:lnSpc>
            </a:pPr>
            <a:r>
              <a:rPr lang="en-US" sz="1000" dirty="0" smtClean="0">
                <a:solidFill>
                  <a:schemeClr val="bg1"/>
                </a:solidFill>
              </a:rPr>
              <a:t>Quarterly Releases</a:t>
            </a:r>
            <a:endParaRPr lang="en-US" sz="1000" dirty="0">
              <a:solidFill>
                <a:schemeClr val="bg1"/>
              </a:solidFill>
            </a:endParaRPr>
          </a:p>
        </p:txBody>
      </p:sp>
      <p:sp>
        <p:nvSpPr>
          <p:cNvPr id="93206" name="Freeform 47"/>
          <p:cNvSpPr>
            <a:spLocks/>
          </p:cNvSpPr>
          <p:nvPr/>
        </p:nvSpPr>
        <p:spPr bwMode="auto">
          <a:xfrm>
            <a:off x="5326863" y="2006800"/>
            <a:ext cx="1023938" cy="600075"/>
          </a:xfrm>
          <a:custGeom>
            <a:avLst/>
            <a:gdLst>
              <a:gd name="T0" fmla="*/ 812 w 812"/>
              <a:gd name="T1" fmla="*/ 376 h 476"/>
              <a:gd name="T2" fmla="*/ 712 w 812"/>
              <a:gd name="T3" fmla="*/ 476 h 476"/>
              <a:gd name="T4" fmla="*/ 100 w 812"/>
              <a:gd name="T5" fmla="*/ 476 h 476"/>
              <a:gd name="T6" fmla="*/ 0 w 812"/>
              <a:gd name="T7" fmla="*/ 376 h 476"/>
              <a:gd name="T8" fmla="*/ 0 w 812"/>
              <a:gd name="T9" fmla="*/ 100 h 476"/>
              <a:gd name="T10" fmla="*/ 100 w 812"/>
              <a:gd name="T11" fmla="*/ 0 h 476"/>
              <a:gd name="T12" fmla="*/ 712 w 812"/>
              <a:gd name="T13" fmla="*/ 0 h 476"/>
              <a:gd name="T14" fmla="*/ 812 w 812"/>
              <a:gd name="T15" fmla="*/ 100 h 476"/>
              <a:gd name="T16" fmla="*/ 812 w 812"/>
              <a:gd name="T17" fmla="*/ 37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2" h="476">
                <a:moveTo>
                  <a:pt x="812" y="376"/>
                </a:moveTo>
                <a:cubicBezTo>
                  <a:pt x="812" y="431"/>
                  <a:pt x="767" y="476"/>
                  <a:pt x="712" y="476"/>
                </a:cubicBezTo>
                <a:cubicBezTo>
                  <a:pt x="100" y="476"/>
                  <a:pt x="100" y="476"/>
                  <a:pt x="100" y="476"/>
                </a:cubicBezTo>
                <a:cubicBezTo>
                  <a:pt x="45" y="476"/>
                  <a:pt x="0" y="431"/>
                  <a:pt x="0" y="376"/>
                </a:cubicBezTo>
                <a:cubicBezTo>
                  <a:pt x="0" y="100"/>
                  <a:pt x="0" y="100"/>
                  <a:pt x="0" y="100"/>
                </a:cubicBezTo>
                <a:cubicBezTo>
                  <a:pt x="0" y="45"/>
                  <a:pt x="45" y="0"/>
                  <a:pt x="100" y="0"/>
                </a:cubicBezTo>
                <a:cubicBezTo>
                  <a:pt x="712" y="0"/>
                  <a:pt x="712" y="0"/>
                  <a:pt x="712" y="0"/>
                </a:cubicBezTo>
                <a:cubicBezTo>
                  <a:pt x="767" y="0"/>
                  <a:pt x="812" y="45"/>
                  <a:pt x="812" y="100"/>
                </a:cubicBezTo>
                <a:lnTo>
                  <a:pt x="812" y="376"/>
                </a:lnTo>
                <a:close/>
              </a:path>
            </a:pathLst>
          </a:custGeom>
          <a:solidFill>
            <a:srgbClr val="00B0F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90000"/>
              </a:lnSpc>
            </a:pPr>
            <a:r>
              <a:rPr lang="en-US" sz="1000" dirty="0">
                <a:solidFill>
                  <a:schemeClr val="bg1"/>
                </a:solidFill>
              </a:rPr>
              <a:t>Business Objectives</a:t>
            </a:r>
            <a:endParaRPr lang="en-US" sz="1000" dirty="0">
              <a:solidFill>
                <a:schemeClr val="bg1"/>
              </a:solidFill>
            </a:endParaRPr>
          </a:p>
        </p:txBody>
      </p:sp>
      <p:sp>
        <p:nvSpPr>
          <p:cNvPr id="93207" name="Freeform 48"/>
          <p:cNvSpPr>
            <a:spLocks/>
          </p:cNvSpPr>
          <p:nvPr/>
        </p:nvSpPr>
        <p:spPr bwMode="auto">
          <a:xfrm>
            <a:off x="7941476" y="1892500"/>
            <a:ext cx="3175" cy="7937"/>
          </a:xfrm>
          <a:custGeom>
            <a:avLst/>
            <a:gdLst>
              <a:gd name="T0" fmla="*/ 3 w 3"/>
              <a:gd name="T1" fmla="*/ 6 h 6"/>
              <a:gd name="T2" fmla="*/ 0 w 3"/>
              <a:gd name="T3" fmla="*/ 0 h 6"/>
              <a:gd name="T4" fmla="*/ 0 w 3"/>
              <a:gd name="T5" fmla="*/ 6 h 6"/>
              <a:gd name="T6" fmla="*/ 3 w 3"/>
              <a:gd name="T7" fmla="*/ 6 h 6"/>
            </a:gdLst>
            <a:ahLst/>
            <a:cxnLst>
              <a:cxn ang="0">
                <a:pos x="T0" y="T1"/>
              </a:cxn>
              <a:cxn ang="0">
                <a:pos x="T2" y="T3"/>
              </a:cxn>
              <a:cxn ang="0">
                <a:pos x="T4" y="T5"/>
              </a:cxn>
              <a:cxn ang="0">
                <a:pos x="T6" y="T7"/>
              </a:cxn>
            </a:cxnLst>
            <a:rect l="0" t="0" r="r" b="b"/>
            <a:pathLst>
              <a:path w="3" h="6">
                <a:moveTo>
                  <a:pt x="3" y="6"/>
                </a:moveTo>
                <a:cubicBezTo>
                  <a:pt x="2" y="4"/>
                  <a:pt x="1" y="2"/>
                  <a:pt x="0" y="0"/>
                </a:cubicBezTo>
                <a:cubicBezTo>
                  <a:pt x="0" y="6"/>
                  <a:pt x="0" y="6"/>
                  <a:pt x="0" y="6"/>
                </a:cubicBezTo>
                <a:lnTo>
                  <a:pt x="3" y="6"/>
                </a:lnTo>
                <a:close/>
              </a:path>
            </a:pathLst>
          </a:custGeom>
          <a:solidFill>
            <a:srgbClr val="C1E5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6589243" y="2003625"/>
            <a:ext cx="684213" cy="306387"/>
          </a:xfrm>
          <a:custGeom>
            <a:avLst/>
            <a:gdLst>
              <a:gd name="T0" fmla="*/ 77 w 472"/>
              <a:gd name="T1" fmla="*/ 208 h 256"/>
              <a:gd name="T2" fmla="*/ 109 w 472"/>
              <a:gd name="T3" fmla="*/ 132 h 256"/>
              <a:gd name="T4" fmla="*/ 227 w 472"/>
              <a:gd name="T5" fmla="*/ 75 h 256"/>
              <a:gd name="T6" fmla="*/ 320 w 472"/>
              <a:gd name="T7" fmla="*/ 108 h 256"/>
              <a:gd name="T8" fmla="*/ 375 w 472"/>
              <a:gd name="T9" fmla="*/ 201 h 256"/>
              <a:gd name="T10" fmla="*/ 359 w 472"/>
              <a:gd name="T11" fmla="*/ 201 h 256"/>
              <a:gd name="T12" fmla="*/ 356 w 472"/>
              <a:gd name="T13" fmla="*/ 204 h 256"/>
              <a:gd name="T14" fmla="*/ 356 w 472"/>
              <a:gd name="T15" fmla="*/ 208 h 256"/>
              <a:gd name="T16" fmla="*/ 408 w 472"/>
              <a:gd name="T17" fmla="*/ 255 h 256"/>
              <a:gd name="T18" fmla="*/ 411 w 472"/>
              <a:gd name="T19" fmla="*/ 256 h 256"/>
              <a:gd name="T20" fmla="*/ 414 w 472"/>
              <a:gd name="T21" fmla="*/ 255 h 256"/>
              <a:gd name="T22" fmla="*/ 471 w 472"/>
              <a:gd name="T23" fmla="*/ 198 h 256"/>
              <a:gd name="T24" fmla="*/ 471 w 472"/>
              <a:gd name="T25" fmla="*/ 194 h 256"/>
              <a:gd name="T26" fmla="*/ 471 w 472"/>
              <a:gd name="T27" fmla="*/ 194 h 256"/>
              <a:gd name="T28" fmla="*/ 468 w 472"/>
              <a:gd name="T29" fmla="*/ 192 h 256"/>
              <a:gd name="T30" fmla="*/ 451 w 472"/>
              <a:gd name="T31" fmla="*/ 193 h 256"/>
              <a:gd name="T32" fmla="*/ 367 w 472"/>
              <a:gd name="T33" fmla="*/ 49 h 256"/>
              <a:gd name="T34" fmla="*/ 227 w 472"/>
              <a:gd name="T35" fmla="*/ 0 h 256"/>
              <a:gd name="T36" fmla="*/ 49 w 472"/>
              <a:gd name="T37" fmla="*/ 86 h 256"/>
              <a:gd name="T38" fmla="*/ 0 w 472"/>
              <a:gd name="T39" fmla="*/ 21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2" h="256">
                <a:moveTo>
                  <a:pt x="77" y="208"/>
                </a:moveTo>
                <a:cubicBezTo>
                  <a:pt x="80" y="180"/>
                  <a:pt x="91" y="154"/>
                  <a:pt x="109" y="132"/>
                </a:cubicBezTo>
                <a:cubicBezTo>
                  <a:pt x="137" y="96"/>
                  <a:pt x="180" y="75"/>
                  <a:pt x="227" y="75"/>
                </a:cubicBezTo>
                <a:cubicBezTo>
                  <a:pt x="261" y="75"/>
                  <a:pt x="293" y="87"/>
                  <a:pt x="320" y="108"/>
                </a:cubicBezTo>
                <a:cubicBezTo>
                  <a:pt x="349" y="131"/>
                  <a:pt x="369" y="164"/>
                  <a:pt x="375" y="201"/>
                </a:cubicBezTo>
                <a:cubicBezTo>
                  <a:pt x="359" y="201"/>
                  <a:pt x="359" y="201"/>
                  <a:pt x="359" y="201"/>
                </a:cubicBezTo>
                <a:cubicBezTo>
                  <a:pt x="357" y="201"/>
                  <a:pt x="356" y="203"/>
                  <a:pt x="356" y="204"/>
                </a:cubicBezTo>
                <a:cubicBezTo>
                  <a:pt x="355" y="206"/>
                  <a:pt x="356" y="207"/>
                  <a:pt x="356" y="208"/>
                </a:cubicBezTo>
                <a:cubicBezTo>
                  <a:pt x="408" y="255"/>
                  <a:pt x="408" y="255"/>
                  <a:pt x="408" y="255"/>
                </a:cubicBezTo>
                <a:cubicBezTo>
                  <a:pt x="409" y="256"/>
                  <a:pt x="410" y="256"/>
                  <a:pt x="411" y="256"/>
                </a:cubicBezTo>
                <a:cubicBezTo>
                  <a:pt x="412" y="256"/>
                  <a:pt x="413" y="256"/>
                  <a:pt x="414" y="255"/>
                </a:cubicBezTo>
                <a:cubicBezTo>
                  <a:pt x="471" y="198"/>
                  <a:pt x="471" y="198"/>
                  <a:pt x="471" y="198"/>
                </a:cubicBezTo>
                <a:cubicBezTo>
                  <a:pt x="472" y="197"/>
                  <a:pt x="472" y="196"/>
                  <a:pt x="471" y="194"/>
                </a:cubicBezTo>
                <a:cubicBezTo>
                  <a:pt x="471" y="194"/>
                  <a:pt x="471" y="194"/>
                  <a:pt x="471" y="194"/>
                </a:cubicBezTo>
                <a:cubicBezTo>
                  <a:pt x="471" y="193"/>
                  <a:pt x="469" y="192"/>
                  <a:pt x="468" y="192"/>
                </a:cubicBezTo>
                <a:cubicBezTo>
                  <a:pt x="451" y="193"/>
                  <a:pt x="451" y="193"/>
                  <a:pt x="451" y="193"/>
                </a:cubicBezTo>
                <a:cubicBezTo>
                  <a:pt x="442" y="136"/>
                  <a:pt x="413" y="85"/>
                  <a:pt x="367" y="49"/>
                </a:cubicBezTo>
                <a:cubicBezTo>
                  <a:pt x="327" y="17"/>
                  <a:pt x="278" y="0"/>
                  <a:pt x="227" y="0"/>
                </a:cubicBezTo>
                <a:cubicBezTo>
                  <a:pt x="157" y="0"/>
                  <a:pt x="92" y="31"/>
                  <a:pt x="49" y="86"/>
                </a:cubicBezTo>
                <a:cubicBezTo>
                  <a:pt x="19" y="123"/>
                  <a:pt x="3" y="168"/>
                  <a:pt x="0" y="215"/>
                </a:cubicBezTo>
              </a:path>
            </a:pathLst>
          </a:custGeom>
          <a:solidFill>
            <a:srgbClr val="00B0DA"/>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8" name="Freeform 8"/>
          <p:cNvSpPr>
            <a:spLocks/>
          </p:cNvSpPr>
          <p:nvPr/>
        </p:nvSpPr>
        <p:spPr bwMode="auto">
          <a:xfrm>
            <a:off x="6565430" y="2438600"/>
            <a:ext cx="684213" cy="311150"/>
          </a:xfrm>
          <a:custGeom>
            <a:avLst/>
            <a:gdLst>
              <a:gd name="T0" fmla="*/ 395 w 472"/>
              <a:gd name="T1" fmla="*/ 49 h 260"/>
              <a:gd name="T2" fmla="*/ 364 w 472"/>
              <a:gd name="T3" fmla="*/ 125 h 260"/>
              <a:gd name="T4" fmla="*/ 245 w 472"/>
              <a:gd name="T5" fmla="*/ 183 h 260"/>
              <a:gd name="T6" fmla="*/ 245 w 472"/>
              <a:gd name="T7" fmla="*/ 183 h 260"/>
              <a:gd name="T8" fmla="*/ 153 w 472"/>
              <a:gd name="T9" fmla="*/ 151 h 260"/>
              <a:gd name="T10" fmla="*/ 98 w 472"/>
              <a:gd name="T11" fmla="*/ 57 h 260"/>
              <a:gd name="T12" fmla="*/ 114 w 472"/>
              <a:gd name="T13" fmla="*/ 55 h 260"/>
              <a:gd name="T14" fmla="*/ 117 w 472"/>
              <a:gd name="T15" fmla="*/ 53 h 260"/>
              <a:gd name="T16" fmla="*/ 116 w 472"/>
              <a:gd name="T17" fmla="*/ 49 h 260"/>
              <a:gd name="T18" fmla="*/ 64 w 472"/>
              <a:gd name="T19" fmla="*/ 2 h 260"/>
              <a:gd name="T20" fmla="*/ 59 w 472"/>
              <a:gd name="T21" fmla="*/ 2 h 260"/>
              <a:gd name="T22" fmla="*/ 2 w 472"/>
              <a:gd name="T23" fmla="*/ 59 h 260"/>
              <a:gd name="T24" fmla="*/ 1 w 472"/>
              <a:gd name="T25" fmla="*/ 64 h 260"/>
              <a:gd name="T26" fmla="*/ 5 w 472"/>
              <a:gd name="T27" fmla="*/ 66 h 260"/>
              <a:gd name="T28" fmla="*/ 22 w 472"/>
              <a:gd name="T29" fmla="*/ 64 h 260"/>
              <a:gd name="T30" fmla="*/ 106 w 472"/>
              <a:gd name="T31" fmla="*/ 211 h 260"/>
              <a:gd name="T32" fmla="*/ 245 w 472"/>
              <a:gd name="T33" fmla="*/ 260 h 260"/>
              <a:gd name="T34" fmla="*/ 424 w 472"/>
              <a:gd name="T35" fmla="*/ 173 h 260"/>
              <a:gd name="T36" fmla="*/ 472 w 472"/>
              <a:gd name="T37" fmla="*/ 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2" h="260">
                <a:moveTo>
                  <a:pt x="395" y="49"/>
                </a:moveTo>
                <a:cubicBezTo>
                  <a:pt x="392" y="76"/>
                  <a:pt x="381" y="103"/>
                  <a:pt x="364" y="125"/>
                </a:cubicBezTo>
                <a:cubicBezTo>
                  <a:pt x="335" y="162"/>
                  <a:pt x="292" y="183"/>
                  <a:pt x="245" y="183"/>
                </a:cubicBezTo>
                <a:cubicBezTo>
                  <a:pt x="245" y="183"/>
                  <a:pt x="245" y="183"/>
                  <a:pt x="245" y="183"/>
                </a:cubicBezTo>
                <a:cubicBezTo>
                  <a:pt x="211" y="183"/>
                  <a:pt x="180" y="172"/>
                  <a:pt x="153" y="151"/>
                </a:cubicBezTo>
                <a:cubicBezTo>
                  <a:pt x="123" y="127"/>
                  <a:pt x="104" y="94"/>
                  <a:pt x="98" y="57"/>
                </a:cubicBezTo>
                <a:cubicBezTo>
                  <a:pt x="114" y="55"/>
                  <a:pt x="114" y="55"/>
                  <a:pt x="114" y="55"/>
                </a:cubicBezTo>
                <a:cubicBezTo>
                  <a:pt x="115" y="55"/>
                  <a:pt x="117" y="55"/>
                  <a:pt x="117" y="53"/>
                </a:cubicBezTo>
                <a:cubicBezTo>
                  <a:pt x="117" y="52"/>
                  <a:pt x="117" y="50"/>
                  <a:pt x="116" y="49"/>
                </a:cubicBezTo>
                <a:cubicBezTo>
                  <a:pt x="64" y="2"/>
                  <a:pt x="64" y="2"/>
                  <a:pt x="64" y="2"/>
                </a:cubicBezTo>
                <a:cubicBezTo>
                  <a:pt x="63" y="0"/>
                  <a:pt x="60" y="0"/>
                  <a:pt x="59" y="2"/>
                </a:cubicBezTo>
                <a:cubicBezTo>
                  <a:pt x="2" y="59"/>
                  <a:pt x="2" y="59"/>
                  <a:pt x="2" y="59"/>
                </a:cubicBezTo>
                <a:cubicBezTo>
                  <a:pt x="1" y="61"/>
                  <a:pt x="0" y="62"/>
                  <a:pt x="1" y="64"/>
                </a:cubicBezTo>
                <a:cubicBezTo>
                  <a:pt x="2" y="65"/>
                  <a:pt x="3" y="66"/>
                  <a:pt x="5" y="66"/>
                </a:cubicBezTo>
                <a:cubicBezTo>
                  <a:pt x="22" y="64"/>
                  <a:pt x="22" y="64"/>
                  <a:pt x="22" y="64"/>
                </a:cubicBezTo>
                <a:cubicBezTo>
                  <a:pt x="31" y="123"/>
                  <a:pt x="60" y="174"/>
                  <a:pt x="106" y="211"/>
                </a:cubicBezTo>
                <a:cubicBezTo>
                  <a:pt x="146" y="243"/>
                  <a:pt x="194" y="260"/>
                  <a:pt x="245" y="260"/>
                </a:cubicBezTo>
                <a:cubicBezTo>
                  <a:pt x="316" y="260"/>
                  <a:pt x="380" y="228"/>
                  <a:pt x="424" y="173"/>
                </a:cubicBezTo>
                <a:cubicBezTo>
                  <a:pt x="453" y="135"/>
                  <a:pt x="470" y="89"/>
                  <a:pt x="472" y="41"/>
                </a:cubicBezTo>
              </a:path>
            </a:pathLst>
          </a:custGeom>
          <a:solidFill>
            <a:srgbClr val="00B0DA"/>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pPr>
            <a:endParaRPr lang="en-US" sz="2200">
              <a:solidFill>
                <a:schemeClr val="hlink"/>
              </a:solidFill>
            </a:endParaRPr>
          </a:p>
        </p:txBody>
      </p:sp>
      <p:sp>
        <p:nvSpPr>
          <p:cNvPr id="93212" name="TextBox 93211"/>
          <p:cNvSpPr txBox="1"/>
          <p:nvPr/>
        </p:nvSpPr>
        <p:spPr>
          <a:xfrm>
            <a:off x="6531460" y="2254768"/>
            <a:ext cx="779381" cy="246221"/>
          </a:xfrm>
          <a:prstGeom prst="rect">
            <a:avLst/>
          </a:prstGeom>
          <a:noFill/>
        </p:spPr>
        <p:txBody>
          <a:bodyPr wrap="none" rtlCol="0">
            <a:spAutoFit/>
          </a:bodyPr>
          <a:lstStyle/>
          <a:p>
            <a:r>
              <a:rPr lang="en-US" sz="1000" b="1" dirty="0" smtClean="0"/>
              <a:t>Traceable</a:t>
            </a:r>
            <a:endParaRPr lang="en-US" sz="1000" b="1" dirty="0"/>
          </a:p>
        </p:txBody>
      </p:sp>
      <p:sp>
        <p:nvSpPr>
          <p:cNvPr id="80" name="TextBox 79"/>
          <p:cNvSpPr txBox="1"/>
          <p:nvPr/>
        </p:nvSpPr>
        <p:spPr>
          <a:xfrm>
            <a:off x="5140873" y="1452682"/>
            <a:ext cx="744113" cy="246221"/>
          </a:xfrm>
          <a:prstGeom prst="rect">
            <a:avLst/>
          </a:prstGeom>
          <a:noFill/>
        </p:spPr>
        <p:txBody>
          <a:bodyPr wrap="none" rtlCol="0">
            <a:spAutoFit/>
          </a:bodyPr>
          <a:lstStyle/>
          <a:p>
            <a:r>
              <a:rPr lang="en-US" sz="1000" dirty="0" smtClean="0"/>
              <a:t>Start here</a:t>
            </a:r>
            <a:endParaRPr lang="en-US" sz="1000" dirty="0"/>
          </a:p>
        </p:txBody>
      </p:sp>
      <p:sp>
        <p:nvSpPr>
          <p:cNvPr id="33" name="Down Arrow 32"/>
          <p:cNvSpPr/>
          <p:nvPr/>
        </p:nvSpPr>
        <p:spPr bwMode="auto">
          <a:xfrm>
            <a:off x="5465046" y="1711543"/>
            <a:ext cx="104095" cy="243725"/>
          </a:xfrm>
          <a:prstGeom prst="downArrow">
            <a:avLst>
              <a:gd name="adj1" fmla="val 50000"/>
              <a:gd name="adj2" fmla="val 86601"/>
            </a:avLst>
          </a:prstGeom>
          <a:solidFill>
            <a:srgbClr val="00B0D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lnSpc>
                <a:spcPct val="90000"/>
              </a:lnSpc>
            </a:pPr>
            <a:endParaRPr lang="en-US" sz="2200" dirty="0">
              <a:solidFill>
                <a:schemeClr val="hlink"/>
              </a:solidFill>
            </a:endParaRPr>
          </a:p>
        </p:txBody>
      </p:sp>
      <p:sp>
        <p:nvSpPr>
          <p:cNvPr id="34" name="Title 33"/>
          <p:cNvSpPr>
            <a:spLocks noGrp="1"/>
          </p:cNvSpPr>
          <p:nvPr>
            <p:ph type="title"/>
          </p:nvPr>
        </p:nvSpPr>
        <p:spPr/>
        <p:txBody>
          <a:bodyPr/>
          <a:lstStyle/>
          <a:p>
            <a:r>
              <a:rPr lang="en-US" dirty="0" smtClean="0"/>
              <a:t>Expand Agile Practices Beyond Development and Test</a:t>
            </a:r>
            <a:endParaRPr lang="en-US" dirty="0"/>
          </a:p>
        </p:txBody>
      </p:sp>
    </p:spTree>
    <p:extLst>
      <p:ext uri="{BB962C8B-B14F-4D97-AF65-F5344CB8AC3E}">
        <p14:creationId xmlns:p14="http://schemas.microsoft.com/office/powerpoint/2010/main" val="818391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Torn Paper.png"/>
          <p:cNvPicPr>
            <a:picLocks noChangeAspect="1"/>
          </p:cNvPicPr>
          <p:nvPr/>
        </p:nvPicPr>
        <p:blipFill>
          <a:blip r:embed="rId2" cstate="print">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3401079" y="3276600"/>
            <a:ext cx="5381462" cy="1624618"/>
          </a:xfrm>
          <a:prstGeom prst="rect">
            <a:avLst/>
          </a:prstGeom>
        </p:spPr>
      </p:pic>
      <p:sp>
        <p:nvSpPr>
          <p:cNvPr id="32" name="Content Placeholder 31"/>
          <p:cNvSpPr>
            <a:spLocks noGrp="1"/>
          </p:cNvSpPr>
          <p:nvPr>
            <p:ph idx="1"/>
          </p:nvPr>
        </p:nvSpPr>
        <p:spPr>
          <a:xfrm>
            <a:off x="182563" y="981950"/>
            <a:ext cx="3478114" cy="3359944"/>
          </a:xfrm>
        </p:spPr>
        <p:txBody>
          <a:bodyPr/>
          <a:lstStyle/>
          <a:p>
            <a:pPr>
              <a:spcBef>
                <a:spcPts val="0"/>
              </a:spcBef>
            </a:pPr>
            <a:r>
              <a:rPr lang="en-US" dirty="0" smtClean="0"/>
              <a:t>Cross discipline feature teams with ownership of test assets</a:t>
            </a:r>
            <a:endParaRPr lang="en-US" dirty="0" smtClean="0"/>
          </a:p>
          <a:p>
            <a:pPr>
              <a:spcBef>
                <a:spcPts val="0"/>
              </a:spcBef>
            </a:pPr>
            <a:r>
              <a:rPr lang="en-US" dirty="0" smtClean="0"/>
              <a:t>Establishing rhythm, continuous </a:t>
            </a:r>
            <a:r>
              <a:rPr lang="en-US" dirty="0" smtClean="0"/>
              <a:t>integration, definition of done</a:t>
            </a:r>
            <a:endParaRPr lang="en-US" dirty="0" smtClean="0"/>
          </a:p>
          <a:p>
            <a:pPr>
              <a:spcBef>
                <a:spcPts val="0"/>
              </a:spcBef>
            </a:pPr>
            <a:r>
              <a:rPr lang="en-US" dirty="0" smtClean="0"/>
              <a:t>Testing </a:t>
            </a:r>
            <a:r>
              <a:rPr lang="en-US" dirty="0"/>
              <a:t>shifted left to be done </a:t>
            </a:r>
            <a:r>
              <a:rPr lang="en-US" dirty="0" smtClean="0"/>
              <a:t>as features are developed</a:t>
            </a:r>
            <a:endParaRPr lang="en-US" dirty="0"/>
          </a:p>
          <a:p>
            <a:pPr>
              <a:spcBef>
                <a:spcPts val="0"/>
              </a:spcBef>
            </a:pPr>
            <a:r>
              <a:rPr lang="en-US" dirty="0"/>
              <a:t>Complex testing run continuously</a:t>
            </a:r>
          </a:p>
          <a:p>
            <a:pPr>
              <a:spcBef>
                <a:spcPts val="0"/>
              </a:spcBef>
            </a:pPr>
            <a:r>
              <a:rPr lang="en-US" dirty="0"/>
              <a:t>Automation creation as part of the development efforts</a:t>
            </a:r>
          </a:p>
          <a:p>
            <a:pPr>
              <a:spcBef>
                <a:spcPts val="0"/>
              </a:spcBef>
            </a:pPr>
            <a:r>
              <a:rPr lang="en-US" dirty="0"/>
              <a:t>Anything done manually analyzed for elimination, automation, or critical as manually done </a:t>
            </a:r>
            <a:endParaRPr lang="en-US" dirty="0" smtClean="0"/>
          </a:p>
          <a:p>
            <a:pPr>
              <a:spcBef>
                <a:spcPts val="0"/>
              </a:spcBef>
            </a:pPr>
            <a:r>
              <a:rPr lang="en-US" dirty="0"/>
              <a:t>Retrospectives, understanding/eliminating friction points</a:t>
            </a:r>
          </a:p>
          <a:p>
            <a:pPr>
              <a:spcBef>
                <a:spcPts val="0"/>
              </a:spcBef>
            </a:pPr>
            <a:endParaRPr lang="en-US" dirty="0"/>
          </a:p>
          <a:p>
            <a:pPr>
              <a:spcBef>
                <a:spcPts val="0"/>
              </a:spcBef>
            </a:pPr>
            <a:endParaRPr lang="en-US" dirty="0"/>
          </a:p>
        </p:txBody>
      </p:sp>
      <p:sp>
        <p:nvSpPr>
          <p:cNvPr id="13" name="Slide Number Placeholder 3"/>
          <p:cNvSpPr txBox="1">
            <a:spLocks noGrp="1"/>
          </p:cNvSpPr>
          <p:nvPr/>
        </p:nvSpPr>
        <p:spPr bwMode="black">
          <a:xfrm>
            <a:off x="182563" y="4902998"/>
            <a:ext cx="366712" cy="138113"/>
          </a:xfrm>
          <a:prstGeom prst="rect">
            <a:avLst/>
          </a:prstGeom>
          <a:noFill/>
          <a:ln w="9525">
            <a:noFill/>
            <a:miter lim="800000"/>
            <a:headEnd/>
            <a:tailEnd/>
          </a:ln>
        </p:spPr>
        <p:txBody>
          <a:bodyPr lIns="92065" tIns="46033" rIns="92065" bIns="46033"/>
          <a:lstStyle/>
          <a:p>
            <a:fld id="{36A784E6-F279-4537-9429-6E5FECD5C5F9}" type="slidenum">
              <a:rPr lang="en-US" sz="800">
                <a:solidFill>
                  <a:srgbClr val="000000"/>
                </a:solidFill>
                <a:ea typeface="MS PGothic" pitchFamily="34" charset="-128"/>
              </a:rPr>
              <a:pPr/>
              <a:t>8</a:t>
            </a:fld>
            <a:endParaRPr lang="en-US" sz="800" dirty="0">
              <a:solidFill>
                <a:srgbClr val="000000"/>
              </a:solidFill>
              <a:ea typeface="MS PGothic" pitchFamily="34" charset="-128"/>
            </a:endParaRPr>
          </a:p>
        </p:txBody>
      </p:sp>
      <p:grpSp>
        <p:nvGrpSpPr>
          <p:cNvPr id="7" name="Group 6"/>
          <p:cNvGrpSpPr/>
          <p:nvPr/>
        </p:nvGrpSpPr>
        <p:grpSpPr>
          <a:xfrm>
            <a:off x="3583256" y="1363348"/>
            <a:ext cx="5393475" cy="1878855"/>
            <a:chOff x="3505200" y="668446"/>
            <a:chExt cx="5257800" cy="1878855"/>
          </a:xfrm>
        </p:grpSpPr>
        <p:sp>
          <p:nvSpPr>
            <p:cNvPr id="8" name="Rectangle 7"/>
            <p:cNvSpPr/>
            <p:nvPr/>
          </p:nvSpPr>
          <p:spPr>
            <a:xfrm>
              <a:off x="3505200" y="690143"/>
              <a:ext cx="5257800" cy="6749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bwMode="auto">
            <a:xfrm>
              <a:off x="3580672" y="908993"/>
              <a:ext cx="676970" cy="206999"/>
            </a:xfrm>
            <a:prstGeom prst="rect">
              <a:avLst/>
            </a:prstGeom>
            <a:solidFill>
              <a:srgbClr val="00B2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ts val="1020"/>
                </a:lnSpc>
                <a:spcBef>
                  <a:spcPts val="0"/>
                </a:spcBef>
              </a:pPr>
              <a:r>
                <a:rPr lang="en-US" sz="1100" dirty="0">
                  <a:solidFill>
                    <a:srgbClr val="000000"/>
                  </a:solidFill>
                </a:rPr>
                <a:t>Plan</a:t>
              </a:r>
            </a:p>
          </p:txBody>
        </p:sp>
        <p:sp>
          <p:nvSpPr>
            <p:cNvPr id="6" name="Rectangle 5"/>
            <p:cNvSpPr/>
            <p:nvPr/>
          </p:nvSpPr>
          <p:spPr bwMode="auto">
            <a:xfrm>
              <a:off x="4307995" y="917509"/>
              <a:ext cx="1074202" cy="234972"/>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9" name="Rectangle 8"/>
            <p:cNvSpPr/>
            <p:nvPr/>
          </p:nvSpPr>
          <p:spPr bwMode="auto">
            <a:xfrm>
              <a:off x="4313590" y="908990"/>
              <a:ext cx="1090986" cy="210312"/>
            </a:xfrm>
            <a:prstGeom prst="rect">
              <a:avLst/>
            </a:prstGeom>
            <a:solidFill>
              <a:srgbClr val="8CC6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ts val="1020"/>
                </a:lnSpc>
                <a:spcBef>
                  <a:spcPts val="0"/>
                </a:spcBef>
              </a:pPr>
              <a:r>
                <a:rPr lang="en-US" sz="1100" dirty="0">
                  <a:solidFill>
                    <a:srgbClr val="000000"/>
                  </a:solidFill>
                </a:rPr>
                <a:t>Develop</a:t>
              </a:r>
            </a:p>
          </p:txBody>
        </p:sp>
        <p:sp>
          <p:nvSpPr>
            <p:cNvPr id="14" name="Rectangle 13"/>
            <p:cNvSpPr/>
            <p:nvPr/>
          </p:nvSpPr>
          <p:spPr bwMode="auto">
            <a:xfrm>
              <a:off x="5445115" y="908990"/>
              <a:ext cx="1090986" cy="210312"/>
            </a:xfrm>
            <a:prstGeom prst="rect">
              <a:avLst/>
            </a:prstGeom>
            <a:solidFill>
              <a:srgbClr val="8CC6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ts val="1020"/>
                </a:lnSpc>
                <a:spcBef>
                  <a:spcPts val="0"/>
                </a:spcBef>
              </a:pPr>
              <a:r>
                <a:rPr lang="en-US" sz="1100" dirty="0">
                  <a:solidFill>
                    <a:srgbClr val="000000"/>
                  </a:solidFill>
                </a:rPr>
                <a:t>Develop</a:t>
              </a:r>
            </a:p>
          </p:txBody>
        </p:sp>
        <p:sp>
          <p:nvSpPr>
            <p:cNvPr id="15" name="Rectangle 14"/>
            <p:cNvSpPr/>
            <p:nvPr/>
          </p:nvSpPr>
          <p:spPr bwMode="auto">
            <a:xfrm>
              <a:off x="6576605" y="908990"/>
              <a:ext cx="1090986" cy="210312"/>
            </a:xfrm>
            <a:prstGeom prst="rect">
              <a:avLst/>
            </a:prstGeom>
            <a:solidFill>
              <a:srgbClr val="8CC6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ts val="1020"/>
                </a:lnSpc>
                <a:spcBef>
                  <a:spcPts val="0"/>
                </a:spcBef>
                <a:spcAft>
                  <a:spcPct val="0"/>
                </a:spcAft>
                <a:buClrTx/>
                <a:buSzTx/>
                <a:buFontTx/>
                <a:buNone/>
                <a:tabLst/>
              </a:pPr>
              <a:r>
                <a:rPr lang="en-US" sz="1100" dirty="0" smtClean="0">
                  <a:solidFill>
                    <a:srgbClr val="000000"/>
                  </a:solidFill>
                </a:rPr>
                <a:t>Develop</a:t>
              </a:r>
              <a:endParaRPr kumimoji="0" lang="en-US" sz="1100" b="0" i="0" u="none" strike="noStrike" cap="none" normalizeH="0" baseline="0" dirty="0" smtClean="0">
                <a:ln>
                  <a:noFill/>
                </a:ln>
                <a:solidFill>
                  <a:srgbClr val="000000"/>
                </a:solidFill>
                <a:effectLst/>
              </a:endParaRPr>
            </a:p>
          </p:txBody>
        </p:sp>
        <p:sp>
          <p:nvSpPr>
            <p:cNvPr id="16" name="Rectangle 15"/>
            <p:cNvSpPr/>
            <p:nvPr/>
          </p:nvSpPr>
          <p:spPr bwMode="auto">
            <a:xfrm>
              <a:off x="7716569" y="908993"/>
              <a:ext cx="983344" cy="206999"/>
            </a:xfrm>
            <a:prstGeom prst="rect">
              <a:avLst/>
            </a:prstGeom>
            <a:solidFill>
              <a:srgbClr val="00B2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ts val="1020"/>
                </a:lnSpc>
                <a:spcBef>
                  <a:spcPts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Test/Fix/Test</a:t>
              </a:r>
            </a:p>
          </p:txBody>
        </p:sp>
        <p:sp>
          <p:nvSpPr>
            <p:cNvPr id="11" name="TextBox 10"/>
            <p:cNvSpPr txBox="1"/>
            <p:nvPr/>
          </p:nvSpPr>
          <p:spPr>
            <a:xfrm>
              <a:off x="4522070" y="1068555"/>
              <a:ext cx="662888" cy="253916"/>
            </a:xfrm>
            <a:prstGeom prst="rect">
              <a:avLst/>
            </a:prstGeom>
            <a:noFill/>
          </p:spPr>
          <p:txBody>
            <a:bodyPr wrap="none" rtlCol="0">
              <a:spAutoFit/>
            </a:bodyPr>
            <a:lstStyle/>
            <a:p>
              <a:r>
                <a:rPr lang="en-US" sz="1050" dirty="0" smtClean="0"/>
                <a:t>4 weeks</a:t>
              </a:r>
              <a:endParaRPr lang="en-US" sz="1050" dirty="0"/>
            </a:p>
          </p:txBody>
        </p:sp>
        <p:sp>
          <p:nvSpPr>
            <p:cNvPr id="18" name="TextBox 17"/>
            <p:cNvSpPr txBox="1"/>
            <p:nvPr/>
          </p:nvSpPr>
          <p:spPr>
            <a:xfrm>
              <a:off x="5667548" y="1068555"/>
              <a:ext cx="662888" cy="253916"/>
            </a:xfrm>
            <a:prstGeom prst="rect">
              <a:avLst/>
            </a:prstGeom>
            <a:noFill/>
          </p:spPr>
          <p:txBody>
            <a:bodyPr wrap="none" rtlCol="0">
              <a:spAutoFit/>
            </a:bodyPr>
            <a:lstStyle/>
            <a:p>
              <a:r>
                <a:rPr lang="en-US" sz="1050" dirty="0" smtClean="0"/>
                <a:t>4 weeks</a:t>
              </a:r>
              <a:endParaRPr lang="en-US" sz="1050" dirty="0"/>
            </a:p>
          </p:txBody>
        </p:sp>
        <p:sp>
          <p:nvSpPr>
            <p:cNvPr id="19" name="TextBox 18"/>
            <p:cNvSpPr txBox="1"/>
            <p:nvPr/>
          </p:nvSpPr>
          <p:spPr>
            <a:xfrm>
              <a:off x="6813024" y="1068555"/>
              <a:ext cx="662888" cy="253916"/>
            </a:xfrm>
            <a:prstGeom prst="rect">
              <a:avLst/>
            </a:prstGeom>
            <a:noFill/>
          </p:spPr>
          <p:txBody>
            <a:bodyPr wrap="none" rtlCol="0">
              <a:spAutoFit/>
            </a:bodyPr>
            <a:lstStyle/>
            <a:p>
              <a:r>
                <a:rPr lang="en-US" sz="1050" dirty="0" smtClean="0"/>
                <a:t>4 weeks</a:t>
              </a:r>
              <a:endParaRPr lang="en-US" sz="1050" dirty="0"/>
            </a:p>
          </p:txBody>
        </p:sp>
        <p:sp>
          <p:nvSpPr>
            <p:cNvPr id="20" name="TextBox 19"/>
            <p:cNvSpPr txBox="1"/>
            <p:nvPr/>
          </p:nvSpPr>
          <p:spPr>
            <a:xfrm>
              <a:off x="3567228" y="668446"/>
              <a:ext cx="740148" cy="276999"/>
            </a:xfrm>
            <a:prstGeom prst="rect">
              <a:avLst/>
            </a:prstGeom>
            <a:noFill/>
          </p:spPr>
          <p:txBody>
            <a:bodyPr wrap="none" rtlCol="0">
              <a:spAutoFit/>
            </a:bodyPr>
            <a:lstStyle/>
            <a:p>
              <a:r>
                <a:rPr lang="en-US" sz="1200" dirty="0" err="1" smtClean="0"/>
                <a:t>Warmup</a:t>
              </a:r>
              <a:endParaRPr lang="en-US" sz="1200" dirty="0"/>
            </a:p>
          </p:txBody>
        </p:sp>
        <p:sp>
          <p:nvSpPr>
            <p:cNvPr id="21" name="TextBox 20"/>
            <p:cNvSpPr txBox="1"/>
            <p:nvPr/>
          </p:nvSpPr>
          <p:spPr>
            <a:xfrm>
              <a:off x="4518194" y="668446"/>
              <a:ext cx="695705" cy="276999"/>
            </a:xfrm>
            <a:prstGeom prst="rect">
              <a:avLst/>
            </a:prstGeom>
            <a:noFill/>
          </p:spPr>
          <p:txBody>
            <a:bodyPr wrap="none" rtlCol="0">
              <a:spAutoFit/>
            </a:bodyPr>
            <a:lstStyle/>
            <a:p>
              <a:r>
                <a:rPr lang="en-US" sz="1200" dirty="0" smtClean="0"/>
                <a:t>Sprint 1</a:t>
              </a:r>
              <a:endParaRPr lang="en-US" sz="1200" dirty="0"/>
            </a:p>
          </p:txBody>
        </p:sp>
        <p:sp>
          <p:nvSpPr>
            <p:cNvPr id="22" name="TextBox 21"/>
            <p:cNvSpPr txBox="1"/>
            <p:nvPr/>
          </p:nvSpPr>
          <p:spPr>
            <a:xfrm>
              <a:off x="5694446" y="668446"/>
              <a:ext cx="695705" cy="276999"/>
            </a:xfrm>
            <a:prstGeom prst="rect">
              <a:avLst/>
            </a:prstGeom>
            <a:noFill/>
          </p:spPr>
          <p:txBody>
            <a:bodyPr wrap="none" rtlCol="0">
              <a:spAutoFit/>
            </a:bodyPr>
            <a:lstStyle/>
            <a:p>
              <a:r>
                <a:rPr lang="en-US" sz="1200" dirty="0" smtClean="0"/>
                <a:t>Sprint 2</a:t>
              </a:r>
              <a:endParaRPr lang="en-US" sz="1200" dirty="0"/>
            </a:p>
          </p:txBody>
        </p:sp>
        <p:sp>
          <p:nvSpPr>
            <p:cNvPr id="23" name="TextBox 22"/>
            <p:cNvSpPr txBox="1"/>
            <p:nvPr/>
          </p:nvSpPr>
          <p:spPr>
            <a:xfrm>
              <a:off x="7754024" y="668446"/>
              <a:ext cx="895727" cy="276999"/>
            </a:xfrm>
            <a:prstGeom prst="rect">
              <a:avLst/>
            </a:prstGeom>
            <a:noFill/>
          </p:spPr>
          <p:txBody>
            <a:bodyPr wrap="none" rtlCol="0">
              <a:spAutoFit/>
            </a:bodyPr>
            <a:lstStyle/>
            <a:p>
              <a:r>
                <a:rPr lang="en-US" sz="1200" dirty="0" smtClean="0"/>
                <a:t>End Game</a:t>
              </a:r>
              <a:endParaRPr lang="en-US" sz="1200" dirty="0"/>
            </a:p>
          </p:txBody>
        </p:sp>
        <p:sp>
          <p:nvSpPr>
            <p:cNvPr id="24" name="TextBox 23"/>
            <p:cNvSpPr txBox="1"/>
            <p:nvPr/>
          </p:nvSpPr>
          <p:spPr>
            <a:xfrm>
              <a:off x="6951902" y="668446"/>
              <a:ext cx="376637" cy="276999"/>
            </a:xfrm>
            <a:prstGeom prst="rect">
              <a:avLst/>
            </a:prstGeom>
            <a:noFill/>
          </p:spPr>
          <p:txBody>
            <a:bodyPr wrap="none" rtlCol="0">
              <a:spAutoFit/>
            </a:bodyPr>
            <a:lstStyle/>
            <a:p>
              <a:r>
                <a:rPr lang="en-US" sz="1200" i="1" dirty="0" smtClean="0"/>
                <a:t>…</a:t>
              </a:r>
              <a:endParaRPr lang="en-US" sz="1200" i="1" dirty="0"/>
            </a:p>
          </p:txBody>
        </p:sp>
        <p:grpSp>
          <p:nvGrpSpPr>
            <p:cNvPr id="17" name="Group 16"/>
            <p:cNvGrpSpPr/>
            <p:nvPr/>
          </p:nvGrpSpPr>
          <p:grpSpPr>
            <a:xfrm>
              <a:off x="4045047" y="1763641"/>
              <a:ext cx="3519053" cy="783660"/>
              <a:chOff x="5046510" y="1467130"/>
              <a:chExt cx="3519053" cy="783660"/>
            </a:xfrm>
          </p:grpSpPr>
          <p:sp>
            <p:nvSpPr>
              <p:cNvPr id="26" name="Rectangle 25"/>
              <p:cNvSpPr/>
              <p:nvPr/>
            </p:nvSpPr>
            <p:spPr bwMode="auto">
              <a:xfrm>
                <a:off x="5054818" y="1587279"/>
                <a:ext cx="1090986" cy="210312"/>
              </a:xfrm>
              <a:prstGeom prst="rect">
                <a:avLst/>
              </a:prstGeom>
              <a:solidFill>
                <a:srgbClr val="8CC6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ts val="1020"/>
                  </a:lnSpc>
                  <a:spcBef>
                    <a:spcPts val="0"/>
                  </a:spcBef>
                </a:pPr>
                <a:r>
                  <a:rPr lang="en-US" sz="1100" dirty="0">
                    <a:solidFill>
                      <a:srgbClr val="000000"/>
                    </a:solidFill>
                  </a:rPr>
                  <a:t>Develop</a:t>
                </a:r>
              </a:p>
            </p:txBody>
          </p:sp>
          <p:sp>
            <p:nvSpPr>
              <p:cNvPr id="27" name="Rectangle 26"/>
              <p:cNvSpPr/>
              <p:nvPr/>
            </p:nvSpPr>
            <p:spPr bwMode="auto">
              <a:xfrm>
                <a:off x="6186308" y="1587279"/>
                <a:ext cx="1090986" cy="210312"/>
              </a:xfrm>
              <a:prstGeom prst="rect">
                <a:avLst/>
              </a:prstGeom>
              <a:solidFill>
                <a:srgbClr val="8CC6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ts val="1020"/>
                  </a:lnSpc>
                  <a:spcBef>
                    <a:spcPts val="0"/>
                  </a:spcBef>
                  <a:spcAft>
                    <a:spcPct val="0"/>
                  </a:spcAft>
                  <a:buClrTx/>
                  <a:buSzTx/>
                  <a:buFontTx/>
                  <a:buNone/>
                  <a:tabLst/>
                </a:pPr>
                <a:r>
                  <a:rPr lang="en-US" sz="1100" dirty="0" smtClean="0">
                    <a:solidFill>
                      <a:srgbClr val="000000"/>
                    </a:solidFill>
                  </a:rPr>
                  <a:t>Develop</a:t>
                </a:r>
                <a:endParaRPr kumimoji="0" lang="en-US" sz="1100" b="0" i="0" u="none" strike="noStrike" cap="none" normalizeH="0" baseline="0" dirty="0" smtClean="0">
                  <a:ln>
                    <a:noFill/>
                  </a:ln>
                  <a:solidFill>
                    <a:srgbClr val="000000"/>
                  </a:solidFill>
                  <a:effectLst/>
                </a:endParaRPr>
              </a:p>
            </p:txBody>
          </p:sp>
          <p:sp>
            <p:nvSpPr>
              <p:cNvPr id="28" name="Rectangle 27"/>
              <p:cNvSpPr/>
              <p:nvPr/>
            </p:nvSpPr>
            <p:spPr bwMode="auto">
              <a:xfrm>
                <a:off x="7326272" y="1592874"/>
                <a:ext cx="983344" cy="206999"/>
              </a:xfrm>
              <a:prstGeom prst="rect">
                <a:avLst/>
              </a:prstGeom>
              <a:solidFill>
                <a:srgbClr val="00B2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ts val="1020"/>
                  </a:lnSpc>
                  <a:spcBef>
                    <a:spcPts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Test/Fix</a:t>
                </a:r>
              </a:p>
            </p:txBody>
          </p:sp>
          <p:sp>
            <p:nvSpPr>
              <p:cNvPr id="29" name="Rectangle 28"/>
              <p:cNvSpPr/>
              <p:nvPr/>
            </p:nvSpPr>
            <p:spPr bwMode="auto">
              <a:xfrm>
                <a:off x="5046510" y="1818510"/>
                <a:ext cx="3270036" cy="206999"/>
              </a:xfrm>
              <a:prstGeom prst="rect">
                <a:avLst/>
              </a:prstGeom>
              <a:solidFill>
                <a:srgbClr val="00B2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ts val="1020"/>
                  </a:lnSpc>
                  <a:spcBef>
                    <a:spcPts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Test</a:t>
                </a:r>
              </a:p>
            </p:txBody>
          </p:sp>
          <p:sp>
            <p:nvSpPr>
              <p:cNvPr id="12" name="4-Point Star 11"/>
              <p:cNvSpPr>
                <a:spLocks noChangeAspect="1"/>
              </p:cNvSpPr>
              <p:nvPr/>
            </p:nvSpPr>
            <p:spPr bwMode="auto">
              <a:xfrm>
                <a:off x="8246740" y="1467130"/>
                <a:ext cx="166423" cy="163641"/>
              </a:xfrm>
              <a:prstGeom prst="star4">
                <a:avLst/>
              </a:prstGeom>
              <a:solidFill>
                <a:srgbClr val="FFFF00"/>
              </a:solidFill>
              <a:ln w="9525" cap="flat" cmpd="sng" algn="ctr">
                <a:noFill/>
                <a:prstDash val="solid"/>
                <a:round/>
                <a:headEnd type="none" w="med" len="med"/>
                <a:tailEnd type="none" w="med" len="med"/>
              </a:ln>
              <a:effectLst>
                <a:glow rad="50800">
                  <a:schemeClr val="bg2">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31" name="4-Point Star 30"/>
              <p:cNvSpPr>
                <a:spLocks noChangeAspect="1"/>
              </p:cNvSpPr>
              <p:nvPr/>
            </p:nvSpPr>
            <p:spPr bwMode="auto">
              <a:xfrm>
                <a:off x="6077299" y="1467130"/>
                <a:ext cx="166423" cy="163641"/>
              </a:xfrm>
              <a:prstGeom prst="star4">
                <a:avLst>
                  <a:gd name="adj" fmla="val 15919"/>
                </a:avLst>
              </a:prstGeom>
              <a:solidFill>
                <a:srgbClr val="FFFF00"/>
              </a:solidFill>
              <a:ln w="9525" cap="flat" cmpd="sng" algn="ctr">
                <a:noFill/>
                <a:prstDash val="solid"/>
                <a:round/>
                <a:headEnd type="none" w="med" len="med"/>
                <a:tailEnd type="none" w="med" len="med"/>
              </a:ln>
              <a:effectLst>
                <a:glow rad="50800">
                  <a:schemeClr val="bg2">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33" name="4-Point Star 32"/>
              <p:cNvSpPr>
                <a:spLocks noChangeAspect="1"/>
              </p:cNvSpPr>
              <p:nvPr/>
            </p:nvSpPr>
            <p:spPr bwMode="auto">
              <a:xfrm>
                <a:off x="7208788" y="1467130"/>
                <a:ext cx="166423" cy="163641"/>
              </a:xfrm>
              <a:prstGeom prst="star4">
                <a:avLst>
                  <a:gd name="adj" fmla="val 15919"/>
                </a:avLst>
              </a:prstGeom>
              <a:solidFill>
                <a:srgbClr val="FFFF00"/>
              </a:solidFill>
              <a:ln w="9525" cap="flat" cmpd="sng" algn="ctr">
                <a:noFill/>
                <a:prstDash val="solid"/>
                <a:round/>
                <a:headEnd type="none" w="med" len="med"/>
                <a:tailEnd type="none" w="med" len="med"/>
              </a:ln>
              <a:effectLst>
                <a:glow rad="50800">
                  <a:schemeClr val="bg2">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34" name="4-Point Star 33"/>
              <p:cNvSpPr>
                <a:spLocks noChangeAspect="1"/>
              </p:cNvSpPr>
              <p:nvPr/>
            </p:nvSpPr>
            <p:spPr bwMode="auto">
              <a:xfrm>
                <a:off x="8399140" y="1619530"/>
                <a:ext cx="166423" cy="163641"/>
              </a:xfrm>
              <a:prstGeom prst="star4">
                <a:avLst/>
              </a:prstGeom>
              <a:solidFill>
                <a:srgbClr val="FFFF00"/>
              </a:solidFill>
              <a:ln w="9525" cap="flat" cmpd="sng" algn="ctr">
                <a:noFill/>
                <a:prstDash val="solid"/>
                <a:round/>
                <a:headEnd type="none" w="med" len="med"/>
                <a:tailEnd type="none" w="med" len="med"/>
              </a:ln>
              <a:effectLst>
                <a:glow rad="50800">
                  <a:schemeClr val="bg2">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35" name="Rectangle 34"/>
              <p:cNvSpPr/>
              <p:nvPr/>
            </p:nvSpPr>
            <p:spPr bwMode="auto">
              <a:xfrm>
                <a:off x="7473077" y="2043791"/>
                <a:ext cx="983344" cy="206999"/>
              </a:xfrm>
              <a:prstGeom prst="rect">
                <a:avLst/>
              </a:prstGeom>
              <a:solidFill>
                <a:srgbClr val="00B0D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ts val="1020"/>
                  </a:lnSpc>
                  <a:spcBef>
                    <a:spcPts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Plan</a:t>
                </a:r>
              </a:p>
            </p:txBody>
          </p:sp>
        </p:grpSp>
        <p:sp>
          <p:nvSpPr>
            <p:cNvPr id="30" name="TextBox 29"/>
            <p:cNvSpPr txBox="1"/>
            <p:nvPr/>
          </p:nvSpPr>
          <p:spPr>
            <a:xfrm>
              <a:off x="7526515" y="1846207"/>
              <a:ext cx="1065616" cy="276999"/>
            </a:xfrm>
            <a:prstGeom prst="rect">
              <a:avLst/>
            </a:prstGeom>
            <a:noFill/>
          </p:spPr>
          <p:txBody>
            <a:bodyPr wrap="none" rtlCol="0">
              <a:spAutoFit/>
            </a:bodyPr>
            <a:lstStyle/>
            <a:p>
              <a:r>
                <a:rPr lang="en-US" sz="1200" dirty="0" smtClean="0"/>
                <a:t>retrospective</a:t>
              </a:r>
              <a:endParaRPr lang="en-US" sz="1200" dirty="0"/>
            </a:p>
          </p:txBody>
        </p:sp>
        <p:sp>
          <p:nvSpPr>
            <p:cNvPr id="38" name="TextBox 37"/>
            <p:cNvSpPr txBox="1"/>
            <p:nvPr/>
          </p:nvSpPr>
          <p:spPr>
            <a:xfrm>
              <a:off x="4200630" y="1632061"/>
              <a:ext cx="695705" cy="276999"/>
            </a:xfrm>
            <a:prstGeom prst="rect">
              <a:avLst/>
            </a:prstGeom>
            <a:noFill/>
          </p:spPr>
          <p:txBody>
            <a:bodyPr wrap="none" rtlCol="0">
              <a:spAutoFit/>
            </a:bodyPr>
            <a:lstStyle/>
            <a:p>
              <a:r>
                <a:rPr lang="en-US" sz="1200" dirty="0" smtClean="0"/>
                <a:t>Sprint 1</a:t>
              </a:r>
              <a:endParaRPr lang="en-US" sz="1200" dirty="0"/>
            </a:p>
          </p:txBody>
        </p:sp>
        <p:sp>
          <p:nvSpPr>
            <p:cNvPr id="39" name="TextBox 38"/>
            <p:cNvSpPr txBox="1"/>
            <p:nvPr/>
          </p:nvSpPr>
          <p:spPr>
            <a:xfrm>
              <a:off x="5376880" y="1632061"/>
              <a:ext cx="695705" cy="276999"/>
            </a:xfrm>
            <a:prstGeom prst="rect">
              <a:avLst/>
            </a:prstGeom>
            <a:noFill/>
          </p:spPr>
          <p:txBody>
            <a:bodyPr wrap="none" rtlCol="0">
              <a:spAutoFit/>
            </a:bodyPr>
            <a:lstStyle/>
            <a:p>
              <a:r>
                <a:rPr lang="en-US" sz="1200" dirty="0" smtClean="0"/>
                <a:t>Sprint 2</a:t>
              </a:r>
              <a:endParaRPr lang="en-US" sz="1200" dirty="0"/>
            </a:p>
          </p:txBody>
        </p:sp>
        <p:sp>
          <p:nvSpPr>
            <p:cNvPr id="40" name="TextBox 39"/>
            <p:cNvSpPr txBox="1"/>
            <p:nvPr/>
          </p:nvSpPr>
          <p:spPr>
            <a:xfrm>
              <a:off x="6395827" y="1637655"/>
              <a:ext cx="895727" cy="276999"/>
            </a:xfrm>
            <a:prstGeom prst="rect">
              <a:avLst/>
            </a:prstGeom>
            <a:noFill/>
          </p:spPr>
          <p:txBody>
            <a:bodyPr wrap="none" rtlCol="0">
              <a:spAutoFit/>
            </a:bodyPr>
            <a:lstStyle/>
            <a:p>
              <a:r>
                <a:rPr lang="en-US" sz="1200" dirty="0" smtClean="0"/>
                <a:t>End Game</a:t>
              </a:r>
              <a:endParaRPr lang="en-US" sz="1200" dirty="0"/>
            </a:p>
          </p:txBody>
        </p:sp>
        <p:sp>
          <p:nvSpPr>
            <p:cNvPr id="43" name="TextBox 42"/>
            <p:cNvSpPr txBox="1"/>
            <p:nvPr/>
          </p:nvSpPr>
          <p:spPr>
            <a:xfrm>
              <a:off x="5478665" y="2267133"/>
              <a:ext cx="662888" cy="253916"/>
            </a:xfrm>
            <a:prstGeom prst="rect">
              <a:avLst/>
            </a:prstGeom>
            <a:noFill/>
          </p:spPr>
          <p:txBody>
            <a:bodyPr wrap="none" rtlCol="0">
              <a:spAutoFit/>
            </a:bodyPr>
            <a:lstStyle/>
            <a:p>
              <a:r>
                <a:rPr lang="en-US" sz="1050" dirty="0" smtClean="0"/>
                <a:t>4 weeks</a:t>
              </a:r>
              <a:endParaRPr lang="en-US" sz="1050" dirty="0"/>
            </a:p>
          </p:txBody>
        </p:sp>
        <p:sp>
          <p:nvSpPr>
            <p:cNvPr id="44" name="TextBox 43"/>
            <p:cNvSpPr txBox="1"/>
            <p:nvPr/>
          </p:nvSpPr>
          <p:spPr>
            <a:xfrm>
              <a:off x="4293908" y="2267133"/>
              <a:ext cx="662888" cy="253916"/>
            </a:xfrm>
            <a:prstGeom prst="rect">
              <a:avLst/>
            </a:prstGeom>
            <a:noFill/>
          </p:spPr>
          <p:txBody>
            <a:bodyPr wrap="none" rtlCol="0">
              <a:spAutoFit/>
            </a:bodyPr>
            <a:lstStyle/>
            <a:p>
              <a:r>
                <a:rPr lang="en-US" sz="1050" dirty="0" smtClean="0"/>
                <a:t>4 weeks</a:t>
              </a:r>
              <a:endParaRPr lang="en-US" sz="1050" dirty="0"/>
            </a:p>
          </p:txBody>
        </p:sp>
      </p:grpSp>
      <p:sp>
        <p:nvSpPr>
          <p:cNvPr id="36" name="TextBox 35"/>
          <p:cNvSpPr txBox="1"/>
          <p:nvPr/>
        </p:nvSpPr>
        <p:spPr>
          <a:xfrm>
            <a:off x="4358617" y="3567212"/>
            <a:ext cx="3804839" cy="1133644"/>
          </a:xfrm>
          <a:prstGeom prst="rect">
            <a:avLst/>
          </a:prstGeom>
          <a:noFill/>
        </p:spPr>
        <p:txBody>
          <a:bodyPr wrap="square" rtlCol="0">
            <a:spAutoFit/>
          </a:bodyPr>
          <a:lstStyle/>
          <a:p>
            <a:pPr marL="285750" indent="-285750" algn="l">
              <a:spcBef>
                <a:spcPts val="700"/>
              </a:spcBef>
              <a:buFont typeface="Wingdings" panose="05000000000000000000" pitchFamily="2" charset="2"/>
              <a:buChar char="§"/>
            </a:pPr>
            <a:r>
              <a:rPr lang="en-US" sz="1400" dirty="0"/>
              <a:t>Quarterly Releases</a:t>
            </a:r>
          </a:p>
          <a:p>
            <a:pPr marL="285750" indent="-285750" algn="l">
              <a:spcBef>
                <a:spcPts val="700"/>
              </a:spcBef>
              <a:buFont typeface="Wingdings" panose="05000000000000000000" pitchFamily="2" charset="2"/>
              <a:buChar char="§"/>
            </a:pPr>
            <a:r>
              <a:rPr lang="en-US" sz="1400" dirty="0"/>
              <a:t>Ship ready with each Sprint</a:t>
            </a:r>
          </a:p>
          <a:p>
            <a:pPr marL="285750" indent="-285750" algn="l">
              <a:spcBef>
                <a:spcPts val="700"/>
              </a:spcBef>
              <a:buFont typeface="Wingdings" panose="05000000000000000000" pitchFamily="2" charset="2"/>
              <a:buChar char="§"/>
            </a:pPr>
            <a:r>
              <a:rPr lang="en-US" sz="1400" dirty="0" smtClean="0"/>
              <a:t>Creat</a:t>
            </a:r>
            <a:r>
              <a:rPr lang="en-US" sz="1400" dirty="0" smtClean="0"/>
              <a:t>e a culture committed to automating everything… </a:t>
            </a:r>
            <a:endParaRPr lang="en-US" sz="1400" dirty="0"/>
          </a:p>
        </p:txBody>
      </p:sp>
      <p:sp>
        <p:nvSpPr>
          <p:cNvPr id="49" name="Down Arrow 48"/>
          <p:cNvSpPr/>
          <p:nvPr/>
        </p:nvSpPr>
        <p:spPr bwMode="auto">
          <a:xfrm>
            <a:off x="6109335" y="2127885"/>
            <a:ext cx="107556" cy="204672"/>
          </a:xfrm>
          <a:prstGeom prst="downArrow">
            <a:avLst>
              <a:gd name="adj1" fmla="val 50000"/>
              <a:gd name="adj2" fmla="val 62398"/>
            </a:avLst>
          </a:prstGeom>
          <a:solidFill>
            <a:srgbClr val="0064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lnSpc>
                <a:spcPct val="90000"/>
              </a:lnSpc>
            </a:pPr>
            <a:endParaRPr lang="en-US" sz="2200">
              <a:solidFill>
                <a:schemeClr val="hlink"/>
              </a:solidFill>
            </a:endParaRPr>
          </a:p>
        </p:txBody>
      </p:sp>
      <p:sp>
        <p:nvSpPr>
          <p:cNvPr id="50" name="Title 49"/>
          <p:cNvSpPr>
            <a:spLocks noGrp="1"/>
          </p:cNvSpPr>
          <p:nvPr>
            <p:ph type="title"/>
          </p:nvPr>
        </p:nvSpPr>
        <p:spPr/>
        <p:txBody>
          <a:bodyPr/>
          <a:lstStyle/>
          <a:p>
            <a:r>
              <a:rPr lang="en-US" dirty="0"/>
              <a:t>Continuously </a:t>
            </a:r>
            <a:r>
              <a:rPr lang="en-US" dirty="0" smtClean="0"/>
              <a:t>Test Using Automation </a:t>
            </a:r>
            <a:r>
              <a:rPr lang="en-US" dirty="0"/>
              <a:t>and </a:t>
            </a:r>
            <a:r>
              <a:rPr lang="en-US" dirty="0" smtClean="0"/>
              <a:t>Virtualization </a:t>
            </a:r>
            <a:endParaRPr lang="en-US" dirty="0"/>
          </a:p>
        </p:txBody>
      </p:sp>
    </p:spTree>
    <p:extLst>
      <p:ext uri="{BB962C8B-B14F-4D97-AF65-F5344CB8AC3E}">
        <p14:creationId xmlns:p14="http://schemas.microsoft.com/office/powerpoint/2010/main" val="3265903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Straight Arrow Connector 88"/>
          <p:cNvCxnSpPr/>
          <p:nvPr/>
        </p:nvCxnSpPr>
        <p:spPr bwMode="auto">
          <a:xfrm>
            <a:off x="2133600" y="2445470"/>
            <a:ext cx="627380" cy="1"/>
          </a:xfrm>
          <a:prstGeom prst="straightConnector1">
            <a:avLst/>
          </a:prstGeom>
          <a:noFill/>
          <a:ln w="12700">
            <a:solidFill>
              <a:schemeClr val="tx1"/>
            </a:solidFill>
            <a:tailEnd type="triangle"/>
          </a:ln>
          <a:effectLst/>
          <a:extLst>
            <a:ext uri="{909E8E84-426E-40dd-AFC4-6F175D3DCCD1}">
              <a14:hiddenFill xmlns:a14="http://schemas.microsoft.com/office/drawing/2010/main">
                <a:solidFill>
                  <a:schemeClr val="accent1"/>
                </a:solidFill>
              </a14:hiddenFill>
            </a:ext>
          </a:extLst>
        </p:spPr>
      </p:cxnSp>
      <p:sp>
        <p:nvSpPr>
          <p:cNvPr id="62" name="Line Callout 1 61"/>
          <p:cNvSpPr>
            <a:spLocks/>
          </p:cNvSpPr>
          <p:nvPr/>
        </p:nvSpPr>
        <p:spPr bwMode="auto">
          <a:xfrm>
            <a:off x="2057400" y="1091974"/>
            <a:ext cx="3200400" cy="185903"/>
          </a:xfrm>
          <a:prstGeom prst="borderCallout1">
            <a:avLst>
              <a:gd name="adj1" fmla="val 51235"/>
              <a:gd name="adj2" fmla="val -359"/>
              <a:gd name="adj3" fmla="val 653473"/>
              <a:gd name="adj4" fmla="val -5892"/>
            </a:avLst>
          </a:prstGeom>
          <a:solidFill>
            <a:srgbClr val="99CCFF"/>
          </a:solidFill>
          <a:ln w="9525">
            <a:noFill/>
            <a:miter lim="800000"/>
            <a:headEnd/>
            <a:tailEnd/>
          </a:ln>
          <a:effectLst/>
        </p:spPr>
        <p:txBody>
          <a:bodyPr tIns="0" anchor="ctr" anchorCtr="0"/>
          <a:lstStyle/>
          <a:p>
            <a:pPr>
              <a:lnSpc>
                <a:spcPct val="90000"/>
              </a:lnSpc>
            </a:pPr>
            <a:r>
              <a:rPr lang="en-US" sz="1200" dirty="0"/>
              <a:t>Executes 10000s of </a:t>
            </a:r>
            <a:r>
              <a:rPr lang="en-US" sz="1200" dirty="0" err="1" smtClean="0"/>
              <a:t>Junits</a:t>
            </a:r>
            <a:r>
              <a:rPr lang="en-US" sz="1200" dirty="0" smtClean="0"/>
              <a:t> &amp; security scans</a:t>
            </a:r>
            <a:endParaRPr lang="en-US" sz="1200" dirty="0"/>
          </a:p>
        </p:txBody>
      </p:sp>
      <p:sp>
        <p:nvSpPr>
          <p:cNvPr id="13469" name="Rounded Rectangle 13468"/>
          <p:cNvSpPr/>
          <p:nvPr/>
        </p:nvSpPr>
        <p:spPr bwMode="auto">
          <a:xfrm>
            <a:off x="276225" y="1909255"/>
            <a:ext cx="915995" cy="1037035"/>
          </a:xfrm>
          <a:prstGeom prst="roundRect">
            <a:avLst/>
          </a:prstGeom>
          <a:solidFill>
            <a:srgbClr val="00B2EF"/>
          </a:solidFill>
          <a:ln>
            <a:noFill/>
          </a:ln>
          <a:effectLst/>
          <a:extLst/>
        </p:spPr>
        <p:style>
          <a:lnRef idx="1">
            <a:schemeClr val="accent1"/>
          </a:lnRef>
          <a:fillRef idx="3">
            <a:schemeClr val="accent1"/>
          </a:fillRef>
          <a:effectRef idx="2">
            <a:schemeClr val="accent1"/>
          </a:effectRef>
          <a:fontRef idx="minor">
            <a:schemeClr val="lt1"/>
          </a:fontRef>
        </p:style>
        <p:txBody>
          <a:bodyPr tIns="0"/>
          <a:lstStyle/>
          <a:p>
            <a:pPr algn="ctr">
              <a:lnSpc>
                <a:spcPct val="90000"/>
              </a:lnSpc>
              <a:defRPr/>
            </a:pPr>
            <a:r>
              <a:rPr lang="en-CA" sz="1200" dirty="0">
                <a:solidFill>
                  <a:srgbClr val="FFFFFF"/>
                </a:solidFill>
                <a:latin typeface="Arial" charset="0"/>
                <a:ea typeface="ＭＳ Ｐゴシック" charset="0"/>
              </a:rPr>
              <a:t>Develop</a:t>
            </a:r>
          </a:p>
        </p:txBody>
      </p:sp>
      <p:sp>
        <p:nvSpPr>
          <p:cNvPr id="109" name="Rounded Rectangle 108"/>
          <p:cNvSpPr/>
          <p:nvPr/>
        </p:nvSpPr>
        <p:spPr bwMode="auto">
          <a:xfrm>
            <a:off x="2762251" y="1805378"/>
            <a:ext cx="2835275" cy="1277829"/>
          </a:xfrm>
          <a:prstGeom prst="roundRect">
            <a:avLst/>
          </a:prstGeom>
          <a:solidFill>
            <a:srgbClr val="00B2EF"/>
          </a:solidFill>
          <a:ln w="9525" cap="flat" cmpd="sng" algn="ctr">
            <a:noFill/>
            <a:prstDash val="solid"/>
            <a:round/>
            <a:headEnd type="none" w="med" len="med"/>
            <a:tailEnd type="none" w="med" len="med"/>
          </a:ln>
          <a:effectLst/>
          <a:extLst/>
        </p:spPr>
        <p:style>
          <a:lnRef idx="1">
            <a:schemeClr val="accent1"/>
          </a:lnRef>
          <a:fillRef idx="3">
            <a:schemeClr val="accent1"/>
          </a:fillRef>
          <a:effectRef idx="2">
            <a:schemeClr val="accent1"/>
          </a:effectRef>
          <a:fontRef idx="minor">
            <a:schemeClr val="lt1"/>
          </a:fontRef>
        </p:style>
        <p:txBody>
          <a:bodyPr tIns="0"/>
          <a:lstStyle/>
          <a:p>
            <a:pPr algn="ctr">
              <a:lnSpc>
                <a:spcPct val="90000"/>
              </a:lnSpc>
              <a:defRPr/>
            </a:pPr>
            <a:r>
              <a:rPr lang="en-CA" sz="1200" dirty="0">
                <a:solidFill>
                  <a:srgbClr val="FFFFFF"/>
                </a:solidFill>
                <a:latin typeface="Arial" charset="0"/>
                <a:ea typeface="ＭＳ Ｐゴシック" charset="0"/>
              </a:rPr>
              <a:t>Test (continuous)</a:t>
            </a:r>
          </a:p>
        </p:txBody>
      </p:sp>
      <p:sp>
        <p:nvSpPr>
          <p:cNvPr id="110" name="Rounded Rectangle 109"/>
          <p:cNvSpPr/>
          <p:nvPr/>
        </p:nvSpPr>
        <p:spPr bwMode="auto">
          <a:xfrm>
            <a:off x="5722938" y="1808775"/>
            <a:ext cx="1549400" cy="1300627"/>
          </a:xfrm>
          <a:prstGeom prst="roundRect">
            <a:avLst/>
          </a:prstGeom>
          <a:solidFill>
            <a:srgbClr val="00B2EF"/>
          </a:solidFill>
          <a:ln w="9525" cap="flat" cmpd="sng" algn="ctr">
            <a:noFill/>
            <a:prstDash val="solid"/>
            <a:round/>
            <a:headEnd type="none" w="med" len="med"/>
            <a:tailEnd type="none" w="med" len="med"/>
          </a:ln>
          <a:effectLst/>
          <a:extLst/>
        </p:spPr>
        <p:style>
          <a:lnRef idx="1">
            <a:schemeClr val="accent1"/>
          </a:lnRef>
          <a:fillRef idx="3">
            <a:schemeClr val="accent1"/>
          </a:fillRef>
          <a:effectRef idx="2">
            <a:schemeClr val="accent1"/>
          </a:effectRef>
          <a:fontRef idx="minor">
            <a:schemeClr val="lt1"/>
          </a:fontRef>
        </p:style>
        <p:txBody>
          <a:bodyPr tIns="0"/>
          <a:lstStyle/>
          <a:p>
            <a:pPr algn="ctr">
              <a:lnSpc>
                <a:spcPct val="90000"/>
              </a:lnSpc>
              <a:defRPr/>
            </a:pPr>
            <a:r>
              <a:rPr lang="en-CA" sz="1200" dirty="0">
                <a:solidFill>
                  <a:srgbClr val="FFFFFF"/>
                </a:solidFill>
                <a:latin typeface="Arial" charset="0"/>
                <a:ea typeface="ＭＳ Ｐゴシック" charset="0"/>
              </a:rPr>
              <a:t>Interactive Testing</a:t>
            </a:r>
          </a:p>
        </p:txBody>
      </p:sp>
      <p:sp>
        <p:nvSpPr>
          <p:cNvPr id="113" name="Rounded Rectangle 112"/>
          <p:cNvSpPr/>
          <p:nvPr/>
        </p:nvSpPr>
        <p:spPr bwMode="auto">
          <a:xfrm>
            <a:off x="5889628" y="2130712"/>
            <a:ext cx="1198563" cy="203597"/>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anchor="ctr"/>
          <a:lstStyle/>
          <a:p>
            <a:pPr algn="ctr">
              <a:lnSpc>
                <a:spcPct val="90000"/>
              </a:lnSpc>
              <a:defRPr/>
            </a:pPr>
            <a:r>
              <a:rPr lang="en-CA" sz="1000" dirty="0">
                <a:solidFill>
                  <a:srgbClr val="000000"/>
                </a:solidFill>
                <a:latin typeface="Arial" charset="0"/>
                <a:ea typeface="ＭＳ Ｐゴシック" charset="0"/>
              </a:rPr>
              <a:t>Usability Test</a:t>
            </a:r>
          </a:p>
        </p:txBody>
      </p:sp>
      <p:sp>
        <p:nvSpPr>
          <p:cNvPr id="114" name="Rounded Rectangle 113"/>
          <p:cNvSpPr/>
          <p:nvPr/>
        </p:nvSpPr>
        <p:spPr bwMode="auto">
          <a:xfrm>
            <a:off x="5751513" y="2773646"/>
            <a:ext cx="1498600" cy="204788"/>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anchor="ctr"/>
          <a:lstStyle/>
          <a:p>
            <a:pPr algn="ctr">
              <a:lnSpc>
                <a:spcPct val="90000"/>
              </a:lnSpc>
              <a:defRPr/>
            </a:pPr>
            <a:r>
              <a:rPr lang="en-CA" sz="1100" dirty="0">
                <a:solidFill>
                  <a:srgbClr val="000000"/>
                </a:solidFill>
                <a:latin typeface="Arial" charset="0"/>
                <a:ea typeface="ＭＳ Ｐゴシック" charset="0"/>
              </a:rPr>
              <a:t>Security Pen testing</a:t>
            </a:r>
          </a:p>
        </p:txBody>
      </p:sp>
      <p:cxnSp>
        <p:nvCxnSpPr>
          <p:cNvPr id="134" name="Straight Arrow Connector 133"/>
          <p:cNvCxnSpPr/>
          <p:nvPr/>
        </p:nvCxnSpPr>
        <p:spPr bwMode="auto">
          <a:xfrm flipV="1">
            <a:off x="1192220" y="2443089"/>
            <a:ext cx="133350" cy="2381"/>
          </a:xfrm>
          <a:prstGeom prst="straightConnector1">
            <a:avLst/>
          </a:prstGeom>
          <a:noFill/>
          <a:ln>
            <a:solidFill>
              <a:schemeClr val="tx1"/>
            </a:solidFill>
            <a:tailEnd type="triangle"/>
          </a:ln>
          <a:effectLst/>
          <a:extLst>
            <a:ext uri="{909E8E84-426E-40dd-AFC4-6F175D3DCCD1}">
              <a14:hiddenFill xmlns:a14="http://schemas.microsoft.com/office/drawing/2010/main">
                <a:solidFill>
                  <a:schemeClr val="accent1"/>
                </a:solidFill>
              </a14:hiddenFill>
            </a:ext>
          </a:extLst>
        </p:spPr>
      </p:cxnSp>
      <p:sp>
        <p:nvSpPr>
          <p:cNvPr id="151" name="Rounded Rectangle 150"/>
          <p:cNvSpPr/>
          <p:nvPr/>
        </p:nvSpPr>
        <p:spPr bwMode="auto">
          <a:xfrm>
            <a:off x="3746500" y="2050937"/>
            <a:ext cx="717550" cy="323850"/>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anchor="ctr"/>
          <a:lstStyle/>
          <a:p>
            <a:pPr algn="ctr">
              <a:lnSpc>
                <a:spcPct val="90000"/>
              </a:lnSpc>
              <a:defRPr/>
            </a:pPr>
            <a:r>
              <a:rPr lang="en-CA" sz="1000" dirty="0">
                <a:solidFill>
                  <a:srgbClr val="000000"/>
                </a:solidFill>
                <a:latin typeface="Arial" charset="0"/>
                <a:ea typeface="ＭＳ Ｐゴシック" charset="0"/>
              </a:rPr>
              <a:t>Unit Test</a:t>
            </a:r>
          </a:p>
        </p:txBody>
      </p:sp>
      <p:sp>
        <p:nvSpPr>
          <p:cNvPr id="180" name="Rounded Rectangle 179"/>
          <p:cNvSpPr/>
          <p:nvPr/>
        </p:nvSpPr>
        <p:spPr bwMode="auto">
          <a:xfrm>
            <a:off x="7416807" y="1805378"/>
            <a:ext cx="1452563" cy="1304023"/>
          </a:xfrm>
          <a:prstGeom prst="roundRect">
            <a:avLst/>
          </a:prstGeom>
          <a:solidFill>
            <a:srgbClr val="00B2EF"/>
          </a:solidFill>
          <a:ln w="9525" cap="flat" cmpd="sng" algn="ctr">
            <a:noFill/>
            <a:prstDash val="solid"/>
            <a:round/>
            <a:headEnd type="none" w="med" len="med"/>
            <a:tailEnd type="none" w="med" len="med"/>
          </a:ln>
          <a:effectLst/>
          <a:extLst/>
        </p:spPr>
        <p:style>
          <a:lnRef idx="1">
            <a:schemeClr val="accent1"/>
          </a:lnRef>
          <a:fillRef idx="3">
            <a:schemeClr val="accent1"/>
          </a:fillRef>
          <a:effectRef idx="2">
            <a:schemeClr val="accent1"/>
          </a:effectRef>
          <a:fontRef idx="minor">
            <a:schemeClr val="lt1"/>
          </a:fontRef>
        </p:style>
        <p:txBody>
          <a:bodyPr tIns="0"/>
          <a:lstStyle/>
          <a:p>
            <a:pPr algn="ctr">
              <a:lnSpc>
                <a:spcPct val="90000"/>
              </a:lnSpc>
              <a:defRPr/>
            </a:pPr>
            <a:r>
              <a:rPr lang="en-CA" sz="1200" dirty="0">
                <a:solidFill>
                  <a:srgbClr val="FFFFFF"/>
                </a:solidFill>
                <a:latin typeface="Arial" charset="0"/>
                <a:ea typeface="ＭＳ Ｐゴシック" charset="0"/>
              </a:rPr>
              <a:t>Production</a:t>
            </a:r>
          </a:p>
          <a:p>
            <a:pPr algn="ctr">
              <a:lnSpc>
                <a:spcPct val="90000"/>
              </a:lnSpc>
              <a:defRPr/>
            </a:pPr>
            <a:endParaRPr lang="en-CA" sz="1200" dirty="0">
              <a:solidFill>
                <a:srgbClr val="FFFFFF"/>
              </a:solidFill>
              <a:latin typeface="Arial" charset="0"/>
              <a:ea typeface="ＭＳ Ｐゴシック" charset="0"/>
            </a:endParaRPr>
          </a:p>
        </p:txBody>
      </p:sp>
      <p:sp>
        <p:nvSpPr>
          <p:cNvPr id="186" name="Rounded Rectangle 185"/>
          <p:cNvSpPr/>
          <p:nvPr/>
        </p:nvSpPr>
        <p:spPr bwMode="auto">
          <a:xfrm>
            <a:off x="7562857" y="2205719"/>
            <a:ext cx="1139825" cy="325040"/>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anchor="ctr"/>
          <a:lstStyle/>
          <a:p>
            <a:pPr algn="ctr">
              <a:lnSpc>
                <a:spcPct val="90000"/>
              </a:lnSpc>
              <a:defRPr/>
            </a:pPr>
            <a:r>
              <a:rPr lang="en-CA" sz="1000" dirty="0" err="1" smtClean="0">
                <a:solidFill>
                  <a:srgbClr val="000000"/>
                </a:solidFill>
                <a:latin typeface="Arial" charset="0"/>
                <a:ea typeface="ＭＳ Ｐゴシック" charset="0"/>
              </a:rPr>
              <a:t>Jazz.net</a:t>
            </a:r>
            <a:endParaRPr lang="en-CA" sz="1000" dirty="0">
              <a:solidFill>
                <a:srgbClr val="000000"/>
              </a:solidFill>
              <a:latin typeface="Arial" charset="0"/>
              <a:ea typeface="ＭＳ Ｐゴシック" charset="0"/>
            </a:endParaRPr>
          </a:p>
        </p:txBody>
      </p:sp>
      <p:sp>
        <p:nvSpPr>
          <p:cNvPr id="53" name="Rounded Rectangle 52"/>
          <p:cNvSpPr/>
          <p:nvPr/>
        </p:nvSpPr>
        <p:spPr bwMode="auto">
          <a:xfrm>
            <a:off x="2886078" y="2050937"/>
            <a:ext cx="784225" cy="323850"/>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anchor="ctr"/>
          <a:lstStyle/>
          <a:p>
            <a:pPr algn="ctr">
              <a:lnSpc>
                <a:spcPct val="90000"/>
              </a:lnSpc>
              <a:defRPr/>
            </a:pPr>
            <a:r>
              <a:rPr lang="en-CA" sz="1000" dirty="0">
                <a:solidFill>
                  <a:srgbClr val="000000"/>
                </a:solidFill>
                <a:latin typeface="Arial" charset="0"/>
                <a:ea typeface="ＭＳ Ｐゴシック" charset="0"/>
              </a:rPr>
              <a:t>System Test</a:t>
            </a:r>
          </a:p>
        </p:txBody>
      </p:sp>
      <p:sp>
        <p:nvSpPr>
          <p:cNvPr id="54" name="Rounded Rectangle 53"/>
          <p:cNvSpPr/>
          <p:nvPr/>
        </p:nvSpPr>
        <p:spPr bwMode="auto">
          <a:xfrm>
            <a:off x="2971807" y="2653393"/>
            <a:ext cx="1160463" cy="323850"/>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anchor="ctr"/>
          <a:lstStyle/>
          <a:p>
            <a:pPr algn="ctr">
              <a:lnSpc>
                <a:spcPct val="90000"/>
              </a:lnSpc>
              <a:defRPr/>
            </a:pPr>
            <a:r>
              <a:rPr lang="en-CA" sz="1000" dirty="0">
                <a:solidFill>
                  <a:srgbClr val="000000"/>
                </a:solidFill>
                <a:latin typeface="Arial" charset="0"/>
                <a:ea typeface="ＭＳ Ｐゴシック" charset="0"/>
              </a:rPr>
              <a:t>Performance Test</a:t>
            </a:r>
          </a:p>
        </p:txBody>
      </p:sp>
      <p:sp>
        <p:nvSpPr>
          <p:cNvPr id="55" name="Rounded Rectangle 54"/>
          <p:cNvSpPr/>
          <p:nvPr/>
        </p:nvSpPr>
        <p:spPr bwMode="auto">
          <a:xfrm>
            <a:off x="4227513" y="2653393"/>
            <a:ext cx="1122362" cy="323850"/>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anchor="ctr"/>
          <a:lstStyle/>
          <a:p>
            <a:pPr algn="ctr">
              <a:lnSpc>
                <a:spcPct val="90000"/>
              </a:lnSpc>
              <a:defRPr/>
            </a:pPr>
            <a:r>
              <a:rPr lang="en-CA" sz="1000" dirty="0">
                <a:solidFill>
                  <a:srgbClr val="000000"/>
                </a:solidFill>
                <a:latin typeface="Arial" charset="0"/>
                <a:ea typeface="ＭＳ Ｐゴシック" charset="0"/>
              </a:rPr>
              <a:t>Integration Test</a:t>
            </a:r>
          </a:p>
        </p:txBody>
      </p:sp>
      <p:sp>
        <p:nvSpPr>
          <p:cNvPr id="56" name="Rounded Rectangle 55"/>
          <p:cNvSpPr/>
          <p:nvPr/>
        </p:nvSpPr>
        <p:spPr bwMode="auto">
          <a:xfrm>
            <a:off x="4538663" y="2044983"/>
            <a:ext cx="977900" cy="325041"/>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anchor="ctr"/>
          <a:lstStyle/>
          <a:p>
            <a:pPr algn="ctr">
              <a:lnSpc>
                <a:spcPct val="90000"/>
              </a:lnSpc>
              <a:defRPr/>
            </a:pPr>
            <a:r>
              <a:rPr lang="en-CA" sz="1000" dirty="0">
                <a:solidFill>
                  <a:srgbClr val="000000"/>
                </a:solidFill>
                <a:latin typeface="Arial" charset="0"/>
                <a:ea typeface="ＭＳ Ｐゴシック" charset="0"/>
              </a:rPr>
              <a:t>Function Test</a:t>
            </a:r>
          </a:p>
        </p:txBody>
      </p:sp>
      <p:sp>
        <p:nvSpPr>
          <p:cNvPr id="85" name="Rounded Rectangle 84"/>
          <p:cNvSpPr/>
          <p:nvPr/>
        </p:nvSpPr>
        <p:spPr bwMode="auto">
          <a:xfrm>
            <a:off x="1325570" y="1906874"/>
            <a:ext cx="808037" cy="1037035"/>
          </a:xfrm>
          <a:prstGeom prst="roundRect">
            <a:avLst/>
          </a:prstGeom>
          <a:solidFill>
            <a:srgbClr val="00B2EF"/>
          </a:solidFill>
          <a:ln w="9525" cap="flat" cmpd="sng" algn="ctr">
            <a:noFill/>
            <a:prstDash val="solid"/>
            <a:round/>
            <a:headEnd type="none" w="med" len="med"/>
            <a:tailEnd type="none" w="med" len="med"/>
          </a:ln>
          <a:effectLst/>
          <a:extLst/>
        </p:spPr>
        <p:style>
          <a:lnRef idx="1">
            <a:schemeClr val="accent1"/>
          </a:lnRef>
          <a:fillRef idx="3">
            <a:schemeClr val="accent1"/>
          </a:fillRef>
          <a:effectRef idx="2">
            <a:schemeClr val="accent1"/>
          </a:effectRef>
          <a:fontRef idx="minor">
            <a:schemeClr val="lt1"/>
          </a:fontRef>
        </p:style>
        <p:txBody>
          <a:bodyPr tIns="0"/>
          <a:lstStyle/>
          <a:p>
            <a:pPr algn="ctr">
              <a:lnSpc>
                <a:spcPct val="90000"/>
              </a:lnSpc>
              <a:defRPr/>
            </a:pPr>
            <a:r>
              <a:rPr lang="en-CA" sz="1200" dirty="0" smtClean="0">
                <a:solidFill>
                  <a:srgbClr val="FFFFFF"/>
                </a:solidFill>
                <a:latin typeface="Arial" charset="0"/>
                <a:ea typeface="ＭＳ Ｐゴシック" charset="0"/>
              </a:rPr>
              <a:t>Build</a:t>
            </a:r>
            <a:endParaRPr lang="en-CA" sz="1200" dirty="0">
              <a:solidFill>
                <a:srgbClr val="FFFFFF"/>
              </a:solidFill>
              <a:latin typeface="Arial" charset="0"/>
              <a:ea typeface="ＭＳ Ｐゴシック" charset="0"/>
            </a:endParaRPr>
          </a:p>
        </p:txBody>
      </p:sp>
      <p:sp>
        <p:nvSpPr>
          <p:cNvPr id="37" name="Rounded Rectangle 36"/>
          <p:cNvSpPr/>
          <p:nvPr/>
        </p:nvSpPr>
        <p:spPr bwMode="auto">
          <a:xfrm>
            <a:off x="2936882" y="2410508"/>
            <a:ext cx="2530475" cy="210740"/>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anchor="ctr"/>
          <a:lstStyle/>
          <a:p>
            <a:pPr algn="ctr">
              <a:lnSpc>
                <a:spcPct val="90000"/>
              </a:lnSpc>
              <a:defRPr/>
            </a:pPr>
            <a:r>
              <a:rPr lang="en-CA" sz="1000" dirty="0">
                <a:solidFill>
                  <a:srgbClr val="000000"/>
                </a:solidFill>
                <a:latin typeface="Arial" charset="0"/>
                <a:ea typeface="ＭＳ Ｐゴシック" charset="0"/>
              </a:rPr>
              <a:t>Production-Like Environment</a:t>
            </a:r>
          </a:p>
        </p:txBody>
      </p:sp>
      <p:sp>
        <p:nvSpPr>
          <p:cNvPr id="46" name="Rounded Rectangle 45"/>
          <p:cNvSpPr/>
          <p:nvPr/>
        </p:nvSpPr>
        <p:spPr bwMode="auto">
          <a:xfrm>
            <a:off x="5773738" y="2400984"/>
            <a:ext cx="1441450" cy="291703"/>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anchor="ctr"/>
          <a:lstStyle/>
          <a:p>
            <a:pPr algn="ctr">
              <a:lnSpc>
                <a:spcPct val="90000"/>
              </a:lnSpc>
              <a:defRPr/>
            </a:pPr>
            <a:r>
              <a:rPr lang="en-CA" sz="1000" dirty="0">
                <a:solidFill>
                  <a:srgbClr val="000000"/>
                </a:solidFill>
                <a:latin typeface="Arial" charset="0"/>
                <a:ea typeface="ＭＳ Ｐゴシック" charset="0"/>
              </a:rPr>
              <a:t>Production-Like Environment</a:t>
            </a:r>
          </a:p>
        </p:txBody>
      </p:sp>
      <p:sp>
        <p:nvSpPr>
          <p:cNvPr id="90143" name="TextBox 38"/>
          <p:cNvSpPr txBox="1">
            <a:spLocks noChangeArrowheads="1"/>
          </p:cNvSpPr>
          <p:nvPr/>
        </p:nvSpPr>
        <p:spPr bwMode="auto">
          <a:xfrm>
            <a:off x="292250" y="3684973"/>
            <a:ext cx="46861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defTabSz="449263">
              <a:defRPr sz="2400">
                <a:solidFill>
                  <a:schemeClr val="tx1"/>
                </a:solidFill>
                <a:latin typeface="Arial" charset="0"/>
                <a:ea typeface="ＭＳ Ｐゴシック" charset="0"/>
                <a:cs typeface="ＭＳ Ｐゴシック" charset="0"/>
              </a:defRPr>
            </a:lvl1pPr>
            <a:lvl2pPr marL="742950" indent="-285750" defTabSz="449263">
              <a:defRPr sz="2400">
                <a:solidFill>
                  <a:schemeClr val="tx1"/>
                </a:solidFill>
                <a:latin typeface="Arial" charset="0"/>
                <a:ea typeface="ＭＳ Ｐゴシック" charset="0"/>
              </a:defRPr>
            </a:lvl2pPr>
            <a:lvl3pPr marL="1143000" indent="-228600" defTabSz="449263">
              <a:defRPr sz="2400">
                <a:solidFill>
                  <a:schemeClr val="tx1"/>
                </a:solidFill>
                <a:latin typeface="Arial" charset="0"/>
                <a:ea typeface="ＭＳ Ｐゴシック" charset="0"/>
              </a:defRPr>
            </a:lvl3pPr>
            <a:lvl4pPr marL="1600200" indent="-228600" defTabSz="449263">
              <a:defRPr sz="2400">
                <a:solidFill>
                  <a:schemeClr val="tx1"/>
                </a:solidFill>
                <a:latin typeface="Arial" charset="0"/>
                <a:ea typeface="ＭＳ Ｐゴシック" charset="0"/>
              </a:defRPr>
            </a:lvl4pPr>
            <a:lvl5pPr marL="2057400" indent="-228600" defTabSz="449263">
              <a:defRPr sz="2400">
                <a:solidFill>
                  <a:schemeClr val="tx1"/>
                </a:solidFill>
                <a:latin typeface="Arial" charset="0"/>
                <a:ea typeface="ＭＳ Ｐゴシック" charset="0"/>
              </a:defRPr>
            </a:lvl5pPr>
            <a:lvl6pPr marL="2514600" indent="-228600" defTabSz="44926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4926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4926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49263" eaLnBrk="0" fontAlgn="base" hangingPunct="0">
              <a:spcBef>
                <a:spcPct val="0"/>
              </a:spcBef>
              <a:spcAft>
                <a:spcPct val="0"/>
              </a:spcAft>
              <a:defRPr sz="2400">
                <a:solidFill>
                  <a:schemeClr val="tx1"/>
                </a:solidFill>
                <a:latin typeface="Arial" charset="0"/>
                <a:ea typeface="ＭＳ Ｐゴシック" charset="0"/>
              </a:defRPr>
            </a:lvl9pPr>
          </a:lstStyle>
          <a:p>
            <a:pPr marL="171450" indent="-171450" algn="l" eaLnBrk="1" hangingPunct="1">
              <a:buFont typeface="Wingdings" panose="05000000000000000000" pitchFamily="2" charset="2"/>
              <a:buChar char="§"/>
            </a:pPr>
            <a:r>
              <a:rPr lang="en-US" sz="1400" dirty="0" smtClean="0">
                <a:solidFill>
                  <a:srgbClr val="000000"/>
                </a:solidFill>
              </a:rPr>
              <a:t>Global </a:t>
            </a:r>
            <a:r>
              <a:rPr lang="en-US" sz="1400" dirty="0" err="1" smtClean="0">
                <a:solidFill>
                  <a:srgbClr val="000000"/>
                </a:solidFill>
              </a:rPr>
              <a:t>dev</a:t>
            </a:r>
            <a:r>
              <a:rPr lang="en-US" sz="1400" dirty="0" smtClean="0">
                <a:solidFill>
                  <a:srgbClr val="000000"/>
                </a:solidFill>
              </a:rPr>
              <a:t>/test/ops team ~100 daily commits/deploys using our tools to build our tools</a:t>
            </a:r>
          </a:p>
          <a:p>
            <a:pPr marL="171450" indent="-171450" algn="l" eaLnBrk="1" hangingPunct="1">
              <a:buFont typeface="Wingdings" panose="05000000000000000000" pitchFamily="2" charset="2"/>
              <a:buChar char="§"/>
            </a:pPr>
            <a:r>
              <a:rPr lang="en-US" sz="1400" dirty="0" smtClean="0">
                <a:solidFill>
                  <a:srgbClr val="000000"/>
                </a:solidFill>
              </a:rPr>
              <a:t>191,000 </a:t>
            </a:r>
            <a:r>
              <a:rPr lang="en-US" sz="1400" dirty="0" err="1" smtClean="0">
                <a:solidFill>
                  <a:srgbClr val="000000"/>
                </a:solidFill>
              </a:rPr>
              <a:t>jazz.net</a:t>
            </a:r>
            <a:r>
              <a:rPr lang="en-US" sz="1400" dirty="0" smtClean="0">
                <a:solidFill>
                  <a:srgbClr val="000000"/>
                </a:solidFill>
              </a:rPr>
              <a:t> community members, 50K sandbox instances, &gt;105K page views</a:t>
            </a:r>
            <a:endParaRPr lang="en-US" sz="1400" dirty="0">
              <a:solidFill>
                <a:srgbClr val="000000"/>
              </a:solidFill>
            </a:endParaRPr>
          </a:p>
        </p:txBody>
      </p:sp>
      <p:pic>
        <p:nvPicPr>
          <p:cNvPr id="90144" name="Picture 184" descr="http://img.informer.com/icons/png/48/3852/38523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235483"/>
            <a:ext cx="179388"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pic>
      <p:sp>
        <p:nvSpPr>
          <p:cNvPr id="108" name="Right Arrow 107"/>
          <p:cNvSpPr/>
          <p:nvPr/>
        </p:nvSpPr>
        <p:spPr bwMode="auto">
          <a:xfrm>
            <a:off x="2762257" y="3299243"/>
            <a:ext cx="6107113" cy="365522"/>
          </a:xfrm>
          <a:prstGeom prst="rightArrow">
            <a:avLst/>
          </a:prstGeom>
          <a:solidFill>
            <a:srgbClr val="00B0DA"/>
          </a:solidFill>
          <a:ln>
            <a:noFill/>
          </a:ln>
          <a:effectLst/>
          <a:extLst/>
        </p:spPr>
        <p:style>
          <a:lnRef idx="1">
            <a:schemeClr val="accent5"/>
          </a:lnRef>
          <a:fillRef idx="3">
            <a:schemeClr val="accent5"/>
          </a:fillRef>
          <a:effectRef idx="2">
            <a:schemeClr val="accent5"/>
          </a:effectRef>
          <a:fontRef idx="minor">
            <a:schemeClr val="lt1"/>
          </a:fontRef>
        </p:style>
        <p:txBody>
          <a:bodyPr tIns="0"/>
          <a:lstStyle/>
          <a:p>
            <a:pPr algn="ctr">
              <a:lnSpc>
                <a:spcPct val="90000"/>
              </a:lnSpc>
              <a:defRPr/>
            </a:pPr>
            <a:r>
              <a:rPr lang="en-CA" sz="1200" dirty="0">
                <a:solidFill>
                  <a:schemeClr val="tx1"/>
                </a:solidFill>
                <a:latin typeface="Arial" charset="0"/>
                <a:ea typeface="ＭＳ Ｐゴシック" charset="0"/>
              </a:rPr>
              <a:t>Deployments</a:t>
            </a:r>
          </a:p>
        </p:txBody>
      </p:sp>
      <p:sp>
        <p:nvSpPr>
          <p:cNvPr id="90156" name="TextBox 145"/>
          <p:cNvSpPr txBox="1">
            <a:spLocks noChangeArrowheads="1"/>
          </p:cNvSpPr>
          <p:nvPr/>
        </p:nvSpPr>
        <p:spPr bwMode="auto">
          <a:xfrm>
            <a:off x="2590800" y="3331517"/>
            <a:ext cx="2057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Deploy Golden Topology</a:t>
            </a:r>
          </a:p>
        </p:txBody>
      </p:sp>
      <p:sp>
        <p:nvSpPr>
          <p:cNvPr id="65" name="Rounded Rectangle 64"/>
          <p:cNvSpPr/>
          <p:nvPr/>
        </p:nvSpPr>
        <p:spPr bwMode="auto">
          <a:xfrm>
            <a:off x="7569206" y="2540283"/>
            <a:ext cx="1206494" cy="325041"/>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anchor="ctr"/>
          <a:lstStyle/>
          <a:p>
            <a:pPr algn="ctr">
              <a:lnSpc>
                <a:spcPct val="90000"/>
              </a:lnSpc>
              <a:defRPr/>
            </a:pPr>
            <a:r>
              <a:rPr lang="en-CA" sz="1000" dirty="0" smtClean="0">
                <a:solidFill>
                  <a:srgbClr val="000000"/>
                </a:solidFill>
                <a:latin typeface="Arial" charset="0"/>
                <a:ea typeface="ＭＳ Ｐゴシック" charset="0"/>
              </a:rPr>
              <a:t>IBM </a:t>
            </a:r>
            <a:r>
              <a:rPr lang="en-CA" sz="1000" dirty="0" err="1" smtClean="0">
                <a:solidFill>
                  <a:srgbClr val="000000"/>
                </a:solidFill>
                <a:latin typeface="Arial" charset="0"/>
                <a:ea typeface="ＭＳ Ｐゴシック" charset="0"/>
              </a:rPr>
              <a:t>Bluemix</a:t>
            </a:r>
            <a:r>
              <a:rPr lang="en-CA" sz="1000" dirty="0" smtClean="0">
                <a:solidFill>
                  <a:srgbClr val="000000"/>
                </a:solidFill>
                <a:latin typeface="Arial" charset="0"/>
                <a:ea typeface="ＭＳ Ｐゴシック" charset="0"/>
              </a:rPr>
              <a:t> </a:t>
            </a:r>
            <a:r>
              <a:rPr lang="en-CA" sz="1000" dirty="0" err="1" smtClean="0">
                <a:solidFill>
                  <a:srgbClr val="000000"/>
                </a:solidFill>
                <a:latin typeface="Arial" charset="0"/>
                <a:ea typeface="ＭＳ Ｐゴシック" charset="0"/>
              </a:rPr>
              <a:t>DevOps</a:t>
            </a:r>
            <a:r>
              <a:rPr lang="en-CA" sz="1000" dirty="0" smtClean="0">
                <a:solidFill>
                  <a:srgbClr val="000000"/>
                </a:solidFill>
                <a:latin typeface="Arial" charset="0"/>
                <a:ea typeface="ＭＳ Ｐゴシック" charset="0"/>
              </a:rPr>
              <a:t> </a:t>
            </a:r>
            <a:r>
              <a:rPr lang="en-CA" sz="1000" dirty="0">
                <a:solidFill>
                  <a:srgbClr val="000000"/>
                </a:solidFill>
                <a:latin typeface="Arial" charset="0"/>
                <a:ea typeface="ＭＳ Ｐゴシック" charset="0"/>
              </a:rPr>
              <a:t>Services</a:t>
            </a:r>
          </a:p>
        </p:txBody>
      </p:sp>
      <p:sp>
        <p:nvSpPr>
          <p:cNvPr id="58" name="Slide Number Placeholder 3"/>
          <p:cNvSpPr txBox="1">
            <a:spLocks noGrp="1"/>
          </p:cNvSpPr>
          <p:nvPr/>
        </p:nvSpPr>
        <p:spPr bwMode="black">
          <a:xfrm>
            <a:off x="182563" y="4902998"/>
            <a:ext cx="366712" cy="138113"/>
          </a:xfrm>
          <a:prstGeom prst="rect">
            <a:avLst/>
          </a:prstGeom>
          <a:noFill/>
          <a:ln w="9525">
            <a:noFill/>
            <a:miter lim="800000"/>
            <a:headEnd/>
            <a:tailEnd/>
          </a:ln>
        </p:spPr>
        <p:txBody>
          <a:bodyPr lIns="92065" tIns="46033" rIns="92065" bIns="46033"/>
          <a:lstStyle/>
          <a:p>
            <a:fld id="{36A784E6-F279-4537-9429-6E5FECD5C5F9}" type="slidenum">
              <a:rPr lang="en-US" sz="800">
                <a:solidFill>
                  <a:srgbClr val="000000"/>
                </a:solidFill>
                <a:ea typeface="MS PGothic" pitchFamily="34" charset="-128"/>
              </a:rPr>
              <a:pPr/>
              <a:t>9</a:t>
            </a:fld>
            <a:endParaRPr lang="en-US" sz="800" dirty="0">
              <a:solidFill>
                <a:srgbClr val="000000"/>
              </a:solidFill>
              <a:ea typeface="MS PGothic" pitchFamily="34" charset="-128"/>
            </a:endParaRPr>
          </a:p>
        </p:txBody>
      </p:sp>
      <p:sp>
        <p:nvSpPr>
          <p:cNvPr id="59" name="Line Callout 1 58"/>
          <p:cNvSpPr>
            <a:spLocks/>
          </p:cNvSpPr>
          <p:nvPr/>
        </p:nvSpPr>
        <p:spPr bwMode="auto">
          <a:xfrm>
            <a:off x="457201" y="996699"/>
            <a:ext cx="1447800" cy="514349"/>
          </a:xfrm>
          <a:prstGeom prst="borderCallout1">
            <a:avLst>
              <a:gd name="adj1" fmla="val 51037"/>
              <a:gd name="adj2" fmla="val -1468"/>
              <a:gd name="adj3" fmla="val 187625"/>
              <a:gd name="adj4" fmla="val -1910"/>
            </a:avLst>
          </a:prstGeom>
          <a:solidFill>
            <a:srgbClr val="99CCFF"/>
          </a:solidFill>
          <a:ln w="9525">
            <a:noFill/>
            <a:miter lim="800000"/>
            <a:headEnd/>
            <a:tailEnd/>
          </a:ln>
          <a:effectLst/>
        </p:spPr>
        <p:txBody>
          <a:bodyPr tIns="18288" anchor="ctr" anchorCtr="0"/>
          <a:lstStyle/>
          <a:p>
            <a:pPr>
              <a:lnSpc>
                <a:spcPct val="90000"/>
              </a:lnSpc>
            </a:pPr>
            <a:r>
              <a:rPr lang="en-US" sz="1200" dirty="0"/>
              <a:t>Developers launch test from their workspace </a:t>
            </a:r>
          </a:p>
        </p:txBody>
      </p:sp>
      <p:sp>
        <p:nvSpPr>
          <p:cNvPr id="63" name="Line Callout 1 62"/>
          <p:cNvSpPr>
            <a:spLocks/>
          </p:cNvSpPr>
          <p:nvPr/>
        </p:nvSpPr>
        <p:spPr bwMode="auto">
          <a:xfrm>
            <a:off x="2209800" y="1312214"/>
            <a:ext cx="2687638" cy="198834"/>
          </a:xfrm>
          <a:prstGeom prst="borderCallout1">
            <a:avLst>
              <a:gd name="adj1" fmla="val 107537"/>
              <a:gd name="adj2" fmla="val 2704"/>
              <a:gd name="adj3" fmla="val 342474"/>
              <a:gd name="adj4" fmla="val 6104"/>
            </a:avLst>
          </a:prstGeom>
          <a:solidFill>
            <a:srgbClr val="99CCFF"/>
          </a:solidFill>
          <a:ln w="9525">
            <a:noFill/>
            <a:miter lim="800000"/>
            <a:headEnd/>
            <a:tailEnd/>
          </a:ln>
          <a:effectLst/>
        </p:spPr>
        <p:txBody>
          <a:bodyPr tIns="18288" anchor="ctr" anchorCtr="0"/>
          <a:lstStyle/>
          <a:p>
            <a:pPr>
              <a:lnSpc>
                <a:spcPct val="90000"/>
              </a:lnSpc>
            </a:pPr>
            <a:r>
              <a:rPr lang="en-US" sz="1200" dirty="0"/>
              <a:t>Rapid install and smoke Tests</a:t>
            </a:r>
          </a:p>
        </p:txBody>
      </p:sp>
      <p:sp>
        <p:nvSpPr>
          <p:cNvPr id="64" name="Line Callout 1 63"/>
          <p:cNvSpPr>
            <a:spLocks/>
          </p:cNvSpPr>
          <p:nvPr/>
        </p:nvSpPr>
        <p:spPr bwMode="auto">
          <a:xfrm>
            <a:off x="3276600" y="1543812"/>
            <a:ext cx="3657600" cy="228600"/>
          </a:xfrm>
          <a:prstGeom prst="borderCallout1">
            <a:avLst>
              <a:gd name="adj1" fmla="val 24741"/>
              <a:gd name="adj2" fmla="val 103097"/>
              <a:gd name="adj3" fmla="val 123713"/>
              <a:gd name="adj4" fmla="val 103097"/>
            </a:avLst>
          </a:prstGeom>
          <a:solidFill>
            <a:srgbClr val="99CCFF"/>
          </a:solidFill>
          <a:ln w="9525">
            <a:noFill/>
            <a:miter lim="800000"/>
            <a:headEnd/>
            <a:tailEnd/>
          </a:ln>
          <a:effectLst/>
        </p:spPr>
        <p:txBody>
          <a:bodyPr tIns="18288" anchor="ctr" anchorCtr="0"/>
          <a:lstStyle/>
          <a:p>
            <a:pPr>
              <a:lnSpc>
                <a:spcPct val="90000"/>
              </a:lnSpc>
            </a:pPr>
            <a:r>
              <a:rPr lang="en-US" sz="1200" dirty="0"/>
              <a:t>Functional and systems tests on Golden Topologies</a:t>
            </a:r>
          </a:p>
        </p:txBody>
      </p:sp>
      <p:sp>
        <p:nvSpPr>
          <p:cNvPr id="66" name="Rounded Rectangle 65"/>
          <p:cNvSpPr/>
          <p:nvPr/>
        </p:nvSpPr>
        <p:spPr bwMode="auto">
          <a:xfrm>
            <a:off x="2286000" y="1922353"/>
            <a:ext cx="304800" cy="1037035"/>
          </a:xfrm>
          <a:prstGeom prst="roundRect">
            <a:avLst/>
          </a:prstGeom>
          <a:solidFill>
            <a:srgbClr val="00B2EF"/>
          </a:solidFill>
          <a:ln w="9525" cap="flat" cmpd="sng" algn="ctr">
            <a:noFill/>
            <a:prstDash val="solid"/>
            <a:round/>
            <a:headEnd type="none" w="med" len="med"/>
            <a:tailEnd type="none" w="med" len="med"/>
          </a:ln>
          <a:effectLst/>
          <a:extLst/>
        </p:spPr>
        <p:style>
          <a:lnRef idx="1">
            <a:schemeClr val="accent1"/>
          </a:lnRef>
          <a:fillRef idx="3">
            <a:schemeClr val="accent1"/>
          </a:fillRef>
          <a:effectRef idx="2">
            <a:schemeClr val="accent1"/>
          </a:effectRef>
          <a:fontRef idx="minor">
            <a:schemeClr val="lt1"/>
          </a:fontRef>
        </p:style>
        <p:txBody>
          <a:bodyPr/>
          <a:lstStyle/>
          <a:p>
            <a:pPr algn="ctr">
              <a:lnSpc>
                <a:spcPct val="90000"/>
              </a:lnSpc>
              <a:defRPr/>
            </a:pPr>
            <a:r>
              <a:rPr lang="en-CA" sz="1200" dirty="0" smtClean="0">
                <a:solidFill>
                  <a:srgbClr val="FFFFFF"/>
                </a:solidFill>
                <a:latin typeface="Arial" charset="0"/>
                <a:ea typeface="ＭＳ Ｐゴシック" charset="0"/>
              </a:rPr>
              <a:t>BVT</a:t>
            </a:r>
            <a:endParaRPr lang="en-CA" sz="1200" dirty="0">
              <a:solidFill>
                <a:srgbClr val="FFFFFF"/>
              </a:solidFill>
              <a:latin typeface="Arial" charset="0"/>
              <a:ea typeface="ＭＳ Ｐゴシック" charset="0"/>
            </a:endParaRPr>
          </a:p>
        </p:txBody>
      </p:sp>
      <p:sp>
        <p:nvSpPr>
          <p:cNvPr id="68" name="Curved Right Arrow 67"/>
          <p:cNvSpPr/>
          <p:nvPr/>
        </p:nvSpPr>
        <p:spPr bwMode="auto">
          <a:xfrm>
            <a:off x="685800" y="3172877"/>
            <a:ext cx="374650" cy="163115"/>
          </a:xfrm>
          <a:prstGeom prst="curvedRightArrow">
            <a:avLst>
              <a:gd name="adj1" fmla="val 25000"/>
              <a:gd name="adj2" fmla="val 50000"/>
              <a:gd name="adj3" fmla="val 37847"/>
            </a:avLst>
          </a:prstGeom>
          <a:solidFill>
            <a:srgbClr val="00B2EF"/>
          </a:solidFill>
          <a:ln>
            <a:noFill/>
          </a:ln>
          <a:effectLst/>
          <a:extLst/>
        </p:spPr>
        <p:txBody>
          <a:bodyPr/>
          <a:lstStyle/>
          <a:p>
            <a:pPr>
              <a:lnSpc>
                <a:spcPct val="90000"/>
              </a:lnSpc>
              <a:defRPr/>
            </a:pPr>
            <a:endParaRPr lang="en-US">
              <a:solidFill>
                <a:schemeClr val="hlink"/>
              </a:solidFill>
              <a:ea typeface="ＭＳ Ｐゴシック" charset="0"/>
              <a:cs typeface="ＭＳ Ｐゴシック" charset="0"/>
            </a:endParaRPr>
          </a:p>
        </p:txBody>
      </p:sp>
      <p:sp>
        <p:nvSpPr>
          <p:cNvPr id="69" name="Curved Right Arrow 68"/>
          <p:cNvSpPr/>
          <p:nvPr/>
        </p:nvSpPr>
        <p:spPr bwMode="auto">
          <a:xfrm flipH="1" flipV="1">
            <a:off x="6742120" y="3166581"/>
            <a:ext cx="344487" cy="163115"/>
          </a:xfrm>
          <a:prstGeom prst="curvedRightArrow">
            <a:avLst>
              <a:gd name="adj1" fmla="val 22657"/>
              <a:gd name="adj2" fmla="val 50000"/>
              <a:gd name="adj3" fmla="val 33175"/>
            </a:avLst>
          </a:prstGeom>
          <a:solidFill>
            <a:srgbClr val="00B2EF"/>
          </a:solidFill>
          <a:ln>
            <a:noFill/>
          </a:ln>
          <a:effectLst/>
          <a:extLst/>
        </p:spPr>
        <p:txBody>
          <a:bodyPr/>
          <a:lstStyle/>
          <a:p>
            <a:pPr>
              <a:lnSpc>
                <a:spcPct val="90000"/>
              </a:lnSpc>
              <a:defRPr/>
            </a:pPr>
            <a:endParaRPr lang="en-US">
              <a:solidFill>
                <a:schemeClr val="hlink"/>
              </a:solidFill>
              <a:ea typeface="ＭＳ Ｐゴシック" charset="0"/>
              <a:cs typeface="ＭＳ Ｐゴシック" charset="0"/>
            </a:endParaRPr>
          </a:p>
        </p:txBody>
      </p:sp>
      <p:grpSp>
        <p:nvGrpSpPr>
          <p:cNvPr id="13449" name="Group 13448"/>
          <p:cNvGrpSpPr/>
          <p:nvPr/>
        </p:nvGrpSpPr>
        <p:grpSpPr>
          <a:xfrm>
            <a:off x="4803767" y="3554377"/>
            <a:ext cx="4197541" cy="1375065"/>
            <a:chOff x="4803767" y="3408073"/>
            <a:chExt cx="4197541" cy="1375065"/>
          </a:xfrm>
        </p:grpSpPr>
        <p:pic>
          <p:nvPicPr>
            <p:cNvPr id="49" name="Picture 48" descr="Torn Paper.png"/>
            <p:cNvPicPr>
              <a:picLocks noChangeAspect="1"/>
            </p:cNvPicPr>
            <p:nvPr/>
          </p:nvPicPr>
          <p:blipFill>
            <a:blip r:embed="rId4" cstate="print">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tretch>
              <a:fillRect/>
            </a:stretch>
          </p:blipFill>
          <p:spPr>
            <a:xfrm>
              <a:off x="4803767" y="3408073"/>
              <a:ext cx="4197541" cy="1375065"/>
            </a:xfrm>
            <a:prstGeom prst="rect">
              <a:avLst/>
            </a:prstGeom>
          </p:spPr>
        </p:pic>
        <p:sp>
          <p:nvSpPr>
            <p:cNvPr id="3" name="Rectangle 2"/>
            <p:cNvSpPr/>
            <p:nvPr/>
          </p:nvSpPr>
          <p:spPr>
            <a:xfrm>
              <a:off x="5159612" y="3614977"/>
              <a:ext cx="3626643" cy="1107996"/>
            </a:xfrm>
            <a:prstGeom prst="rect">
              <a:avLst/>
            </a:prstGeom>
          </p:spPr>
          <p:txBody>
            <a:bodyPr wrap="square">
              <a:spAutoFit/>
            </a:bodyPr>
            <a:lstStyle/>
            <a:p>
              <a:pPr algn="l">
                <a:lnSpc>
                  <a:spcPts val="1320"/>
                </a:lnSpc>
              </a:pPr>
              <a:r>
                <a:rPr lang="en-US" sz="1200" dirty="0" smtClean="0"/>
                <a:t>“</a:t>
              </a:r>
              <a:r>
                <a:rPr lang="en-US" sz="1200" dirty="0"/>
                <a:t>Simply put, things always had to </a:t>
              </a:r>
              <a:r>
                <a:rPr lang="en-US" sz="1200" dirty="0" smtClean="0"/>
                <a:t>be in </a:t>
              </a:r>
              <a:r>
                <a:rPr lang="en-US" sz="1200" dirty="0"/>
                <a:t>a production-ready state: if </a:t>
              </a:r>
              <a:r>
                <a:rPr lang="en-US" sz="1200" dirty="0" smtClean="0"/>
                <a:t>you wrote </a:t>
              </a:r>
              <a:r>
                <a:rPr lang="en-US" sz="1200" dirty="0"/>
                <a:t>it, you darn well had to </a:t>
              </a:r>
              <a:r>
                <a:rPr lang="en-US" sz="1200" dirty="0" smtClean="0"/>
                <a:t>be there </a:t>
              </a:r>
              <a:r>
                <a:rPr lang="en-US" sz="1200" dirty="0"/>
                <a:t>to get it running!</a:t>
              </a:r>
              <a:r>
                <a:rPr lang="en-US" sz="1200" dirty="0" smtClean="0"/>
                <a:t>”</a:t>
              </a:r>
            </a:p>
            <a:p>
              <a:pPr algn="l">
                <a:lnSpc>
                  <a:spcPts val="1320"/>
                </a:lnSpc>
              </a:pPr>
              <a:r>
                <a:rPr lang="en-US" sz="1000" b="1" dirty="0"/>
                <a:t> </a:t>
              </a:r>
              <a:r>
                <a:rPr lang="en-US" sz="1000" b="1" dirty="0" smtClean="0"/>
                <a:t>                 - Mike Miller,           </a:t>
              </a:r>
              <a:endParaRPr lang="en-US" sz="1000" b="1" dirty="0"/>
            </a:p>
            <a:p>
              <a:pPr algn="l">
                <a:lnSpc>
                  <a:spcPts val="1320"/>
                </a:lnSpc>
              </a:pPr>
              <a:r>
                <a:rPr lang="en-US" sz="1000" dirty="0" smtClean="0"/>
                <a:t>             Co</a:t>
              </a:r>
              <a:r>
                <a:rPr lang="en-US" sz="1000" dirty="0"/>
                <a:t>-founder and </a:t>
              </a:r>
              <a:r>
                <a:rPr lang="en-US" sz="1000" dirty="0" smtClean="0"/>
                <a:t>Chief Scientist </a:t>
              </a:r>
              <a:r>
                <a:rPr lang="en-US" sz="1000" dirty="0"/>
                <a:t>at </a:t>
              </a:r>
              <a:r>
                <a:rPr lang="en-US" sz="1000" dirty="0" err="1"/>
                <a:t>Cloudant</a:t>
              </a:r>
              <a:r>
                <a:rPr lang="en-US" sz="1000" dirty="0" smtClean="0"/>
                <a:t>,</a:t>
              </a:r>
            </a:p>
            <a:p>
              <a:pPr algn="l">
                <a:lnSpc>
                  <a:spcPts val="1320"/>
                </a:lnSpc>
              </a:pPr>
              <a:r>
                <a:rPr lang="en-US" sz="1000" dirty="0"/>
                <a:t> </a:t>
              </a:r>
              <a:r>
                <a:rPr lang="en-US" sz="1000" dirty="0" smtClean="0"/>
                <a:t>            an </a:t>
              </a:r>
              <a:r>
                <a:rPr lang="en-US" sz="1000" dirty="0"/>
                <a:t>IBM Company</a:t>
              </a:r>
            </a:p>
          </p:txBody>
        </p:sp>
      </p:grpSp>
      <p:sp>
        <p:nvSpPr>
          <p:cNvPr id="5" name="Freeform 2"/>
          <p:cNvSpPr>
            <a:spLocks noEditPoints="1"/>
          </p:cNvSpPr>
          <p:nvPr/>
        </p:nvSpPr>
        <p:spPr bwMode="auto">
          <a:xfrm>
            <a:off x="1446576" y="2220138"/>
            <a:ext cx="566024" cy="500461"/>
          </a:xfrm>
          <a:custGeom>
            <a:avLst/>
            <a:gdLst>
              <a:gd name="T0" fmla="*/ 776 w 1514"/>
              <a:gd name="T1" fmla="*/ 626 h 1348"/>
              <a:gd name="T2" fmla="*/ 706 w 1514"/>
              <a:gd name="T3" fmla="*/ 858 h 1348"/>
              <a:gd name="T4" fmla="*/ 818 w 1514"/>
              <a:gd name="T5" fmla="*/ 1044 h 1348"/>
              <a:gd name="T6" fmla="*/ 1028 w 1514"/>
              <a:gd name="T7" fmla="*/ 1096 h 1348"/>
              <a:gd name="T8" fmla="*/ 1230 w 1514"/>
              <a:gd name="T9" fmla="*/ 962 h 1348"/>
              <a:gd name="T10" fmla="*/ 1260 w 1514"/>
              <a:gd name="T11" fmla="*/ 744 h 1348"/>
              <a:gd name="T12" fmla="*/ 1108 w 1514"/>
              <a:gd name="T13" fmla="*/ 560 h 1348"/>
              <a:gd name="T14" fmla="*/ 998 w 1514"/>
              <a:gd name="T15" fmla="*/ 894 h 1348"/>
              <a:gd name="T16" fmla="*/ 908 w 1514"/>
              <a:gd name="T17" fmla="*/ 828 h 1348"/>
              <a:gd name="T18" fmla="*/ 974 w 1514"/>
              <a:gd name="T19" fmla="*/ 738 h 1348"/>
              <a:gd name="T20" fmla="*/ 1064 w 1514"/>
              <a:gd name="T21" fmla="*/ 804 h 1348"/>
              <a:gd name="T22" fmla="*/ 998 w 1514"/>
              <a:gd name="T23" fmla="*/ 894 h 1348"/>
              <a:gd name="T24" fmla="*/ 1410 w 1514"/>
              <a:gd name="T25" fmla="*/ 504 h 1348"/>
              <a:gd name="T26" fmla="*/ 1182 w 1514"/>
              <a:gd name="T27" fmla="*/ 406 h 1348"/>
              <a:gd name="T28" fmla="*/ 856 w 1514"/>
              <a:gd name="T29" fmla="*/ 308 h 1348"/>
              <a:gd name="T30" fmla="*/ 666 w 1514"/>
              <a:gd name="T31" fmla="*/ 330 h 1348"/>
              <a:gd name="T32" fmla="*/ 558 w 1514"/>
              <a:gd name="T33" fmla="*/ 120 h 1348"/>
              <a:gd name="T34" fmla="*/ 340 w 1514"/>
              <a:gd name="T35" fmla="*/ 0 h 1348"/>
              <a:gd name="T36" fmla="*/ 146 w 1514"/>
              <a:gd name="T37" fmla="*/ 70 h 1348"/>
              <a:gd name="T38" fmla="*/ 54 w 1514"/>
              <a:gd name="T39" fmla="*/ 302 h 1348"/>
              <a:gd name="T40" fmla="*/ 86 w 1514"/>
              <a:gd name="T41" fmla="*/ 502 h 1348"/>
              <a:gd name="T42" fmla="*/ 270 w 1514"/>
              <a:gd name="T43" fmla="*/ 652 h 1348"/>
              <a:gd name="T44" fmla="*/ 476 w 1514"/>
              <a:gd name="T45" fmla="*/ 698 h 1348"/>
              <a:gd name="T46" fmla="*/ 554 w 1514"/>
              <a:gd name="T47" fmla="*/ 950 h 1348"/>
              <a:gd name="T48" fmla="*/ 632 w 1514"/>
              <a:gd name="T49" fmla="*/ 1212 h 1348"/>
              <a:gd name="T50" fmla="*/ 942 w 1514"/>
              <a:gd name="T51" fmla="*/ 1266 h 1348"/>
              <a:gd name="T52" fmla="*/ 1212 w 1514"/>
              <a:gd name="T53" fmla="*/ 1298 h 1348"/>
              <a:gd name="T54" fmla="*/ 1384 w 1514"/>
              <a:gd name="T55" fmla="*/ 1034 h 1348"/>
              <a:gd name="T56" fmla="*/ 1440 w 1514"/>
              <a:gd name="T57" fmla="*/ 816 h 1348"/>
              <a:gd name="T58" fmla="*/ 564 w 1514"/>
              <a:gd name="T59" fmla="*/ 650 h 1348"/>
              <a:gd name="T60" fmla="*/ 460 w 1514"/>
              <a:gd name="T61" fmla="*/ 568 h 1348"/>
              <a:gd name="T62" fmla="*/ 280 w 1514"/>
              <a:gd name="T63" fmla="*/ 576 h 1348"/>
              <a:gd name="T64" fmla="*/ 138 w 1514"/>
              <a:gd name="T65" fmla="*/ 436 h 1348"/>
              <a:gd name="T66" fmla="*/ 146 w 1514"/>
              <a:gd name="T67" fmla="*/ 256 h 1348"/>
              <a:gd name="T68" fmla="*/ 278 w 1514"/>
              <a:gd name="T69" fmla="*/ 134 h 1348"/>
              <a:gd name="T70" fmla="*/ 478 w 1514"/>
              <a:gd name="T71" fmla="*/ 154 h 1348"/>
              <a:gd name="T72" fmla="*/ 586 w 1514"/>
              <a:gd name="T73" fmla="*/ 298 h 1348"/>
              <a:gd name="T74" fmla="*/ 662 w 1514"/>
              <a:gd name="T75" fmla="*/ 416 h 1348"/>
              <a:gd name="T76" fmla="*/ 1264 w 1514"/>
              <a:gd name="T77" fmla="*/ 1020 h 1348"/>
              <a:gd name="T78" fmla="*/ 1038 w 1514"/>
              <a:gd name="T79" fmla="*/ 1156 h 1348"/>
              <a:gd name="T80" fmla="*/ 782 w 1514"/>
              <a:gd name="T81" fmla="*/ 1092 h 1348"/>
              <a:gd name="T82" fmla="*/ 646 w 1514"/>
              <a:gd name="T83" fmla="*/ 866 h 1348"/>
              <a:gd name="T84" fmla="*/ 730 w 1514"/>
              <a:gd name="T85" fmla="*/ 586 h 1348"/>
              <a:gd name="T86" fmla="*/ 970 w 1514"/>
              <a:gd name="T87" fmla="*/ 472 h 1348"/>
              <a:gd name="T88" fmla="*/ 1240 w 1514"/>
              <a:gd name="T89" fmla="*/ 582 h 1348"/>
              <a:gd name="T90" fmla="*/ 1330 w 1514"/>
              <a:gd name="T91" fmla="*/ 832 h 1348"/>
              <a:gd name="T92" fmla="*/ 292 w 1514"/>
              <a:gd name="T93" fmla="*/ 174 h 1348"/>
              <a:gd name="T94" fmla="*/ 176 w 1514"/>
              <a:gd name="T95" fmla="*/ 290 h 1348"/>
              <a:gd name="T96" fmla="*/ 184 w 1514"/>
              <a:gd name="T97" fmla="*/ 440 h 1348"/>
              <a:gd name="T98" fmla="*/ 310 w 1514"/>
              <a:gd name="T99" fmla="*/ 542 h 1348"/>
              <a:gd name="T100" fmla="*/ 458 w 1514"/>
              <a:gd name="T101" fmla="*/ 520 h 1348"/>
              <a:gd name="T102" fmla="*/ 550 w 1514"/>
              <a:gd name="T103" fmla="*/ 384 h 1348"/>
              <a:gd name="T104" fmla="*/ 512 w 1514"/>
              <a:gd name="T105" fmla="*/ 238 h 1348"/>
              <a:gd name="T106" fmla="*/ 368 w 1514"/>
              <a:gd name="T107" fmla="*/ 162 h 1348"/>
              <a:gd name="T108" fmla="*/ 356 w 1514"/>
              <a:gd name="T109" fmla="*/ 410 h 1348"/>
              <a:gd name="T110" fmla="*/ 304 w 1514"/>
              <a:gd name="T111" fmla="*/ 352 h 1348"/>
              <a:gd name="T112" fmla="*/ 362 w 1514"/>
              <a:gd name="T113" fmla="*/ 302 h 1348"/>
              <a:gd name="T114" fmla="*/ 412 w 1514"/>
              <a:gd name="T115" fmla="*/ 358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14" h="1348">
                <a:moveTo>
                  <a:pt x="944" y="536"/>
                </a:moveTo>
                <a:lnTo>
                  <a:pt x="944" y="536"/>
                </a:lnTo>
                <a:lnTo>
                  <a:pt x="916" y="542"/>
                </a:lnTo>
                <a:lnTo>
                  <a:pt x="888" y="550"/>
                </a:lnTo>
                <a:lnTo>
                  <a:pt x="862" y="560"/>
                </a:lnTo>
                <a:lnTo>
                  <a:pt x="838" y="574"/>
                </a:lnTo>
                <a:lnTo>
                  <a:pt x="816" y="590"/>
                </a:lnTo>
                <a:lnTo>
                  <a:pt x="794" y="606"/>
                </a:lnTo>
                <a:lnTo>
                  <a:pt x="776" y="626"/>
                </a:lnTo>
                <a:lnTo>
                  <a:pt x="758" y="648"/>
                </a:lnTo>
                <a:lnTo>
                  <a:pt x="744" y="670"/>
                </a:lnTo>
                <a:lnTo>
                  <a:pt x="730" y="694"/>
                </a:lnTo>
                <a:lnTo>
                  <a:pt x="720" y="718"/>
                </a:lnTo>
                <a:lnTo>
                  <a:pt x="712" y="746"/>
                </a:lnTo>
                <a:lnTo>
                  <a:pt x="706" y="772"/>
                </a:lnTo>
                <a:lnTo>
                  <a:pt x="704" y="800"/>
                </a:lnTo>
                <a:lnTo>
                  <a:pt x="704" y="828"/>
                </a:lnTo>
                <a:lnTo>
                  <a:pt x="706" y="858"/>
                </a:lnTo>
                <a:lnTo>
                  <a:pt x="706" y="858"/>
                </a:lnTo>
                <a:lnTo>
                  <a:pt x="712" y="886"/>
                </a:lnTo>
                <a:lnTo>
                  <a:pt x="720" y="914"/>
                </a:lnTo>
                <a:lnTo>
                  <a:pt x="732" y="938"/>
                </a:lnTo>
                <a:lnTo>
                  <a:pt x="744" y="964"/>
                </a:lnTo>
                <a:lnTo>
                  <a:pt x="760" y="986"/>
                </a:lnTo>
                <a:lnTo>
                  <a:pt x="778" y="1006"/>
                </a:lnTo>
                <a:lnTo>
                  <a:pt x="798" y="1026"/>
                </a:lnTo>
                <a:lnTo>
                  <a:pt x="818" y="1044"/>
                </a:lnTo>
                <a:lnTo>
                  <a:pt x="840" y="1058"/>
                </a:lnTo>
                <a:lnTo>
                  <a:pt x="864" y="1072"/>
                </a:lnTo>
                <a:lnTo>
                  <a:pt x="890" y="1082"/>
                </a:lnTo>
                <a:lnTo>
                  <a:pt x="916" y="1090"/>
                </a:lnTo>
                <a:lnTo>
                  <a:pt x="944" y="1096"/>
                </a:lnTo>
                <a:lnTo>
                  <a:pt x="972" y="1098"/>
                </a:lnTo>
                <a:lnTo>
                  <a:pt x="1000" y="1098"/>
                </a:lnTo>
                <a:lnTo>
                  <a:pt x="1028" y="1096"/>
                </a:lnTo>
                <a:lnTo>
                  <a:pt x="1028" y="1096"/>
                </a:lnTo>
                <a:lnTo>
                  <a:pt x="1056" y="1090"/>
                </a:lnTo>
                <a:lnTo>
                  <a:pt x="1084" y="1082"/>
                </a:lnTo>
                <a:lnTo>
                  <a:pt x="1110" y="1070"/>
                </a:lnTo>
                <a:lnTo>
                  <a:pt x="1134" y="1058"/>
                </a:lnTo>
                <a:lnTo>
                  <a:pt x="1156" y="1042"/>
                </a:lnTo>
                <a:lnTo>
                  <a:pt x="1178" y="1024"/>
                </a:lnTo>
                <a:lnTo>
                  <a:pt x="1196" y="1004"/>
                </a:lnTo>
                <a:lnTo>
                  <a:pt x="1214" y="984"/>
                </a:lnTo>
                <a:lnTo>
                  <a:pt x="1230" y="962"/>
                </a:lnTo>
                <a:lnTo>
                  <a:pt x="1242" y="938"/>
                </a:lnTo>
                <a:lnTo>
                  <a:pt x="1252" y="912"/>
                </a:lnTo>
                <a:lnTo>
                  <a:pt x="1260" y="886"/>
                </a:lnTo>
                <a:lnTo>
                  <a:pt x="1266" y="858"/>
                </a:lnTo>
                <a:lnTo>
                  <a:pt x="1270" y="830"/>
                </a:lnTo>
                <a:lnTo>
                  <a:pt x="1270" y="802"/>
                </a:lnTo>
                <a:lnTo>
                  <a:pt x="1266" y="774"/>
                </a:lnTo>
                <a:lnTo>
                  <a:pt x="1266" y="774"/>
                </a:lnTo>
                <a:lnTo>
                  <a:pt x="1260" y="744"/>
                </a:lnTo>
                <a:lnTo>
                  <a:pt x="1252" y="718"/>
                </a:lnTo>
                <a:lnTo>
                  <a:pt x="1242" y="692"/>
                </a:lnTo>
                <a:lnTo>
                  <a:pt x="1228" y="668"/>
                </a:lnTo>
                <a:lnTo>
                  <a:pt x="1212" y="644"/>
                </a:lnTo>
                <a:lnTo>
                  <a:pt x="1196" y="624"/>
                </a:lnTo>
                <a:lnTo>
                  <a:pt x="1176" y="604"/>
                </a:lnTo>
                <a:lnTo>
                  <a:pt x="1154" y="588"/>
                </a:lnTo>
                <a:lnTo>
                  <a:pt x="1132" y="572"/>
                </a:lnTo>
                <a:lnTo>
                  <a:pt x="1108" y="560"/>
                </a:lnTo>
                <a:lnTo>
                  <a:pt x="1082" y="550"/>
                </a:lnTo>
                <a:lnTo>
                  <a:pt x="1056" y="542"/>
                </a:lnTo>
                <a:lnTo>
                  <a:pt x="1030" y="536"/>
                </a:lnTo>
                <a:lnTo>
                  <a:pt x="1002" y="532"/>
                </a:lnTo>
                <a:lnTo>
                  <a:pt x="974" y="532"/>
                </a:lnTo>
                <a:lnTo>
                  <a:pt x="944" y="536"/>
                </a:lnTo>
                <a:lnTo>
                  <a:pt x="944" y="536"/>
                </a:lnTo>
                <a:close/>
                <a:moveTo>
                  <a:pt x="998" y="894"/>
                </a:moveTo>
                <a:lnTo>
                  <a:pt x="998" y="894"/>
                </a:lnTo>
                <a:lnTo>
                  <a:pt x="982" y="894"/>
                </a:lnTo>
                <a:lnTo>
                  <a:pt x="966" y="892"/>
                </a:lnTo>
                <a:lnTo>
                  <a:pt x="952" y="886"/>
                </a:lnTo>
                <a:lnTo>
                  <a:pt x="940" y="878"/>
                </a:lnTo>
                <a:lnTo>
                  <a:pt x="928" y="868"/>
                </a:lnTo>
                <a:lnTo>
                  <a:pt x="918" y="856"/>
                </a:lnTo>
                <a:lnTo>
                  <a:pt x="912" y="842"/>
                </a:lnTo>
                <a:lnTo>
                  <a:pt x="908" y="828"/>
                </a:lnTo>
                <a:lnTo>
                  <a:pt x="908" y="828"/>
                </a:lnTo>
                <a:lnTo>
                  <a:pt x="908" y="812"/>
                </a:lnTo>
                <a:lnTo>
                  <a:pt x="910" y="796"/>
                </a:lnTo>
                <a:lnTo>
                  <a:pt x="914" y="782"/>
                </a:lnTo>
                <a:lnTo>
                  <a:pt x="922" y="768"/>
                </a:lnTo>
                <a:lnTo>
                  <a:pt x="932" y="758"/>
                </a:lnTo>
                <a:lnTo>
                  <a:pt x="946" y="748"/>
                </a:lnTo>
                <a:lnTo>
                  <a:pt x="960" y="742"/>
                </a:lnTo>
                <a:lnTo>
                  <a:pt x="974" y="738"/>
                </a:lnTo>
                <a:lnTo>
                  <a:pt x="974" y="738"/>
                </a:lnTo>
                <a:lnTo>
                  <a:pt x="990" y="736"/>
                </a:lnTo>
                <a:lnTo>
                  <a:pt x="1006" y="738"/>
                </a:lnTo>
                <a:lnTo>
                  <a:pt x="1020" y="744"/>
                </a:lnTo>
                <a:lnTo>
                  <a:pt x="1034" y="752"/>
                </a:lnTo>
                <a:lnTo>
                  <a:pt x="1044" y="762"/>
                </a:lnTo>
                <a:lnTo>
                  <a:pt x="1054" y="774"/>
                </a:lnTo>
                <a:lnTo>
                  <a:pt x="1060" y="788"/>
                </a:lnTo>
                <a:lnTo>
                  <a:pt x="1064" y="804"/>
                </a:lnTo>
                <a:lnTo>
                  <a:pt x="1064" y="804"/>
                </a:lnTo>
                <a:lnTo>
                  <a:pt x="1066" y="820"/>
                </a:lnTo>
                <a:lnTo>
                  <a:pt x="1062" y="836"/>
                </a:lnTo>
                <a:lnTo>
                  <a:pt x="1058" y="850"/>
                </a:lnTo>
                <a:lnTo>
                  <a:pt x="1050" y="862"/>
                </a:lnTo>
                <a:lnTo>
                  <a:pt x="1040" y="874"/>
                </a:lnTo>
                <a:lnTo>
                  <a:pt x="1028" y="882"/>
                </a:lnTo>
                <a:lnTo>
                  <a:pt x="1014" y="890"/>
                </a:lnTo>
                <a:lnTo>
                  <a:pt x="998" y="894"/>
                </a:lnTo>
                <a:lnTo>
                  <a:pt x="998" y="894"/>
                </a:lnTo>
                <a:close/>
                <a:moveTo>
                  <a:pt x="1440" y="816"/>
                </a:moveTo>
                <a:lnTo>
                  <a:pt x="1514" y="796"/>
                </a:lnTo>
                <a:lnTo>
                  <a:pt x="1500" y="690"/>
                </a:lnTo>
                <a:lnTo>
                  <a:pt x="1422" y="692"/>
                </a:lnTo>
                <a:lnTo>
                  <a:pt x="1422" y="692"/>
                </a:lnTo>
                <a:lnTo>
                  <a:pt x="1414" y="666"/>
                </a:lnTo>
                <a:lnTo>
                  <a:pt x="1406" y="642"/>
                </a:lnTo>
                <a:lnTo>
                  <a:pt x="1464" y="596"/>
                </a:lnTo>
                <a:lnTo>
                  <a:pt x="1410" y="504"/>
                </a:lnTo>
                <a:lnTo>
                  <a:pt x="1342" y="534"/>
                </a:lnTo>
                <a:lnTo>
                  <a:pt x="1342" y="534"/>
                </a:lnTo>
                <a:lnTo>
                  <a:pt x="1324" y="514"/>
                </a:lnTo>
                <a:lnTo>
                  <a:pt x="1306" y="494"/>
                </a:lnTo>
                <a:lnTo>
                  <a:pt x="1342" y="430"/>
                </a:lnTo>
                <a:lnTo>
                  <a:pt x="1256" y="366"/>
                </a:lnTo>
                <a:lnTo>
                  <a:pt x="1206" y="420"/>
                </a:lnTo>
                <a:lnTo>
                  <a:pt x="1206" y="420"/>
                </a:lnTo>
                <a:lnTo>
                  <a:pt x="1182" y="406"/>
                </a:lnTo>
                <a:lnTo>
                  <a:pt x="1158" y="396"/>
                </a:lnTo>
                <a:lnTo>
                  <a:pt x="1166" y="324"/>
                </a:lnTo>
                <a:lnTo>
                  <a:pt x="1062" y="298"/>
                </a:lnTo>
                <a:lnTo>
                  <a:pt x="1036" y="364"/>
                </a:lnTo>
                <a:lnTo>
                  <a:pt x="1036" y="364"/>
                </a:lnTo>
                <a:lnTo>
                  <a:pt x="1008" y="362"/>
                </a:lnTo>
                <a:lnTo>
                  <a:pt x="982" y="362"/>
                </a:lnTo>
                <a:lnTo>
                  <a:pt x="962" y="292"/>
                </a:lnTo>
                <a:lnTo>
                  <a:pt x="856" y="308"/>
                </a:lnTo>
                <a:lnTo>
                  <a:pt x="858" y="380"/>
                </a:lnTo>
                <a:lnTo>
                  <a:pt x="858" y="380"/>
                </a:lnTo>
                <a:lnTo>
                  <a:pt x="832" y="390"/>
                </a:lnTo>
                <a:lnTo>
                  <a:pt x="806" y="400"/>
                </a:lnTo>
                <a:lnTo>
                  <a:pt x="762" y="342"/>
                </a:lnTo>
                <a:lnTo>
                  <a:pt x="718" y="370"/>
                </a:lnTo>
                <a:lnTo>
                  <a:pt x="720" y="340"/>
                </a:lnTo>
                <a:lnTo>
                  <a:pt x="666" y="330"/>
                </a:lnTo>
                <a:lnTo>
                  <a:pt x="666" y="330"/>
                </a:lnTo>
                <a:lnTo>
                  <a:pt x="662" y="296"/>
                </a:lnTo>
                <a:lnTo>
                  <a:pt x="710" y="272"/>
                </a:lnTo>
                <a:lnTo>
                  <a:pt x="684" y="204"/>
                </a:lnTo>
                <a:lnTo>
                  <a:pt x="634" y="214"/>
                </a:lnTo>
                <a:lnTo>
                  <a:pt x="634" y="214"/>
                </a:lnTo>
                <a:lnTo>
                  <a:pt x="616" y="184"/>
                </a:lnTo>
                <a:lnTo>
                  <a:pt x="648" y="144"/>
                </a:lnTo>
                <a:lnTo>
                  <a:pt x="600" y="90"/>
                </a:lnTo>
                <a:lnTo>
                  <a:pt x="558" y="120"/>
                </a:lnTo>
                <a:lnTo>
                  <a:pt x="558" y="120"/>
                </a:lnTo>
                <a:lnTo>
                  <a:pt x="530" y="98"/>
                </a:lnTo>
                <a:lnTo>
                  <a:pt x="544" y="50"/>
                </a:lnTo>
                <a:lnTo>
                  <a:pt x="480" y="18"/>
                </a:lnTo>
                <a:lnTo>
                  <a:pt x="452" y="62"/>
                </a:lnTo>
                <a:lnTo>
                  <a:pt x="452" y="62"/>
                </a:lnTo>
                <a:lnTo>
                  <a:pt x="416" y="52"/>
                </a:lnTo>
                <a:lnTo>
                  <a:pt x="412" y="2"/>
                </a:lnTo>
                <a:lnTo>
                  <a:pt x="340" y="0"/>
                </a:lnTo>
                <a:lnTo>
                  <a:pt x="332" y="48"/>
                </a:lnTo>
                <a:lnTo>
                  <a:pt x="332" y="48"/>
                </a:lnTo>
                <a:lnTo>
                  <a:pt x="294" y="54"/>
                </a:lnTo>
                <a:lnTo>
                  <a:pt x="272" y="10"/>
                </a:lnTo>
                <a:lnTo>
                  <a:pt x="204" y="34"/>
                </a:lnTo>
                <a:lnTo>
                  <a:pt x="214" y="82"/>
                </a:lnTo>
                <a:lnTo>
                  <a:pt x="214" y="82"/>
                </a:lnTo>
                <a:lnTo>
                  <a:pt x="182" y="102"/>
                </a:lnTo>
                <a:lnTo>
                  <a:pt x="146" y="70"/>
                </a:lnTo>
                <a:lnTo>
                  <a:pt x="92" y="118"/>
                </a:lnTo>
                <a:lnTo>
                  <a:pt x="120" y="158"/>
                </a:lnTo>
                <a:lnTo>
                  <a:pt x="120" y="158"/>
                </a:lnTo>
                <a:lnTo>
                  <a:pt x="98" y="188"/>
                </a:lnTo>
                <a:lnTo>
                  <a:pt x="50" y="174"/>
                </a:lnTo>
                <a:lnTo>
                  <a:pt x="20" y="240"/>
                </a:lnTo>
                <a:lnTo>
                  <a:pt x="62" y="266"/>
                </a:lnTo>
                <a:lnTo>
                  <a:pt x="62" y="266"/>
                </a:lnTo>
                <a:lnTo>
                  <a:pt x="54" y="302"/>
                </a:lnTo>
                <a:lnTo>
                  <a:pt x="4" y="306"/>
                </a:lnTo>
                <a:lnTo>
                  <a:pt x="0" y="378"/>
                </a:lnTo>
                <a:lnTo>
                  <a:pt x="50" y="388"/>
                </a:lnTo>
                <a:lnTo>
                  <a:pt x="50" y="388"/>
                </a:lnTo>
                <a:lnTo>
                  <a:pt x="56" y="422"/>
                </a:lnTo>
                <a:lnTo>
                  <a:pt x="10" y="446"/>
                </a:lnTo>
                <a:lnTo>
                  <a:pt x="34" y="514"/>
                </a:lnTo>
                <a:lnTo>
                  <a:pt x="86" y="502"/>
                </a:lnTo>
                <a:lnTo>
                  <a:pt x="86" y="502"/>
                </a:lnTo>
                <a:lnTo>
                  <a:pt x="104" y="532"/>
                </a:lnTo>
                <a:lnTo>
                  <a:pt x="70" y="574"/>
                </a:lnTo>
                <a:lnTo>
                  <a:pt x="118" y="626"/>
                </a:lnTo>
                <a:lnTo>
                  <a:pt x="164" y="596"/>
                </a:lnTo>
                <a:lnTo>
                  <a:pt x="164" y="596"/>
                </a:lnTo>
                <a:lnTo>
                  <a:pt x="192" y="616"/>
                </a:lnTo>
                <a:lnTo>
                  <a:pt x="174" y="668"/>
                </a:lnTo>
                <a:lnTo>
                  <a:pt x="240" y="698"/>
                </a:lnTo>
                <a:lnTo>
                  <a:pt x="270" y="652"/>
                </a:lnTo>
                <a:lnTo>
                  <a:pt x="270" y="652"/>
                </a:lnTo>
                <a:lnTo>
                  <a:pt x="302" y="660"/>
                </a:lnTo>
                <a:lnTo>
                  <a:pt x="306" y="716"/>
                </a:lnTo>
                <a:lnTo>
                  <a:pt x="378" y="718"/>
                </a:lnTo>
                <a:lnTo>
                  <a:pt x="388" y="664"/>
                </a:lnTo>
                <a:lnTo>
                  <a:pt x="388" y="664"/>
                </a:lnTo>
                <a:lnTo>
                  <a:pt x="422" y="658"/>
                </a:lnTo>
                <a:lnTo>
                  <a:pt x="446" y="708"/>
                </a:lnTo>
                <a:lnTo>
                  <a:pt x="476" y="698"/>
                </a:lnTo>
                <a:lnTo>
                  <a:pt x="464" y="746"/>
                </a:lnTo>
                <a:lnTo>
                  <a:pt x="534" y="772"/>
                </a:lnTo>
                <a:lnTo>
                  <a:pt x="534" y="772"/>
                </a:lnTo>
                <a:lnTo>
                  <a:pt x="534" y="798"/>
                </a:lnTo>
                <a:lnTo>
                  <a:pt x="534" y="826"/>
                </a:lnTo>
                <a:lnTo>
                  <a:pt x="460" y="846"/>
                </a:lnTo>
                <a:lnTo>
                  <a:pt x="476" y="952"/>
                </a:lnTo>
                <a:lnTo>
                  <a:pt x="554" y="950"/>
                </a:lnTo>
                <a:lnTo>
                  <a:pt x="554" y="950"/>
                </a:lnTo>
                <a:lnTo>
                  <a:pt x="562" y="974"/>
                </a:lnTo>
                <a:lnTo>
                  <a:pt x="570" y="998"/>
                </a:lnTo>
                <a:lnTo>
                  <a:pt x="510" y="1046"/>
                </a:lnTo>
                <a:lnTo>
                  <a:pt x="564" y="1138"/>
                </a:lnTo>
                <a:lnTo>
                  <a:pt x="638" y="1104"/>
                </a:lnTo>
                <a:lnTo>
                  <a:pt x="638" y="1104"/>
                </a:lnTo>
                <a:lnTo>
                  <a:pt x="654" y="1124"/>
                </a:lnTo>
                <a:lnTo>
                  <a:pt x="672" y="1142"/>
                </a:lnTo>
                <a:lnTo>
                  <a:pt x="632" y="1212"/>
                </a:lnTo>
                <a:lnTo>
                  <a:pt x="718" y="1276"/>
                </a:lnTo>
                <a:lnTo>
                  <a:pt x="774" y="1216"/>
                </a:lnTo>
                <a:lnTo>
                  <a:pt x="774" y="1216"/>
                </a:lnTo>
                <a:lnTo>
                  <a:pt x="796" y="1226"/>
                </a:lnTo>
                <a:lnTo>
                  <a:pt x="818" y="1236"/>
                </a:lnTo>
                <a:lnTo>
                  <a:pt x="808" y="1318"/>
                </a:lnTo>
                <a:lnTo>
                  <a:pt x="912" y="1344"/>
                </a:lnTo>
                <a:lnTo>
                  <a:pt x="942" y="1266"/>
                </a:lnTo>
                <a:lnTo>
                  <a:pt x="942" y="1266"/>
                </a:lnTo>
                <a:lnTo>
                  <a:pt x="966" y="1268"/>
                </a:lnTo>
                <a:lnTo>
                  <a:pt x="990" y="1268"/>
                </a:lnTo>
                <a:lnTo>
                  <a:pt x="1012" y="1348"/>
                </a:lnTo>
                <a:lnTo>
                  <a:pt x="1118" y="1332"/>
                </a:lnTo>
                <a:lnTo>
                  <a:pt x="1116" y="1250"/>
                </a:lnTo>
                <a:lnTo>
                  <a:pt x="1116" y="1250"/>
                </a:lnTo>
                <a:lnTo>
                  <a:pt x="1140" y="1242"/>
                </a:lnTo>
                <a:lnTo>
                  <a:pt x="1162" y="1234"/>
                </a:lnTo>
                <a:lnTo>
                  <a:pt x="1212" y="1298"/>
                </a:lnTo>
                <a:lnTo>
                  <a:pt x="1304" y="1244"/>
                </a:lnTo>
                <a:lnTo>
                  <a:pt x="1270" y="1168"/>
                </a:lnTo>
                <a:lnTo>
                  <a:pt x="1270" y="1168"/>
                </a:lnTo>
                <a:lnTo>
                  <a:pt x="1290" y="1152"/>
                </a:lnTo>
                <a:lnTo>
                  <a:pt x="1308" y="1136"/>
                </a:lnTo>
                <a:lnTo>
                  <a:pt x="1378" y="1176"/>
                </a:lnTo>
                <a:lnTo>
                  <a:pt x="1442" y="1090"/>
                </a:lnTo>
                <a:lnTo>
                  <a:pt x="1384" y="1034"/>
                </a:lnTo>
                <a:lnTo>
                  <a:pt x="1384" y="1034"/>
                </a:lnTo>
                <a:lnTo>
                  <a:pt x="1394" y="1012"/>
                </a:lnTo>
                <a:lnTo>
                  <a:pt x="1406" y="990"/>
                </a:lnTo>
                <a:lnTo>
                  <a:pt x="1484" y="1000"/>
                </a:lnTo>
                <a:lnTo>
                  <a:pt x="1510" y="896"/>
                </a:lnTo>
                <a:lnTo>
                  <a:pt x="1436" y="868"/>
                </a:lnTo>
                <a:lnTo>
                  <a:pt x="1436" y="868"/>
                </a:lnTo>
                <a:lnTo>
                  <a:pt x="1440" y="842"/>
                </a:lnTo>
                <a:lnTo>
                  <a:pt x="1440" y="816"/>
                </a:lnTo>
                <a:lnTo>
                  <a:pt x="1440" y="816"/>
                </a:lnTo>
                <a:close/>
                <a:moveTo>
                  <a:pt x="564" y="650"/>
                </a:moveTo>
                <a:lnTo>
                  <a:pt x="506" y="644"/>
                </a:lnTo>
                <a:lnTo>
                  <a:pt x="502" y="628"/>
                </a:lnTo>
                <a:lnTo>
                  <a:pt x="502" y="628"/>
                </a:lnTo>
                <a:lnTo>
                  <a:pt x="532" y="612"/>
                </a:lnTo>
                <a:lnTo>
                  <a:pt x="568" y="642"/>
                </a:lnTo>
                <a:lnTo>
                  <a:pt x="568" y="642"/>
                </a:lnTo>
                <a:lnTo>
                  <a:pt x="564" y="650"/>
                </a:lnTo>
                <a:lnTo>
                  <a:pt x="564" y="650"/>
                </a:lnTo>
                <a:close/>
                <a:moveTo>
                  <a:pt x="570" y="456"/>
                </a:moveTo>
                <a:lnTo>
                  <a:pt x="570" y="456"/>
                </a:lnTo>
                <a:lnTo>
                  <a:pt x="560" y="476"/>
                </a:lnTo>
                <a:lnTo>
                  <a:pt x="546" y="496"/>
                </a:lnTo>
                <a:lnTo>
                  <a:pt x="532" y="514"/>
                </a:lnTo>
                <a:lnTo>
                  <a:pt x="516" y="530"/>
                </a:lnTo>
                <a:lnTo>
                  <a:pt x="498" y="544"/>
                </a:lnTo>
                <a:lnTo>
                  <a:pt x="480" y="556"/>
                </a:lnTo>
                <a:lnTo>
                  <a:pt x="460" y="568"/>
                </a:lnTo>
                <a:lnTo>
                  <a:pt x="438" y="576"/>
                </a:lnTo>
                <a:lnTo>
                  <a:pt x="438" y="576"/>
                </a:lnTo>
                <a:lnTo>
                  <a:pt x="414" y="584"/>
                </a:lnTo>
                <a:lnTo>
                  <a:pt x="392" y="588"/>
                </a:lnTo>
                <a:lnTo>
                  <a:pt x="368" y="590"/>
                </a:lnTo>
                <a:lnTo>
                  <a:pt x="346" y="590"/>
                </a:lnTo>
                <a:lnTo>
                  <a:pt x="322" y="588"/>
                </a:lnTo>
                <a:lnTo>
                  <a:pt x="300" y="584"/>
                </a:lnTo>
                <a:lnTo>
                  <a:pt x="280" y="576"/>
                </a:lnTo>
                <a:lnTo>
                  <a:pt x="258" y="568"/>
                </a:lnTo>
                <a:lnTo>
                  <a:pt x="238" y="558"/>
                </a:lnTo>
                <a:lnTo>
                  <a:pt x="220" y="544"/>
                </a:lnTo>
                <a:lnTo>
                  <a:pt x="202" y="530"/>
                </a:lnTo>
                <a:lnTo>
                  <a:pt x="186" y="514"/>
                </a:lnTo>
                <a:lnTo>
                  <a:pt x="170" y="498"/>
                </a:lnTo>
                <a:lnTo>
                  <a:pt x="158" y="478"/>
                </a:lnTo>
                <a:lnTo>
                  <a:pt x="146" y="458"/>
                </a:lnTo>
                <a:lnTo>
                  <a:pt x="138" y="436"/>
                </a:lnTo>
                <a:lnTo>
                  <a:pt x="138" y="436"/>
                </a:lnTo>
                <a:lnTo>
                  <a:pt x="130" y="412"/>
                </a:lnTo>
                <a:lnTo>
                  <a:pt x="126" y="388"/>
                </a:lnTo>
                <a:lnTo>
                  <a:pt x="124" y="366"/>
                </a:lnTo>
                <a:lnTo>
                  <a:pt x="124" y="342"/>
                </a:lnTo>
                <a:lnTo>
                  <a:pt x="126" y="320"/>
                </a:lnTo>
                <a:lnTo>
                  <a:pt x="130" y="298"/>
                </a:lnTo>
                <a:lnTo>
                  <a:pt x="138" y="276"/>
                </a:lnTo>
                <a:lnTo>
                  <a:pt x="146" y="256"/>
                </a:lnTo>
                <a:lnTo>
                  <a:pt x="156" y="236"/>
                </a:lnTo>
                <a:lnTo>
                  <a:pt x="168" y="216"/>
                </a:lnTo>
                <a:lnTo>
                  <a:pt x="184" y="200"/>
                </a:lnTo>
                <a:lnTo>
                  <a:pt x="200" y="182"/>
                </a:lnTo>
                <a:lnTo>
                  <a:pt x="216" y="168"/>
                </a:lnTo>
                <a:lnTo>
                  <a:pt x="236" y="156"/>
                </a:lnTo>
                <a:lnTo>
                  <a:pt x="256" y="144"/>
                </a:lnTo>
                <a:lnTo>
                  <a:pt x="278" y="134"/>
                </a:lnTo>
                <a:lnTo>
                  <a:pt x="278" y="134"/>
                </a:lnTo>
                <a:lnTo>
                  <a:pt x="302" y="128"/>
                </a:lnTo>
                <a:lnTo>
                  <a:pt x="324" y="124"/>
                </a:lnTo>
                <a:lnTo>
                  <a:pt x="348" y="122"/>
                </a:lnTo>
                <a:lnTo>
                  <a:pt x="370" y="122"/>
                </a:lnTo>
                <a:lnTo>
                  <a:pt x="394" y="124"/>
                </a:lnTo>
                <a:lnTo>
                  <a:pt x="416" y="128"/>
                </a:lnTo>
                <a:lnTo>
                  <a:pt x="438" y="134"/>
                </a:lnTo>
                <a:lnTo>
                  <a:pt x="458" y="144"/>
                </a:lnTo>
                <a:lnTo>
                  <a:pt x="478" y="154"/>
                </a:lnTo>
                <a:lnTo>
                  <a:pt x="496" y="166"/>
                </a:lnTo>
                <a:lnTo>
                  <a:pt x="514" y="180"/>
                </a:lnTo>
                <a:lnTo>
                  <a:pt x="530" y="196"/>
                </a:lnTo>
                <a:lnTo>
                  <a:pt x="546" y="214"/>
                </a:lnTo>
                <a:lnTo>
                  <a:pt x="558" y="234"/>
                </a:lnTo>
                <a:lnTo>
                  <a:pt x="570" y="254"/>
                </a:lnTo>
                <a:lnTo>
                  <a:pt x="580" y="276"/>
                </a:lnTo>
                <a:lnTo>
                  <a:pt x="580" y="276"/>
                </a:lnTo>
                <a:lnTo>
                  <a:pt x="586" y="298"/>
                </a:lnTo>
                <a:lnTo>
                  <a:pt x="590" y="320"/>
                </a:lnTo>
                <a:lnTo>
                  <a:pt x="592" y="344"/>
                </a:lnTo>
                <a:lnTo>
                  <a:pt x="592" y="366"/>
                </a:lnTo>
                <a:lnTo>
                  <a:pt x="590" y="390"/>
                </a:lnTo>
                <a:lnTo>
                  <a:pt x="586" y="412"/>
                </a:lnTo>
                <a:lnTo>
                  <a:pt x="580" y="434"/>
                </a:lnTo>
                <a:lnTo>
                  <a:pt x="570" y="456"/>
                </a:lnTo>
                <a:lnTo>
                  <a:pt x="570" y="456"/>
                </a:lnTo>
                <a:close/>
                <a:moveTo>
                  <a:pt x="662" y="416"/>
                </a:moveTo>
                <a:lnTo>
                  <a:pt x="678" y="414"/>
                </a:lnTo>
                <a:lnTo>
                  <a:pt x="700" y="464"/>
                </a:lnTo>
                <a:lnTo>
                  <a:pt x="700" y="464"/>
                </a:lnTo>
                <a:lnTo>
                  <a:pt x="690" y="472"/>
                </a:lnTo>
                <a:lnTo>
                  <a:pt x="652" y="450"/>
                </a:lnTo>
                <a:lnTo>
                  <a:pt x="652" y="450"/>
                </a:lnTo>
                <a:lnTo>
                  <a:pt x="662" y="416"/>
                </a:lnTo>
                <a:lnTo>
                  <a:pt x="662" y="416"/>
                </a:lnTo>
                <a:close/>
                <a:moveTo>
                  <a:pt x="1264" y="1020"/>
                </a:moveTo>
                <a:lnTo>
                  <a:pt x="1264" y="1020"/>
                </a:lnTo>
                <a:lnTo>
                  <a:pt x="1242" y="1046"/>
                </a:lnTo>
                <a:lnTo>
                  <a:pt x="1218" y="1070"/>
                </a:lnTo>
                <a:lnTo>
                  <a:pt x="1192" y="1092"/>
                </a:lnTo>
                <a:lnTo>
                  <a:pt x="1164" y="1110"/>
                </a:lnTo>
                <a:lnTo>
                  <a:pt x="1134" y="1126"/>
                </a:lnTo>
                <a:lnTo>
                  <a:pt x="1104" y="1140"/>
                </a:lnTo>
                <a:lnTo>
                  <a:pt x="1072" y="1150"/>
                </a:lnTo>
                <a:lnTo>
                  <a:pt x="1038" y="1156"/>
                </a:lnTo>
                <a:lnTo>
                  <a:pt x="1038" y="1156"/>
                </a:lnTo>
                <a:lnTo>
                  <a:pt x="1002" y="1160"/>
                </a:lnTo>
                <a:lnTo>
                  <a:pt x="968" y="1160"/>
                </a:lnTo>
                <a:lnTo>
                  <a:pt x="934" y="1156"/>
                </a:lnTo>
                <a:lnTo>
                  <a:pt x="902" y="1148"/>
                </a:lnTo>
                <a:lnTo>
                  <a:pt x="870" y="1140"/>
                </a:lnTo>
                <a:lnTo>
                  <a:pt x="838" y="1126"/>
                </a:lnTo>
                <a:lnTo>
                  <a:pt x="810" y="1110"/>
                </a:lnTo>
                <a:lnTo>
                  <a:pt x="782" y="1092"/>
                </a:lnTo>
                <a:lnTo>
                  <a:pt x="756" y="1072"/>
                </a:lnTo>
                <a:lnTo>
                  <a:pt x="732" y="1048"/>
                </a:lnTo>
                <a:lnTo>
                  <a:pt x="712" y="1022"/>
                </a:lnTo>
                <a:lnTo>
                  <a:pt x="692" y="994"/>
                </a:lnTo>
                <a:lnTo>
                  <a:pt x="676" y="966"/>
                </a:lnTo>
                <a:lnTo>
                  <a:pt x="664" y="934"/>
                </a:lnTo>
                <a:lnTo>
                  <a:pt x="652" y="902"/>
                </a:lnTo>
                <a:lnTo>
                  <a:pt x="646" y="866"/>
                </a:lnTo>
                <a:lnTo>
                  <a:pt x="646" y="866"/>
                </a:lnTo>
                <a:lnTo>
                  <a:pt x="642" y="832"/>
                </a:lnTo>
                <a:lnTo>
                  <a:pt x="642" y="796"/>
                </a:lnTo>
                <a:lnTo>
                  <a:pt x="646" y="764"/>
                </a:lnTo>
                <a:lnTo>
                  <a:pt x="652" y="730"/>
                </a:lnTo>
                <a:lnTo>
                  <a:pt x="662" y="698"/>
                </a:lnTo>
                <a:lnTo>
                  <a:pt x="676" y="668"/>
                </a:lnTo>
                <a:lnTo>
                  <a:pt x="692" y="638"/>
                </a:lnTo>
                <a:lnTo>
                  <a:pt x="710" y="610"/>
                </a:lnTo>
                <a:lnTo>
                  <a:pt x="730" y="586"/>
                </a:lnTo>
                <a:lnTo>
                  <a:pt x="754" y="562"/>
                </a:lnTo>
                <a:lnTo>
                  <a:pt x="780" y="540"/>
                </a:lnTo>
                <a:lnTo>
                  <a:pt x="806" y="522"/>
                </a:lnTo>
                <a:lnTo>
                  <a:pt x="836" y="506"/>
                </a:lnTo>
                <a:lnTo>
                  <a:pt x="868" y="492"/>
                </a:lnTo>
                <a:lnTo>
                  <a:pt x="900" y="482"/>
                </a:lnTo>
                <a:lnTo>
                  <a:pt x="936" y="474"/>
                </a:lnTo>
                <a:lnTo>
                  <a:pt x="936" y="474"/>
                </a:lnTo>
                <a:lnTo>
                  <a:pt x="970" y="472"/>
                </a:lnTo>
                <a:lnTo>
                  <a:pt x="1004" y="472"/>
                </a:lnTo>
                <a:lnTo>
                  <a:pt x="1038" y="476"/>
                </a:lnTo>
                <a:lnTo>
                  <a:pt x="1072" y="482"/>
                </a:lnTo>
                <a:lnTo>
                  <a:pt x="1104" y="492"/>
                </a:lnTo>
                <a:lnTo>
                  <a:pt x="1134" y="504"/>
                </a:lnTo>
                <a:lnTo>
                  <a:pt x="1164" y="520"/>
                </a:lnTo>
                <a:lnTo>
                  <a:pt x="1190" y="538"/>
                </a:lnTo>
                <a:lnTo>
                  <a:pt x="1216" y="560"/>
                </a:lnTo>
                <a:lnTo>
                  <a:pt x="1240" y="582"/>
                </a:lnTo>
                <a:lnTo>
                  <a:pt x="1262" y="608"/>
                </a:lnTo>
                <a:lnTo>
                  <a:pt x="1280" y="636"/>
                </a:lnTo>
                <a:lnTo>
                  <a:pt x="1296" y="666"/>
                </a:lnTo>
                <a:lnTo>
                  <a:pt x="1310" y="696"/>
                </a:lnTo>
                <a:lnTo>
                  <a:pt x="1320" y="730"/>
                </a:lnTo>
                <a:lnTo>
                  <a:pt x="1326" y="764"/>
                </a:lnTo>
                <a:lnTo>
                  <a:pt x="1326" y="764"/>
                </a:lnTo>
                <a:lnTo>
                  <a:pt x="1330" y="798"/>
                </a:lnTo>
                <a:lnTo>
                  <a:pt x="1330" y="832"/>
                </a:lnTo>
                <a:lnTo>
                  <a:pt x="1328" y="866"/>
                </a:lnTo>
                <a:lnTo>
                  <a:pt x="1320" y="898"/>
                </a:lnTo>
                <a:lnTo>
                  <a:pt x="1310" y="930"/>
                </a:lnTo>
                <a:lnTo>
                  <a:pt x="1298" y="962"/>
                </a:lnTo>
                <a:lnTo>
                  <a:pt x="1282" y="992"/>
                </a:lnTo>
                <a:lnTo>
                  <a:pt x="1264" y="1020"/>
                </a:lnTo>
                <a:lnTo>
                  <a:pt x="1264" y="1020"/>
                </a:lnTo>
                <a:close/>
                <a:moveTo>
                  <a:pt x="292" y="174"/>
                </a:moveTo>
                <a:lnTo>
                  <a:pt x="292" y="174"/>
                </a:lnTo>
                <a:lnTo>
                  <a:pt x="274" y="182"/>
                </a:lnTo>
                <a:lnTo>
                  <a:pt x="258" y="190"/>
                </a:lnTo>
                <a:lnTo>
                  <a:pt x="242" y="202"/>
                </a:lnTo>
                <a:lnTo>
                  <a:pt x="228" y="214"/>
                </a:lnTo>
                <a:lnTo>
                  <a:pt x="214" y="226"/>
                </a:lnTo>
                <a:lnTo>
                  <a:pt x="202" y="242"/>
                </a:lnTo>
                <a:lnTo>
                  <a:pt x="192" y="256"/>
                </a:lnTo>
                <a:lnTo>
                  <a:pt x="184" y="274"/>
                </a:lnTo>
                <a:lnTo>
                  <a:pt x="176" y="290"/>
                </a:lnTo>
                <a:lnTo>
                  <a:pt x="172" y="308"/>
                </a:lnTo>
                <a:lnTo>
                  <a:pt x="168" y="326"/>
                </a:lnTo>
                <a:lnTo>
                  <a:pt x="166" y="346"/>
                </a:lnTo>
                <a:lnTo>
                  <a:pt x="166" y="364"/>
                </a:lnTo>
                <a:lnTo>
                  <a:pt x="168" y="382"/>
                </a:lnTo>
                <a:lnTo>
                  <a:pt x="170" y="402"/>
                </a:lnTo>
                <a:lnTo>
                  <a:pt x="176" y="420"/>
                </a:lnTo>
                <a:lnTo>
                  <a:pt x="176" y="420"/>
                </a:lnTo>
                <a:lnTo>
                  <a:pt x="184" y="440"/>
                </a:lnTo>
                <a:lnTo>
                  <a:pt x="194" y="456"/>
                </a:lnTo>
                <a:lnTo>
                  <a:pt x="204" y="472"/>
                </a:lnTo>
                <a:lnTo>
                  <a:pt x="216" y="486"/>
                </a:lnTo>
                <a:lnTo>
                  <a:pt x="230" y="500"/>
                </a:lnTo>
                <a:lnTo>
                  <a:pt x="244" y="512"/>
                </a:lnTo>
                <a:lnTo>
                  <a:pt x="260" y="522"/>
                </a:lnTo>
                <a:lnTo>
                  <a:pt x="276" y="530"/>
                </a:lnTo>
                <a:lnTo>
                  <a:pt x="294" y="538"/>
                </a:lnTo>
                <a:lnTo>
                  <a:pt x="310" y="542"/>
                </a:lnTo>
                <a:lnTo>
                  <a:pt x="330" y="546"/>
                </a:lnTo>
                <a:lnTo>
                  <a:pt x="348" y="548"/>
                </a:lnTo>
                <a:lnTo>
                  <a:pt x="366" y="548"/>
                </a:lnTo>
                <a:lnTo>
                  <a:pt x="386" y="546"/>
                </a:lnTo>
                <a:lnTo>
                  <a:pt x="404" y="542"/>
                </a:lnTo>
                <a:lnTo>
                  <a:pt x="424" y="538"/>
                </a:lnTo>
                <a:lnTo>
                  <a:pt x="424" y="538"/>
                </a:lnTo>
                <a:lnTo>
                  <a:pt x="442" y="530"/>
                </a:lnTo>
                <a:lnTo>
                  <a:pt x="458" y="520"/>
                </a:lnTo>
                <a:lnTo>
                  <a:pt x="474" y="510"/>
                </a:lnTo>
                <a:lnTo>
                  <a:pt x="490" y="498"/>
                </a:lnTo>
                <a:lnTo>
                  <a:pt x="502" y="484"/>
                </a:lnTo>
                <a:lnTo>
                  <a:pt x="514" y="470"/>
                </a:lnTo>
                <a:lnTo>
                  <a:pt x="524" y="454"/>
                </a:lnTo>
                <a:lnTo>
                  <a:pt x="532" y="438"/>
                </a:lnTo>
                <a:lnTo>
                  <a:pt x="540" y="420"/>
                </a:lnTo>
                <a:lnTo>
                  <a:pt x="546" y="402"/>
                </a:lnTo>
                <a:lnTo>
                  <a:pt x="550" y="384"/>
                </a:lnTo>
                <a:lnTo>
                  <a:pt x="552" y="366"/>
                </a:lnTo>
                <a:lnTo>
                  <a:pt x="552" y="348"/>
                </a:lnTo>
                <a:lnTo>
                  <a:pt x="550" y="328"/>
                </a:lnTo>
                <a:lnTo>
                  <a:pt x="546" y="308"/>
                </a:lnTo>
                <a:lnTo>
                  <a:pt x="540" y="290"/>
                </a:lnTo>
                <a:lnTo>
                  <a:pt x="540" y="290"/>
                </a:lnTo>
                <a:lnTo>
                  <a:pt x="532" y="272"/>
                </a:lnTo>
                <a:lnTo>
                  <a:pt x="522" y="254"/>
                </a:lnTo>
                <a:lnTo>
                  <a:pt x="512" y="238"/>
                </a:lnTo>
                <a:lnTo>
                  <a:pt x="500" y="224"/>
                </a:lnTo>
                <a:lnTo>
                  <a:pt x="486" y="212"/>
                </a:lnTo>
                <a:lnTo>
                  <a:pt x="472" y="200"/>
                </a:lnTo>
                <a:lnTo>
                  <a:pt x="456" y="190"/>
                </a:lnTo>
                <a:lnTo>
                  <a:pt x="440" y="180"/>
                </a:lnTo>
                <a:lnTo>
                  <a:pt x="424" y="174"/>
                </a:lnTo>
                <a:lnTo>
                  <a:pt x="406" y="168"/>
                </a:lnTo>
                <a:lnTo>
                  <a:pt x="388" y="164"/>
                </a:lnTo>
                <a:lnTo>
                  <a:pt x="368" y="162"/>
                </a:lnTo>
                <a:lnTo>
                  <a:pt x="350" y="162"/>
                </a:lnTo>
                <a:lnTo>
                  <a:pt x="330" y="164"/>
                </a:lnTo>
                <a:lnTo>
                  <a:pt x="312" y="168"/>
                </a:lnTo>
                <a:lnTo>
                  <a:pt x="292" y="174"/>
                </a:lnTo>
                <a:lnTo>
                  <a:pt x="292" y="174"/>
                </a:lnTo>
                <a:close/>
                <a:moveTo>
                  <a:pt x="376" y="406"/>
                </a:moveTo>
                <a:lnTo>
                  <a:pt x="376" y="406"/>
                </a:lnTo>
                <a:lnTo>
                  <a:pt x="366" y="408"/>
                </a:lnTo>
                <a:lnTo>
                  <a:pt x="356" y="410"/>
                </a:lnTo>
                <a:lnTo>
                  <a:pt x="346" y="408"/>
                </a:lnTo>
                <a:lnTo>
                  <a:pt x="336" y="404"/>
                </a:lnTo>
                <a:lnTo>
                  <a:pt x="326" y="400"/>
                </a:lnTo>
                <a:lnTo>
                  <a:pt x="318" y="392"/>
                </a:lnTo>
                <a:lnTo>
                  <a:pt x="312" y="384"/>
                </a:lnTo>
                <a:lnTo>
                  <a:pt x="308" y="374"/>
                </a:lnTo>
                <a:lnTo>
                  <a:pt x="308" y="374"/>
                </a:lnTo>
                <a:lnTo>
                  <a:pt x="304" y="364"/>
                </a:lnTo>
                <a:lnTo>
                  <a:pt x="304" y="352"/>
                </a:lnTo>
                <a:lnTo>
                  <a:pt x="306" y="342"/>
                </a:lnTo>
                <a:lnTo>
                  <a:pt x="310" y="332"/>
                </a:lnTo>
                <a:lnTo>
                  <a:pt x="314" y="324"/>
                </a:lnTo>
                <a:lnTo>
                  <a:pt x="322" y="316"/>
                </a:lnTo>
                <a:lnTo>
                  <a:pt x="330" y="310"/>
                </a:lnTo>
                <a:lnTo>
                  <a:pt x="340" y="304"/>
                </a:lnTo>
                <a:lnTo>
                  <a:pt x="340" y="304"/>
                </a:lnTo>
                <a:lnTo>
                  <a:pt x="350" y="302"/>
                </a:lnTo>
                <a:lnTo>
                  <a:pt x="362" y="302"/>
                </a:lnTo>
                <a:lnTo>
                  <a:pt x="372" y="304"/>
                </a:lnTo>
                <a:lnTo>
                  <a:pt x="382" y="306"/>
                </a:lnTo>
                <a:lnTo>
                  <a:pt x="390" y="312"/>
                </a:lnTo>
                <a:lnTo>
                  <a:pt x="398" y="318"/>
                </a:lnTo>
                <a:lnTo>
                  <a:pt x="404" y="328"/>
                </a:lnTo>
                <a:lnTo>
                  <a:pt x="408" y="338"/>
                </a:lnTo>
                <a:lnTo>
                  <a:pt x="408" y="338"/>
                </a:lnTo>
                <a:lnTo>
                  <a:pt x="412" y="348"/>
                </a:lnTo>
                <a:lnTo>
                  <a:pt x="412" y="358"/>
                </a:lnTo>
                <a:lnTo>
                  <a:pt x="410" y="368"/>
                </a:lnTo>
                <a:lnTo>
                  <a:pt x="408" y="378"/>
                </a:lnTo>
                <a:lnTo>
                  <a:pt x="402" y="388"/>
                </a:lnTo>
                <a:lnTo>
                  <a:pt x="394" y="396"/>
                </a:lnTo>
                <a:lnTo>
                  <a:pt x="386" y="402"/>
                </a:lnTo>
                <a:lnTo>
                  <a:pt x="376" y="406"/>
                </a:lnTo>
                <a:lnTo>
                  <a:pt x="376" y="406"/>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21" name="Group 20"/>
          <p:cNvGrpSpPr/>
          <p:nvPr/>
        </p:nvGrpSpPr>
        <p:grpSpPr>
          <a:xfrm>
            <a:off x="416091" y="2217638"/>
            <a:ext cx="631825" cy="505460"/>
            <a:chOff x="463551" y="1916113"/>
            <a:chExt cx="444500" cy="355600"/>
          </a:xfrm>
          <a:solidFill>
            <a:schemeClr val="bg1"/>
          </a:solidFill>
          <a:effectLst/>
        </p:grpSpPr>
        <p:sp>
          <p:nvSpPr>
            <p:cNvPr id="8" name="Oval 7"/>
            <p:cNvSpPr>
              <a:spLocks noChangeArrowheads="1"/>
            </p:cNvSpPr>
            <p:nvPr/>
          </p:nvSpPr>
          <p:spPr bwMode="auto">
            <a:xfrm>
              <a:off x="479426" y="2255838"/>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8"/>
            <p:cNvSpPr>
              <a:spLocks noChangeArrowheads="1"/>
            </p:cNvSpPr>
            <p:nvPr/>
          </p:nvSpPr>
          <p:spPr bwMode="auto">
            <a:xfrm>
              <a:off x="546101" y="2255838"/>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473076" y="2176463"/>
              <a:ext cx="158750" cy="79375"/>
            </a:xfrm>
            <a:custGeom>
              <a:avLst/>
              <a:gdLst>
                <a:gd name="T0" fmla="*/ 55 w 100"/>
                <a:gd name="T1" fmla="*/ 36 h 50"/>
                <a:gd name="T2" fmla="*/ 55 w 100"/>
                <a:gd name="T3" fmla="*/ 0 h 50"/>
                <a:gd name="T4" fmla="*/ 45 w 100"/>
                <a:gd name="T5" fmla="*/ 0 h 50"/>
                <a:gd name="T6" fmla="*/ 45 w 100"/>
                <a:gd name="T7" fmla="*/ 36 h 50"/>
                <a:gd name="T8" fmla="*/ 0 w 100"/>
                <a:gd name="T9" fmla="*/ 46 h 50"/>
                <a:gd name="T10" fmla="*/ 1 w 100"/>
                <a:gd name="T11" fmla="*/ 50 h 50"/>
                <a:gd name="T12" fmla="*/ 46 w 100"/>
                <a:gd name="T13" fmla="*/ 42 h 50"/>
                <a:gd name="T14" fmla="*/ 48 w 100"/>
                <a:gd name="T15" fmla="*/ 42 h 50"/>
                <a:gd name="T16" fmla="*/ 48 w 100"/>
                <a:gd name="T17" fmla="*/ 49 h 50"/>
                <a:gd name="T18" fmla="*/ 52 w 100"/>
                <a:gd name="T19" fmla="*/ 49 h 50"/>
                <a:gd name="T20" fmla="*/ 52 w 100"/>
                <a:gd name="T21" fmla="*/ 42 h 50"/>
                <a:gd name="T22" fmla="*/ 54 w 100"/>
                <a:gd name="T23" fmla="*/ 42 h 50"/>
                <a:gd name="T24" fmla="*/ 99 w 100"/>
                <a:gd name="T25" fmla="*/ 50 h 50"/>
                <a:gd name="T26" fmla="*/ 100 w 100"/>
                <a:gd name="T27" fmla="*/ 46 h 50"/>
                <a:gd name="T28" fmla="*/ 55 w 100"/>
                <a:gd name="T2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50">
                  <a:moveTo>
                    <a:pt x="55" y="36"/>
                  </a:moveTo>
                  <a:lnTo>
                    <a:pt x="55" y="0"/>
                  </a:lnTo>
                  <a:lnTo>
                    <a:pt x="45" y="0"/>
                  </a:lnTo>
                  <a:lnTo>
                    <a:pt x="45" y="36"/>
                  </a:lnTo>
                  <a:lnTo>
                    <a:pt x="0" y="46"/>
                  </a:lnTo>
                  <a:lnTo>
                    <a:pt x="1" y="50"/>
                  </a:lnTo>
                  <a:lnTo>
                    <a:pt x="46" y="42"/>
                  </a:lnTo>
                  <a:lnTo>
                    <a:pt x="48" y="42"/>
                  </a:lnTo>
                  <a:lnTo>
                    <a:pt x="48" y="49"/>
                  </a:lnTo>
                  <a:lnTo>
                    <a:pt x="52" y="49"/>
                  </a:lnTo>
                  <a:lnTo>
                    <a:pt x="52" y="42"/>
                  </a:lnTo>
                  <a:lnTo>
                    <a:pt x="54" y="42"/>
                  </a:lnTo>
                  <a:lnTo>
                    <a:pt x="99" y="50"/>
                  </a:lnTo>
                  <a:lnTo>
                    <a:pt x="100" y="46"/>
                  </a:lnTo>
                  <a:lnTo>
                    <a:pt x="5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10"/>
            <p:cNvSpPr>
              <a:spLocks noChangeArrowheads="1"/>
            </p:cNvSpPr>
            <p:nvPr/>
          </p:nvSpPr>
          <p:spPr bwMode="auto">
            <a:xfrm>
              <a:off x="611188" y="2255838"/>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463551" y="2032000"/>
              <a:ext cx="153988" cy="139700"/>
            </a:xfrm>
            <a:custGeom>
              <a:avLst/>
              <a:gdLst>
                <a:gd name="T0" fmla="*/ 90 w 99"/>
                <a:gd name="T1" fmla="*/ 72 h 90"/>
                <a:gd name="T2" fmla="*/ 25 w 99"/>
                <a:gd name="T3" fmla="*/ 72 h 90"/>
                <a:gd name="T4" fmla="*/ 19 w 99"/>
                <a:gd name="T5" fmla="*/ 75 h 90"/>
                <a:gd name="T6" fmla="*/ 15 w 99"/>
                <a:gd name="T7" fmla="*/ 60 h 90"/>
                <a:gd name="T8" fmla="*/ 18 w 99"/>
                <a:gd name="T9" fmla="*/ 60 h 90"/>
                <a:gd name="T10" fmla="*/ 25 w 99"/>
                <a:gd name="T11" fmla="*/ 49 h 90"/>
                <a:gd name="T12" fmla="*/ 18 w 99"/>
                <a:gd name="T13" fmla="*/ 8 h 90"/>
                <a:gd name="T14" fmla="*/ 8 w 99"/>
                <a:gd name="T15" fmla="*/ 1 h 90"/>
                <a:gd name="T16" fmla="*/ 0 w 99"/>
                <a:gd name="T17" fmla="*/ 11 h 90"/>
                <a:gd name="T18" fmla="*/ 8 w 99"/>
                <a:gd name="T19" fmla="*/ 53 h 90"/>
                <a:gd name="T20" fmla="*/ 9 w 99"/>
                <a:gd name="T21" fmla="*/ 56 h 90"/>
                <a:gd name="T22" fmla="*/ 16 w 99"/>
                <a:gd name="T23" fmla="*/ 82 h 90"/>
                <a:gd name="T24" fmla="*/ 25 w 99"/>
                <a:gd name="T25" fmla="*/ 90 h 90"/>
                <a:gd name="T26" fmla="*/ 90 w 99"/>
                <a:gd name="T27" fmla="*/ 90 h 90"/>
                <a:gd name="T28" fmla="*/ 99 w 99"/>
                <a:gd name="T29" fmla="*/ 81 h 90"/>
                <a:gd name="T30" fmla="*/ 90 w 99"/>
                <a:gd name="T31"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0">
                  <a:moveTo>
                    <a:pt x="90" y="72"/>
                  </a:moveTo>
                  <a:cubicBezTo>
                    <a:pt x="25" y="72"/>
                    <a:pt x="25" y="72"/>
                    <a:pt x="25" y="72"/>
                  </a:cubicBezTo>
                  <a:cubicBezTo>
                    <a:pt x="23" y="72"/>
                    <a:pt x="20" y="73"/>
                    <a:pt x="19" y="75"/>
                  </a:cubicBezTo>
                  <a:cubicBezTo>
                    <a:pt x="15" y="60"/>
                    <a:pt x="15" y="60"/>
                    <a:pt x="15" y="60"/>
                  </a:cubicBezTo>
                  <a:cubicBezTo>
                    <a:pt x="16" y="60"/>
                    <a:pt x="17" y="60"/>
                    <a:pt x="18" y="60"/>
                  </a:cubicBezTo>
                  <a:cubicBezTo>
                    <a:pt x="23" y="59"/>
                    <a:pt x="26" y="54"/>
                    <a:pt x="25" y="49"/>
                  </a:cubicBezTo>
                  <a:cubicBezTo>
                    <a:pt x="18" y="8"/>
                    <a:pt x="18" y="8"/>
                    <a:pt x="18" y="8"/>
                  </a:cubicBezTo>
                  <a:cubicBezTo>
                    <a:pt x="17" y="3"/>
                    <a:pt x="13" y="0"/>
                    <a:pt x="8" y="1"/>
                  </a:cubicBezTo>
                  <a:cubicBezTo>
                    <a:pt x="3" y="2"/>
                    <a:pt x="0" y="6"/>
                    <a:pt x="0" y="11"/>
                  </a:cubicBezTo>
                  <a:cubicBezTo>
                    <a:pt x="8" y="53"/>
                    <a:pt x="8" y="53"/>
                    <a:pt x="8" y="53"/>
                  </a:cubicBezTo>
                  <a:cubicBezTo>
                    <a:pt x="8" y="54"/>
                    <a:pt x="8" y="55"/>
                    <a:pt x="9" y="56"/>
                  </a:cubicBezTo>
                  <a:cubicBezTo>
                    <a:pt x="16" y="82"/>
                    <a:pt x="16" y="82"/>
                    <a:pt x="16" y="82"/>
                  </a:cubicBezTo>
                  <a:cubicBezTo>
                    <a:pt x="17" y="87"/>
                    <a:pt x="21" y="90"/>
                    <a:pt x="25" y="90"/>
                  </a:cubicBezTo>
                  <a:cubicBezTo>
                    <a:pt x="90" y="90"/>
                    <a:pt x="90" y="90"/>
                    <a:pt x="90" y="90"/>
                  </a:cubicBezTo>
                  <a:cubicBezTo>
                    <a:pt x="95" y="90"/>
                    <a:pt x="99" y="86"/>
                    <a:pt x="99" y="81"/>
                  </a:cubicBezTo>
                  <a:cubicBezTo>
                    <a:pt x="99" y="76"/>
                    <a:pt x="95" y="72"/>
                    <a:pt x="9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a:spLocks noChangeArrowheads="1"/>
            </p:cNvSpPr>
            <p:nvPr/>
          </p:nvSpPr>
          <p:spPr bwMode="auto">
            <a:xfrm>
              <a:off x="642938" y="2079625"/>
              <a:ext cx="2651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a:spLocks noChangeArrowheads="1"/>
            </p:cNvSpPr>
            <p:nvPr/>
          </p:nvSpPr>
          <p:spPr bwMode="auto">
            <a:xfrm>
              <a:off x="669926" y="2108200"/>
              <a:ext cx="20638" cy="163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a:spLocks noChangeArrowheads="1"/>
            </p:cNvSpPr>
            <p:nvPr/>
          </p:nvSpPr>
          <p:spPr bwMode="auto">
            <a:xfrm>
              <a:off x="860426" y="2108200"/>
              <a:ext cx="20638" cy="163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a:spLocks noChangeArrowheads="1"/>
            </p:cNvSpPr>
            <p:nvPr/>
          </p:nvSpPr>
          <p:spPr bwMode="auto">
            <a:xfrm>
              <a:off x="650876" y="2063750"/>
              <a:ext cx="90488"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741363" y="1981200"/>
              <a:ext cx="44450" cy="85725"/>
            </a:xfrm>
            <a:custGeom>
              <a:avLst/>
              <a:gdLst>
                <a:gd name="T0" fmla="*/ 28 w 28"/>
                <a:gd name="T1" fmla="*/ 3 h 54"/>
                <a:gd name="T2" fmla="*/ 6 w 28"/>
                <a:gd name="T3" fmla="*/ 54 h 54"/>
                <a:gd name="T4" fmla="*/ 0 w 28"/>
                <a:gd name="T5" fmla="*/ 52 h 54"/>
                <a:gd name="T6" fmla="*/ 22 w 28"/>
                <a:gd name="T7" fmla="*/ 0 h 54"/>
                <a:gd name="T8" fmla="*/ 28 w 28"/>
                <a:gd name="T9" fmla="*/ 3 h 54"/>
              </a:gdLst>
              <a:ahLst/>
              <a:cxnLst>
                <a:cxn ang="0">
                  <a:pos x="T0" y="T1"/>
                </a:cxn>
                <a:cxn ang="0">
                  <a:pos x="T2" y="T3"/>
                </a:cxn>
                <a:cxn ang="0">
                  <a:pos x="T4" y="T5"/>
                </a:cxn>
                <a:cxn ang="0">
                  <a:pos x="T6" y="T7"/>
                </a:cxn>
                <a:cxn ang="0">
                  <a:pos x="T8" y="T9"/>
                </a:cxn>
              </a:cxnLst>
              <a:rect l="0" t="0" r="r" b="b"/>
              <a:pathLst>
                <a:path w="28" h="54">
                  <a:moveTo>
                    <a:pt x="28" y="3"/>
                  </a:moveTo>
                  <a:lnTo>
                    <a:pt x="6" y="54"/>
                  </a:lnTo>
                  <a:lnTo>
                    <a:pt x="0" y="52"/>
                  </a:lnTo>
                  <a:lnTo>
                    <a:pt x="22" y="0"/>
                  </a:lnTo>
                  <a:lnTo>
                    <a:pt x="2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a:spLocks noChangeArrowheads="1"/>
            </p:cNvSpPr>
            <p:nvPr/>
          </p:nvSpPr>
          <p:spPr bwMode="auto">
            <a:xfrm>
              <a:off x="669926" y="2103438"/>
              <a:ext cx="2111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8"/>
            <p:cNvSpPr>
              <a:spLocks noChangeArrowheads="1"/>
            </p:cNvSpPr>
            <p:nvPr/>
          </p:nvSpPr>
          <p:spPr bwMode="auto">
            <a:xfrm>
              <a:off x="490538" y="1916113"/>
              <a:ext cx="68263" cy="69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490538" y="1989138"/>
              <a:ext cx="201613" cy="258762"/>
            </a:xfrm>
            <a:custGeom>
              <a:avLst/>
              <a:gdLst>
                <a:gd name="T0" fmla="*/ 129 w 131"/>
                <a:gd name="T1" fmla="*/ 151 h 168"/>
                <a:gd name="T2" fmla="*/ 99 w 131"/>
                <a:gd name="T3" fmla="*/ 78 h 168"/>
                <a:gd name="T4" fmla="*/ 99 w 131"/>
                <a:gd name="T5" fmla="*/ 78 h 168"/>
                <a:gd name="T6" fmla="*/ 86 w 131"/>
                <a:gd name="T7" fmla="*/ 68 h 168"/>
                <a:gd name="T8" fmla="*/ 56 w 131"/>
                <a:gd name="T9" fmla="*/ 68 h 168"/>
                <a:gd name="T10" fmla="*/ 52 w 131"/>
                <a:gd name="T11" fmla="*/ 41 h 168"/>
                <a:gd name="T12" fmla="*/ 59 w 131"/>
                <a:gd name="T13" fmla="*/ 47 h 168"/>
                <a:gd name="T14" fmla="*/ 61 w 131"/>
                <a:gd name="T15" fmla="*/ 48 h 168"/>
                <a:gd name="T16" fmla="*/ 66 w 131"/>
                <a:gd name="T17" fmla="*/ 50 h 168"/>
                <a:gd name="T18" fmla="*/ 114 w 131"/>
                <a:gd name="T19" fmla="*/ 50 h 168"/>
                <a:gd name="T20" fmla="*/ 123 w 131"/>
                <a:gd name="T21" fmla="*/ 41 h 168"/>
                <a:gd name="T22" fmla="*/ 114 w 131"/>
                <a:gd name="T23" fmla="*/ 32 h 168"/>
                <a:gd name="T24" fmla="*/ 71 w 131"/>
                <a:gd name="T25" fmla="*/ 32 h 168"/>
                <a:gd name="T26" fmla="*/ 71 w 131"/>
                <a:gd name="T27" fmla="*/ 31 h 168"/>
                <a:gd name="T28" fmla="*/ 47 w 131"/>
                <a:gd name="T29" fmla="*/ 13 h 168"/>
                <a:gd name="T30" fmla="*/ 29 w 131"/>
                <a:gd name="T31" fmla="*/ 1 h 168"/>
                <a:gd name="T32" fmla="*/ 14 w 131"/>
                <a:gd name="T33" fmla="*/ 4 h 168"/>
                <a:gd name="T34" fmla="*/ 2 w 131"/>
                <a:gd name="T35" fmla="*/ 23 h 168"/>
                <a:gd name="T36" fmla="*/ 12 w 131"/>
                <a:gd name="T37" fmla="*/ 82 h 168"/>
                <a:gd name="T38" fmla="*/ 17 w 131"/>
                <a:gd name="T39" fmla="*/ 92 h 168"/>
                <a:gd name="T40" fmla="*/ 19 w 131"/>
                <a:gd name="T41" fmla="*/ 93 h 168"/>
                <a:gd name="T42" fmla="*/ 19 w 131"/>
                <a:gd name="T43" fmla="*/ 93 h 168"/>
                <a:gd name="T44" fmla="*/ 28 w 131"/>
                <a:gd name="T45" fmla="*/ 96 h 168"/>
                <a:gd name="T46" fmla="*/ 81 w 131"/>
                <a:gd name="T47" fmla="*/ 96 h 168"/>
                <a:gd name="T48" fmla="*/ 107 w 131"/>
                <a:gd name="T49" fmla="*/ 159 h 168"/>
                <a:gd name="T50" fmla="*/ 122 w 131"/>
                <a:gd name="T51" fmla="*/ 166 h 168"/>
                <a:gd name="T52" fmla="*/ 129 w 131"/>
                <a:gd name="T53" fmla="*/ 15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 h="168">
                  <a:moveTo>
                    <a:pt x="129" y="151"/>
                  </a:moveTo>
                  <a:cubicBezTo>
                    <a:pt x="99" y="78"/>
                    <a:pt x="99" y="78"/>
                    <a:pt x="99" y="78"/>
                  </a:cubicBezTo>
                  <a:cubicBezTo>
                    <a:pt x="99" y="78"/>
                    <a:pt x="99" y="78"/>
                    <a:pt x="99" y="78"/>
                  </a:cubicBezTo>
                  <a:cubicBezTo>
                    <a:pt x="97" y="72"/>
                    <a:pt x="92" y="68"/>
                    <a:pt x="86" y="68"/>
                  </a:cubicBezTo>
                  <a:cubicBezTo>
                    <a:pt x="56" y="68"/>
                    <a:pt x="56" y="68"/>
                    <a:pt x="56" y="68"/>
                  </a:cubicBezTo>
                  <a:cubicBezTo>
                    <a:pt x="52" y="41"/>
                    <a:pt x="52" y="41"/>
                    <a:pt x="52" y="41"/>
                  </a:cubicBezTo>
                  <a:cubicBezTo>
                    <a:pt x="59" y="47"/>
                    <a:pt x="59" y="47"/>
                    <a:pt x="59" y="47"/>
                  </a:cubicBezTo>
                  <a:cubicBezTo>
                    <a:pt x="60" y="47"/>
                    <a:pt x="60" y="48"/>
                    <a:pt x="61" y="48"/>
                  </a:cubicBezTo>
                  <a:cubicBezTo>
                    <a:pt x="62" y="49"/>
                    <a:pt x="64" y="50"/>
                    <a:pt x="66" y="50"/>
                  </a:cubicBezTo>
                  <a:cubicBezTo>
                    <a:pt x="114" y="50"/>
                    <a:pt x="114" y="50"/>
                    <a:pt x="114" y="50"/>
                  </a:cubicBezTo>
                  <a:cubicBezTo>
                    <a:pt x="119" y="50"/>
                    <a:pt x="123" y="46"/>
                    <a:pt x="123" y="41"/>
                  </a:cubicBezTo>
                  <a:cubicBezTo>
                    <a:pt x="123" y="36"/>
                    <a:pt x="119" y="32"/>
                    <a:pt x="114" y="32"/>
                  </a:cubicBezTo>
                  <a:cubicBezTo>
                    <a:pt x="71" y="32"/>
                    <a:pt x="71" y="32"/>
                    <a:pt x="71" y="32"/>
                  </a:cubicBezTo>
                  <a:cubicBezTo>
                    <a:pt x="71" y="32"/>
                    <a:pt x="71" y="32"/>
                    <a:pt x="71" y="31"/>
                  </a:cubicBezTo>
                  <a:cubicBezTo>
                    <a:pt x="47" y="13"/>
                    <a:pt x="47" y="13"/>
                    <a:pt x="47" y="13"/>
                  </a:cubicBezTo>
                  <a:cubicBezTo>
                    <a:pt x="44" y="5"/>
                    <a:pt x="37" y="0"/>
                    <a:pt x="29" y="1"/>
                  </a:cubicBezTo>
                  <a:cubicBezTo>
                    <a:pt x="14" y="4"/>
                    <a:pt x="14" y="4"/>
                    <a:pt x="14" y="4"/>
                  </a:cubicBezTo>
                  <a:cubicBezTo>
                    <a:pt x="6" y="5"/>
                    <a:pt x="0" y="14"/>
                    <a:pt x="2" y="23"/>
                  </a:cubicBezTo>
                  <a:cubicBezTo>
                    <a:pt x="12" y="82"/>
                    <a:pt x="12" y="82"/>
                    <a:pt x="12" y="82"/>
                  </a:cubicBezTo>
                  <a:cubicBezTo>
                    <a:pt x="13" y="86"/>
                    <a:pt x="15" y="90"/>
                    <a:pt x="17" y="92"/>
                  </a:cubicBezTo>
                  <a:cubicBezTo>
                    <a:pt x="18" y="92"/>
                    <a:pt x="18" y="93"/>
                    <a:pt x="19" y="93"/>
                  </a:cubicBezTo>
                  <a:cubicBezTo>
                    <a:pt x="19" y="93"/>
                    <a:pt x="19" y="93"/>
                    <a:pt x="19" y="93"/>
                  </a:cubicBezTo>
                  <a:cubicBezTo>
                    <a:pt x="21" y="95"/>
                    <a:pt x="24" y="96"/>
                    <a:pt x="28" y="96"/>
                  </a:cubicBezTo>
                  <a:cubicBezTo>
                    <a:pt x="81" y="96"/>
                    <a:pt x="81" y="96"/>
                    <a:pt x="81" y="96"/>
                  </a:cubicBezTo>
                  <a:cubicBezTo>
                    <a:pt x="107" y="159"/>
                    <a:pt x="107" y="159"/>
                    <a:pt x="107" y="159"/>
                  </a:cubicBezTo>
                  <a:cubicBezTo>
                    <a:pt x="109" y="165"/>
                    <a:pt x="116" y="168"/>
                    <a:pt x="122" y="166"/>
                  </a:cubicBezTo>
                  <a:cubicBezTo>
                    <a:pt x="128" y="164"/>
                    <a:pt x="131" y="157"/>
                    <a:pt x="129"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bwMode="auto">
          <a:xfrm>
            <a:off x="1144910" y="3166581"/>
            <a:ext cx="5521960" cy="186055"/>
          </a:xfrm>
          <a:prstGeom prst="rect">
            <a:avLst/>
          </a:prstGeom>
          <a:solidFill>
            <a:srgbClr val="00B0DA"/>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nSpc>
                <a:spcPct val="90000"/>
              </a:lnSpc>
            </a:pPr>
            <a:r>
              <a:rPr lang="en-CA" sz="1200" dirty="0">
                <a:latin typeface="Arial" charset="0"/>
                <a:ea typeface="ＭＳ Ｐゴシック" charset="0"/>
              </a:rPr>
              <a:t>Continuous Integration and </a:t>
            </a:r>
            <a:r>
              <a:rPr lang="en-CA" sz="1200" dirty="0" smtClean="0">
                <a:latin typeface="Arial" charset="0"/>
                <a:ea typeface="ＭＳ Ｐゴシック" charset="0"/>
              </a:rPr>
              <a:t>Test</a:t>
            </a:r>
            <a:endParaRPr lang="en-CA" sz="1200" dirty="0">
              <a:latin typeface="Arial" charset="0"/>
              <a:ea typeface="ＭＳ Ｐゴシック" charset="0"/>
            </a:endParaRPr>
          </a:p>
        </p:txBody>
      </p:sp>
      <p:cxnSp>
        <p:nvCxnSpPr>
          <p:cNvPr id="92" name="Straight Arrow Connector 91"/>
          <p:cNvCxnSpPr/>
          <p:nvPr/>
        </p:nvCxnSpPr>
        <p:spPr bwMode="auto">
          <a:xfrm flipV="1">
            <a:off x="5597526" y="2443089"/>
            <a:ext cx="133350" cy="2381"/>
          </a:xfrm>
          <a:prstGeom prst="straightConnector1">
            <a:avLst/>
          </a:prstGeom>
          <a:noFill/>
          <a:ln>
            <a:solidFill>
              <a:schemeClr val="tx1"/>
            </a:solidFill>
            <a:tailEnd type="triangle"/>
          </a:ln>
          <a:effectLst/>
          <a:extLst>
            <a:ext uri="{909E8E84-426E-40dd-AFC4-6F175D3DCCD1}">
              <a14:hiddenFill xmlns:a14="http://schemas.microsoft.com/office/drawing/2010/main">
                <a:solidFill>
                  <a:schemeClr val="accent1"/>
                </a:solidFill>
              </a14:hiddenFill>
            </a:ext>
          </a:extLst>
        </p:spPr>
      </p:cxnSp>
      <p:cxnSp>
        <p:nvCxnSpPr>
          <p:cNvPr id="95" name="Straight Arrow Connector 94"/>
          <p:cNvCxnSpPr/>
          <p:nvPr/>
        </p:nvCxnSpPr>
        <p:spPr bwMode="auto">
          <a:xfrm flipV="1">
            <a:off x="7284061" y="2443089"/>
            <a:ext cx="133350" cy="2381"/>
          </a:xfrm>
          <a:prstGeom prst="straightConnector1">
            <a:avLst/>
          </a:prstGeom>
          <a:noFill/>
          <a:ln>
            <a:solidFill>
              <a:schemeClr val="tx1"/>
            </a:solidFill>
            <a:tailEnd type="triangle"/>
          </a:ln>
          <a:effectLst/>
          <a:extLst>
            <a:ext uri="{909E8E84-426E-40dd-AFC4-6F175D3DCCD1}">
              <a14:hiddenFill xmlns:a14="http://schemas.microsoft.com/office/drawing/2010/main">
                <a:solidFill>
                  <a:schemeClr val="accent1"/>
                </a:solidFill>
              </a14:hiddenFill>
            </a:ext>
          </a:extLst>
        </p:spPr>
      </p:cxnSp>
      <p:cxnSp>
        <p:nvCxnSpPr>
          <p:cNvPr id="13451" name="Straight Arrow Connector 13450"/>
          <p:cNvCxnSpPr/>
          <p:nvPr/>
        </p:nvCxnSpPr>
        <p:spPr bwMode="auto">
          <a:xfrm flipV="1">
            <a:off x="572606" y="1512888"/>
            <a:ext cx="0" cy="409465"/>
          </a:xfrm>
          <a:prstGeom prst="straightConnector1">
            <a:avLst/>
          </a:prstGeom>
          <a:noFill/>
          <a:ln w="9525" cap="flat" cmpd="sng" algn="ctr">
            <a:solidFill>
              <a:schemeClr val="tx1"/>
            </a:solidFill>
            <a:prstDash val="solid"/>
            <a:round/>
            <a:headEnd type="none" w="med" len="med"/>
            <a:tailEnd type="triangle"/>
          </a:ln>
          <a:effectLst/>
        </p:spPr>
      </p:cxnSp>
      <p:cxnSp>
        <p:nvCxnSpPr>
          <p:cNvPr id="98" name="Straight Arrow Connector 97"/>
          <p:cNvCxnSpPr>
            <a:stCxn id="85" idx="0"/>
          </p:cNvCxnSpPr>
          <p:nvPr/>
        </p:nvCxnSpPr>
        <p:spPr bwMode="auto">
          <a:xfrm flipV="1">
            <a:off x="1729589" y="1277877"/>
            <a:ext cx="404011" cy="628997"/>
          </a:xfrm>
          <a:prstGeom prst="straightConnector1">
            <a:avLst/>
          </a:prstGeom>
          <a:noFill/>
          <a:ln w="9525" cap="flat" cmpd="sng" algn="ctr">
            <a:solidFill>
              <a:schemeClr val="tx1"/>
            </a:solidFill>
            <a:prstDash val="solid"/>
            <a:round/>
            <a:headEnd type="none" w="med" len="med"/>
            <a:tailEnd type="triangle"/>
          </a:ln>
          <a:effectLst/>
        </p:spPr>
      </p:cxnSp>
      <p:cxnSp>
        <p:nvCxnSpPr>
          <p:cNvPr id="102" name="Straight Arrow Connector 101"/>
          <p:cNvCxnSpPr/>
          <p:nvPr/>
        </p:nvCxnSpPr>
        <p:spPr bwMode="auto">
          <a:xfrm flipV="1">
            <a:off x="2447290" y="1512888"/>
            <a:ext cx="0" cy="409465"/>
          </a:xfrm>
          <a:prstGeom prst="straightConnector1">
            <a:avLst/>
          </a:prstGeom>
          <a:noFill/>
          <a:ln w="9525" cap="flat" cmpd="sng" algn="ctr">
            <a:solidFill>
              <a:schemeClr val="tx1"/>
            </a:solidFill>
            <a:prstDash val="solid"/>
            <a:round/>
            <a:headEnd type="none" w="med" len="med"/>
            <a:tailEnd type="triangle"/>
          </a:ln>
          <a:effectLst/>
        </p:spPr>
      </p:cxnSp>
      <p:sp>
        <p:nvSpPr>
          <p:cNvPr id="13456" name="Title 13455"/>
          <p:cNvSpPr>
            <a:spLocks noGrp="1"/>
          </p:cNvSpPr>
          <p:nvPr>
            <p:ph type="title"/>
          </p:nvPr>
        </p:nvSpPr>
        <p:spPr/>
        <p:txBody>
          <a:bodyPr/>
          <a:lstStyle/>
          <a:p>
            <a:r>
              <a:rPr lang="en-US" dirty="0"/>
              <a:t>Build a </a:t>
            </a:r>
            <a:r>
              <a:rPr lang="en-US" dirty="0" smtClean="0"/>
              <a:t>Delivery Pipeline Leveraging Tools-As</a:t>
            </a:r>
            <a:r>
              <a:rPr lang="en-US" dirty="0"/>
              <a:t>-a</a:t>
            </a:r>
            <a:r>
              <a:rPr lang="en-US" dirty="0" smtClean="0"/>
              <a:t>-Service </a:t>
            </a:r>
            <a:endParaRPr lang="en-US" dirty="0"/>
          </a:p>
        </p:txBody>
      </p:sp>
      <p:grpSp>
        <p:nvGrpSpPr>
          <p:cNvPr id="13460" name="Group 13459"/>
          <p:cNvGrpSpPr/>
          <p:nvPr/>
        </p:nvGrpSpPr>
        <p:grpSpPr>
          <a:xfrm>
            <a:off x="2583180" y="2038261"/>
            <a:ext cx="191704" cy="329978"/>
            <a:chOff x="2569276" y="1592375"/>
            <a:chExt cx="191704" cy="329978"/>
          </a:xfrm>
        </p:grpSpPr>
        <p:sp>
          <p:nvSpPr>
            <p:cNvPr id="13457" name="Rectangle 13456"/>
            <p:cNvSpPr/>
            <p:nvPr/>
          </p:nvSpPr>
          <p:spPr bwMode="auto">
            <a:xfrm>
              <a:off x="2569276" y="1592375"/>
              <a:ext cx="191704" cy="32997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grpSp>
          <p:nvGrpSpPr>
            <p:cNvPr id="13459" name="Group 13458"/>
            <p:cNvGrpSpPr/>
            <p:nvPr/>
          </p:nvGrpSpPr>
          <p:grpSpPr>
            <a:xfrm>
              <a:off x="2627028" y="1624883"/>
              <a:ext cx="76200" cy="264963"/>
              <a:chOff x="2627028" y="1620012"/>
              <a:chExt cx="76200" cy="264963"/>
            </a:xfrm>
          </p:grpSpPr>
          <p:sp>
            <p:nvSpPr>
              <p:cNvPr id="13458" name="Oval 13457"/>
              <p:cNvSpPr/>
              <p:nvPr/>
            </p:nvSpPr>
            <p:spPr bwMode="auto">
              <a:xfrm>
                <a:off x="2627028" y="1620012"/>
                <a:ext cx="76200" cy="76200"/>
              </a:xfrm>
              <a:prstGeom prst="ellipse">
                <a:avLst/>
              </a:prstGeom>
              <a:solidFill>
                <a:srgbClr val="E7412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06" name="Oval 105"/>
              <p:cNvSpPr/>
              <p:nvPr/>
            </p:nvSpPr>
            <p:spPr bwMode="auto">
              <a:xfrm>
                <a:off x="2627028" y="1714394"/>
                <a:ext cx="76200" cy="76200"/>
              </a:xfrm>
              <a:prstGeom prst="ellipse">
                <a:avLst/>
              </a:prstGeom>
              <a:solidFill>
                <a:srgbClr val="FFCF0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07" name="Oval 106"/>
              <p:cNvSpPr/>
              <p:nvPr/>
            </p:nvSpPr>
            <p:spPr bwMode="auto">
              <a:xfrm>
                <a:off x="2627028" y="1808775"/>
                <a:ext cx="76200" cy="76200"/>
              </a:xfrm>
              <a:prstGeom prst="ellipse">
                <a:avLst/>
              </a:prstGeom>
              <a:solidFill>
                <a:srgbClr val="8CC6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grpSp>
      </p:grpSp>
      <p:grpSp>
        <p:nvGrpSpPr>
          <p:cNvPr id="111" name="Group 110"/>
          <p:cNvGrpSpPr/>
          <p:nvPr/>
        </p:nvGrpSpPr>
        <p:grpSpPr>
          <a:xfrm>
            <a:off x="5568349" y="2038261"/>
            <a:ext cx="191704" cy="329978"/>
            <a:chOff x="2569276" y="1592375"/>
            <a:chExt cx="191704" cy="329978"/>
          </a:xfrm>
        </p:grpSpPr>
        <p:sp>
          <p:nvSpPr>
            <p:cNvPr id="112" name="Rectangle 111"/>
            <p:cNvSpPr/>
            <p:nvPr/>
          </p:nvSpPr>
          <p:spPr bwMode="auto">
            <a:xfrm>
              <a:off x="2569276" y="1592375"/>
              <a:ext cx="191704" cy="32997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grpSp>
          <p:nvGrpSpPr>
            <p:cNvPr id="115" name="Group 114"/>
            <p:cNvGrpSpPr/>
            <p:nvPr/>
          </p:nvGrpSpPr>
          <p:grpSpPr>
            <a:xfrm>
              <a:off x="2627028" y="1624883"/>
              <a:ext cx="76200" cy="264963"/>
              <a:chOff x="2627028" y="1620012"/>
              <a:chExt cx="76200" cy="264963"/>
            </a:xfrm>
          </p:grpSpPr>
          <p:sp>
            <p:nvSpPr>
              <p:cNvPr id="116" name="Oval 115"/>
              <p:cNvSpPr/>
              <p:nvPr/>
            </p:nvSpPr>
            <p:spPr bwMode="auto">
              <a:xfrm>
                <a:off x="2627028" y="1620012"/>
                <a:ext cx="76200" cy="76200"/>
              </a:xfrm>
              <a:prstGeom prst="ellipse">
                <a:avLst/>
              </a:prstGeom>
              <a:solidFill>
                <a:srgbClr val="E7412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17" name="Oval 116"/>
              <p:cNvSpPr/>
              <p:nvPr/>
            </p:nvSpPr>
            <p:spPr bwMode="auto">
              <a:xfrm>
                <a:off x="2627028" y="1714394"/>
                <a:ext cx="76200" cy="76200"/>
              </a:xfrm>
              <a:prstGeom prst="ellipse">
                <a:avLst/>
              </a:prstGeom>
              <a:solidFill>
                <a:srgbClr val="FFCF0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18" name="Oval 117"/>
              <p:cNvSpPr/>
              <p:nvPr/>
            </p:nvSpPr>
            <p:spPr bwMode="auto">
              <a:xfrm>
                <a:off x="2627028" y="1808775"/>
                <a:ext cx="76200" cy="76200"/>
              </a:xfrm>
              <a:prstGeom prst="ellipse">
                <a:avLst/>
              </a:prstGeom>
              <a:solidFill>
                <a:srgbClr val="8CC6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grpSp>
      </p:grpSp>
      <p:grpSp>
        <p:nvGrpSpPr>
          <p:cNvPr id="126" name="Group 125"/>
          <p:cNvGrpSpPr/>
          <p:nvPr/>
        </p:nvGrpSpPr>
        <p:grpSpPr>
          <a:xfrm>
            <a:off x="7250113" y="2038261"/>
            <a:ext cx="191704" cy="329978"/>
            <a:chOff x="2569276" y="1592375"/>
            <a:chExt cx="191704" cy="329978"/>
          </a:xfrm>
        </p:grpSpPr>
        <p:sp>
          <p:nvSpPr>
            <p:cNvPr id="127" name="Rectangle 126"/>
            <p:cNvSpPr/>
            <p:nvPr/>
          </p:nvSpPr>
          <p:spPr bwMode="auto">
            <a:xfrm>
              <a:off x="2569276" y="1592375"/>
              <a:ext cx="191704" cy="32997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grpSp>
          <p:nvGrpSpPr>
            <p:cNvPr id="128" name="Group 127"/>
            <p:cNvGrpSpPr/>
            <p:nvPr/>
          </p:nvGrpSpPr>
          <p:grpSpPr>
            <a:xfrm>
              <a:off x="2627028" y="1624883"/>
              <a:ext cx="76200" cy="264963"/>
              <a:chOff x="2627028" y="1620012"/>
              <a:chExt cx="76200" cy="264963"/>
            </a:xfrm>
          </p:grpSpPr>
          <p:sp>
            <p:nvSpPr>
              <p:cNvPr id="129" name="Oval 128"/>
              <p:cNvSpPr/>
              <p:nvPr/>
            </p:nvSpPr>
            <p:spPr bwMode="auto">
              <a:xfrm>
                <a:off x="2627028" y="1620012"/>
                <a:ext cx="76200" cy="76200"/>
              </a:xfrm>
              <a:prstGeom prst="ellipse">
                <a:avLst/>
              </a:prstGeom>
              <a:solidFill>
                <a:srgbClr val="E7412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0" name="Oval 129"/>
              <p:cNvSpPr/>
              <p:nvPr/>
            </p:nvSpPr>
            <p:spPr bwMode="auto">
              <a:xfrm>
                <a:off x="2627028" y="1714394"/>
                <a:ext cx="76200" cy="76200"/>
              </a:xfrm>
              <a:prstGeom prst="ellipse">
                <a:avLst/>
              </a:prstGeom>
              <a:solidFill>
                <a:srgbClr val="FFCF0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1" name="Oval 130"/>
              <p:cNvSpPr/>
              <p:nvPr/>
            </p:nvSpPr>
            <p:spPr bwMode="auto">
              <a:xfrm>
                <a:off x="2627028" y="1808775"/>
                <a:ext cx="76200" cy="76200"/>
              </a:xfrm>
              <a:prstGeom prst="ellipse">
                <a:avLst/>
              </a:prstGeom>
              <a:solidFill>
                <a:srgbClr val="8CC63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grpSp>
      </p:grpSp>
      <p:pic>
        <p:nvPicPr>
          <p:cNvPr id="2" name="Picture 1"/>
          <p:cNvPicPr>
            <a:picLocks noChangeAspect="1"/>
          </p:cNvPicPr>
          <p:nvPr/>
        </p:nvPicPr>
        <p:blipFill>
          <a:blip r:embed="rId6"/>
          <a:stretch>
            <a:fillRect/>
          </a:stretch>
        </p:blipFill>
        <p:spPr>
          <a:xfrm>
            <a:off x="3860800" y="4381500"/>
            <a:ext cx="1041400" cy="451213"/>
          </a:xfrm>
          <a:prstGeom prst="rect">
            <a:avLst/>
          </a:prstGeom>
        </p:spPr>
      </p:pic>
      <p:pic>
        <p:nvPicPr>
          <p:cNvPr id="4" name="Picture 3"/>
          <p:cNvPicPr>
            <a:picLocks noChangeAspect="1"/>
          </p:cNvPicPr>
          <p:nvPr/>
        </p:nvPicPr>
        <p:blipFill>
          <a:blip r:embed="rId7"/>
          <a:stretch>
            <a:fillRect/>
          </a:stretch>
        </p:blipFill>
        <p:spPr>
          <a:xfrm>
            <a:off x="2540000" y="4557268"/>
            <a:ext cx="865414" cy="484632"/>
          </a:xfrm>
          <a:prstGeom prst="rect">
            <a:avLst/>
          </a:prstGeom>
        </p:spPr>
      </p:pic>
      <p:pic>
        <p:nvPicPr>
          <p:cNvPr id="6" name="Picture 5"/>
          <p:cNvPicPr>
            <a:picLocks noChangeAspect="1"/>
          </p:cNvPicPr>
          <p:nvPr/>
        </p:nvPicPr>
        <p:blipFill>
          <a:blip r:embed="rId8"/>
          <a:stretch>
            <a:fillRect/>
          </a:stretch>
        </p:blipFill>
        <p:spPr>
          <a:xfrm>
            <a:off x="546100" y="4610100"/>
            <a:ext cx="528877" cy="482600"/>
          </a:xfrm>
          <a:prstGeom prst="rect">
            <a:avLst/>
          </a:prstGeom>
        </p:spPr>
      </p:pic>
      <p:pic>
        <p:nvPicPr>
          <p:cNvPr id="7" name="Picture 6"/>
          <p:cNvPicPr>
            <a:picLocks noChangeAspect="1"/>
          </p:cNvPicPr>
          <p:nvPr/>
        </p:nvPicPr>
        <p:blipFill>
          <a:blip r:embed="rId9"/>
          <a:stretch>
            <a:fillRect/>
          </a:stretch>
        </p:blipFill>
        <p:spPr>
          <a:xfrm>
            <a:off x="1193800" y="4775200"/>
            <a:ext cx="1270000" cy="254000"/>
          </a:xfrm>
          <a:prstGeom prst="rect">
            <a:avLst/>
          </a:prstGeom>
        </p:spPr>
      </p:pic>
      <p:pic>
        <p:nvPicPr>
          <p:cNvPr id="25" name="Picture 24"/>
          <p:cNvPicPr>
            <a:picLocks noChangeAspect="1"/>
          </p:cNvPicPr>
          <p:nvPr/>
        </p:nvPicPr>
        <p:blipFill>
          <a:blip r:embed="rId10"/>
          <a:stretch>
            <a:fillRect/>
          </a:stretch>
        </p:blipFill>
        <p:spPr>
          <a:xfrm>
            <a:off x="3429001" y="4838700"/>
            <a:ext cx="660400" cy="236937"/>
          </a:xfrm>
          <a:prstGeom prst="rect">
            <a:avLst/>
          </a:prstGeom>
        </p:spPr>
      </p:pic>
    </p:spTree>
    <p:extLst>
      <p:ext uri="{BB962C8B-B14F-4D97-AF65-F5344CB8AC3E}">
        <p14:creationId xmlns:p14="http://schemas.microsoft.com/office/powerpoint/2010/main" val="2024378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January 2013">
  <a:themeElements>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fontScheme name="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 Diamond Review for Platinum Initiative Steering Committee 12 AUG 2014-2.thmx</Template>
  <TotalTime>257011</TotalTime>
  <Words>4360</Words>
  <Application>Microsoft Macintosh PowerPoint</Application>
  <PresentationFormat>On-screen Show (16:9)</PresentationFormat>
  <Paragraphs>537</Paragraphs>
  <Slides>19</Slides>
  <Notes>15</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January 2013</vt:lpstr>
      <vt:lpstr>Real Life Experiences  Leading Large Organizational Transformation in IBM</vt:lpstr>
      <vt:lpstr>DevOps Delivers for CAMSS Cloud, Analytics, Mobile, Social, and Security</vt:lpstr>
      <vt:lpstr>IBM’s Definition of DevOps</vt:lpstr>
      <vt:lpstr>A Global Team of IBM Software Developers</vt:lpstr>
      <vt:lpstr>Product and Process Improvements </vt:lpstr>
      <vt:lpstr>Summary of Practices from My DevOps Journey</vt:lpstr>
      <vt:lpstr>Expand Agile Practices Beyond Development and Test</vt:lpstr>
      <vt:lpstr>Continuously Test Using Automation and Virtualization </vt:lpstr>
      <vt:lpstr>Build a Delivery Pipeline Leveraging Tools-As-a-Service </vt:lpstr>
      <vt:lpstr>Continuous Delivery Pipeline Dashboard (CLM)</vt:lpstr>
      <vt:lpstr>Experiment Rapidly by Delivering Instrumented Capabilities </vt:lpstr>
      <vt:lpstr>Create a Culture of Continuous Improvement </vt:lpstr>
      <vt:lpstr>Scaling Up Across IBM</vt:lpstr>
      <vt:lpstr>Working like a startup in IBM: IBM Service Engage Rapid delivery on Bluemix</vt:lpstr>
      <vt:lpstr>A DevOps approach speeds IBM Watson solutions to market</vt:lpstr>
      <vt:lpstr>IBM Customer Information Control System (CICS) for z/OS adopts DevOps for rapid integration of feedback</vt:lpstr>
      <vt:lpstr>Prescription for DevOps adoption</vt:lpstr>
      <vt:lpstr>Areas where I could use help: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Title Line Two</dc:title>
  <dc:creator>IT</dc:creator>
  <cp:lastModifiedBy>Dibbie Edwards</cp:lastModifiedBy>
  <cp:revision>1284</cp:revision>
  <cp:lastPrinted>2014-10-15T16:07:48Z</cp:lastPrinted>
  <dcterms:created xsi:type="dcterms:W3CDTF">2011-10-05T21:23:03Z</dcterms:created>
  <dcterms:modified xsi:type="dcterms:W3CDTF">2014-10-23T15:43:42Z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00080052470100000000010250300207f980073804f000</vt:lpwstr>
  </property>
</Properties>
</file>